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0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" Target="slides/slide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9E7B8-3524-42A8-880B-F12725202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287CF-5E43-4F42-A5B5-FEF0E7BAC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EAAEA-F5BC-40F5-A89F-EB5EC24B8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61710-F8B3-46D6-AA6E-565554A65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CE5344-185C-44B6-A54F-FEEA74C5D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A0BD81-BBF3-4D3B-8660-8B84A964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0F6E8-D00C-4884-B9B7-3617E820D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61BBB-D5A6-4E2A-B2C4-004749153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A7965-11AE-40EC-AC1B-68E086972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EAB5C-6DA4-41D7-8251-DAB0979F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58795-C910-4A4B-8083-5E1F6C3B2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C4E50-B8B9-4055-9787-99EF76CE58AE}" type="datetimeFigureOut">
              <a:rPr lang="zh-CN" altLang="en-US" smtClean="0"/>
              <a:t>2024/3/20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27E62-FC20-4D2E-AE14-464D1AEABC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C4E50-B8B9-4055-9787-99EF76CE58AE}" type="datetimeFigureOut">
              <a:rPr lang="zh-CN" altLang="en-US" smtClean="0"/>
              <a:t>2024/3/20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27E62-FC20-4D2E-AE14-464D1AEABC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C4E50-B8B9-4055-9787-99EF76CE58AE}" type="datetimeFigureOut">
              <a:rPr lang="zh-CN" altLang="en-US" smtClean="0"/>
              <a:t>2024/3/20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27E62-FC20-4D2E-AE14-464D1AEABC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C4E50-B8B9-4055-9787-99EF76CE58AE}" type="datetimeFigureOut">
              <a:rPr lang="zh-CN" altLang="en-US" smtClean="0"/>
              <a:t>2024/3/20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27E62-FC20-4D2E-AE14-464D1AEABC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C4E50-B8B9-4055-9787-99EF76CE58AE}" type="datetimeFigureOut">
              <a:rPr lang="zh-CN" altLang="en-US" smtClean="0"/>
              <a:t>2024/3/20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27E62-FC20-4D2E-AE14-464D1AEABC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C4E50-B8B9-4055-9787-99EF76CE58AE}" type="datetimeFigureOut">
              <a:rPr lang="zh-CN" altLang="en-US" smtClean="0"/>
              <a:t>2024/3/20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27E62-FC20-4D2E-AE14-464D1AEABC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C4E50-B8B9-4055-9787-99EF76CE58AE}" type="datetimeFigureOut">
              <a:rPr lang="zh-CN" altLang="en-US" smtClean="0"/>
              <a:t>2024/3/20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27E62-FC20-4D2E-AE14-464D1AEABC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C4E50-B8B9-4055-9787-99EF76CE58AE}" type="datetimeFigureOut">
              <a:rPr lang="zh-CN" altLang="en-US" smtClean="0"/>
              <a:t>2024/3/20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27E62-FC20-4D2E-AE14-464D1AEABC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C4E50-B8B9-4055-9787-99EF76CE58AE}" type="datetimeFigureOut">
              <a:rPr lang="zh-CN" altLang="en-US" smtClean="0"/>
              <a:t>2024/3/20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27E62-FC20-4D2E-AE14-464D1AEABC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C4E50-B8B9-4055-9787-99EF76CE58AE}" type="datetimeFigureOut">
              <a:rPr lang="zh-CN" altLang="en-US" smtClean="0"/>
              <a:t>2024/3/20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27E62-FC20-4D2E-AE14-464D1AEABC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C4E50-B8B9-4055-9787-99EF76CE58AE}" type="datetimeFigureOut">
              <a:rPr lang="zh-CN" altLang="en-US" smtClean="0"/>
              <a:t>2024/3/20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327E62-FC20-4D2E-AE14-464D1AEABC87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15C4E50-B8B9-4055-9787-99EF76CE58AE}" type="datetimeFigureOut">
              <a:rPr lang="zh-CN" altLang="en-US" smtClean="0"/>
              <a:t>2024/3/20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D327E62-FC20-4D2E-AE14-464D1AEABC87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06115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1266641" y="1679309"/>
            <a:ext cx="9403080" cy="255333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8000" b="1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语法填空之</a:t>
            </a:r>
            <a:r>
              <a:rPr lang="en-US" altLang="zh-CN" sz="8000" b="1" cap="none" spc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zh-CN" altLang="en-US" sz="8000" b="1" cap="none" spc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  <a:effectLst/>
              </a:rPr>
              <a:t>代词</a:t>
            </a:r>
            <a:endParaRPr lang="en-US" altLang="zh-CN" sz="8000" b="1" cap="none" spc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  <a:p>
            <a:pPr algn="ctr"/>
            <a:r>
              <a:rPr lang="zh-CN" altLang="en-US" sz="80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                       </a:t>
            </a:r>
            <a:r>
              <a:rPr lang="en-US" altLang="zh-CN" sz="80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zh-CN" altLang="en-US" sz="440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</a:rPr>
              <a:t>历年真题</a:t>
            </a:r>
            <a:endParaRPr lang="zh-CN" altLang="en-US" sz="8000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91613" y="344129"/>
            <a:ext cx="10862187" cy="58328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2022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全国乙卷</a:t>
            </a:r>
            <a:endParaRPr lang="en-US" altLang="zh-CN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altLang="zh-CN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The Chinese Ancient Tea Museum was officially unveiled(</a:t>
            </a: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揭幕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) at the ceremony, opening _______(it) first exhibition: The Avenue of Truth — A special Exhibition of Pu’er Tea.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5185287" y="2485103"/>
            <a:ext cx="7374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</a:t>
            </a:r>
            <a:endParaRPr lang="zh-CN" altLang="en-US" sz="32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93120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838200" y="344129"/>
            <a:ext cx="10515600" cy="58328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2021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全国乙卷</a:t>
            </a:r>
            <a:endParaRPr lang="en-US" altLang="zh-CN" sz="24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altLang="zh-CN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Tourism has _______(it) origin with the environmental movement of the 1970s.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3411794" y="1757516"/>
            <a:ext cx="7374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</a:t>
            </a:r>
            <a:endParaRPr lang="zh-CN" altLang="en-US" sz="32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838200" y="344129"/>
            <a:ext cx="10515600" cy="58328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2021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新高考</a:t>
            </a: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Ⅰ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卷</a:t>
            </a:r>
          </a:p>
          <a:p>
            <a:pPr marL="0" indent="0">
              <a:lnSpc>
                <a:spcPct val="150000"/>
              </a:lnSpc>
              <a:buNone/>
            </a:pPr>
            <a:endParaRPr lang="en-US" altLang="zh-CN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As the song goes, this long and winding road “will never disappear”, and it will always stick in the visitor’s memory. It sure does in _______(I).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3224979" y="3260546"/>
            <a:ext cx="11110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mine</a:t>
            </a:r>
            <a:endParaRPr lang="zh-CN" altLang="en-US" sz="32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838200" y="344129"/>
            <a:ext cx="10515600" cy="58328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2020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全国</a:t>
            </a: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Ⅰ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卷</a:t>
            </a:r>
          </a:p>
          <a:p>
            <a:pPr marL="0" indent="0">
              <a:lnSpc>
                <a:spcPct val="150000"/>
              </a:lnSpc>
              <a:buNone/>
            </a:pPr>
            <a:endParaRPr lang="en-US" altLang="zh-CN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Data about the moon’s composition, such as how _____ ice and other treasures it contains, could help China decide whether _____ (it) plans for a future lunar base are practical.</a:t>
            </a:r>
          </a:p>
        </p:txBody>
      </p:sp>
      <p:sp>
        <p:nvSpPr>
          <p:cNvPr id="2" name="文本框 1" title=""/>
          <p:cNvSpPr txBox="1"/>
          <p:nvPr/>
        </p:nvSpPr>
        <p:spPr>
          <a:xfrm>
            <a:off x="8996517" y="1741496"/>
            <a:ext cx="1111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much</a:t>
            </a:r>
            <a:endParaRPr lang="zh-CN" altLang="en-US" sz="32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3FE869EC-878B-13C2-1BCE-D3EF7206E914}"/>
              </a:ext>
            </a:extLst>
          </p:cNvPr>
          <p:cNvSpPr txBox="1"/>
          <p:nvPr/>
        </p:nvSpPr>
        <p:spPr>
          <a:xfrm>
            <a:off x="2580969" y="3227110"/>
            <a:ext cx="7374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</a:t>
            </a:r>
            <a:endParaRPr lang="zh-CN" altLang="en-US" sz="32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838199" y="344129"/>
            <a:ext cx="10793361" cy="58328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2020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新高考</a:t>
            </a: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Ⅰ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卷</a:t>
            </a:r>
          </a:p>
          <a:p>
            <a:pPr marL="0" indent="0">
              <a:lnSpc>
                <a:spcPct val="150000"/>
              </a:lnSpc>
              <a:buNone/>
            </a:pPr>
            <a:endParaRPr lang="en-US" altLang="zh-CN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Many museums are lively places and they attract a lot of visitors. As well as looking at exhibits, visitors can play with computer simulations(</a:t>
            </a:r>
            <a:r>
              <a:rPr lang="zh-CN" altLang="en-US" sz="3200">
                <a:latin typeface="Times New Roman" panose="02020603050405020304" pitchFamily="18" charset="0"/>
                <a:cs typeface="Times New Roman" panose="02020603050405020304" pitchFamily="18" charset="0"/>
              </a:rPr>
              <a:t>模拟</a:t>
            </a: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) and imagine __________(they) living at a different time in history or walking through a rainforest.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6096000" y="3260546"/>
            <a:ext cx="21139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themselves</a:t>
            </a:r>
            <a:endParaRPr lang="zh-CN" altLang="en-US" sz="32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838199" y="344129"/>
            <a:ext cx="10793361" cy="58328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2020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新高考</a:t>
            </a: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Ⅱ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卷</a:t>
            </a:r>
          </a:p>
          <a:p>
            <a:pPr marL="0" indent="0">
              <a:lnSpc>
                <a:spcPct val="150000"/>
              </a:lnSpc>
              <a:buNone/>
            </a:pPr>
            <a:endParaRPr lang="en-US" altLang="zh-CN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Readers are encouraged to continue exploring the digital world with the guidance of ______(we) Future Resources section featured in each volume.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4601497" y="2499155"/>
            <a:ext cx="904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our</a:t>
            </a:r>
            <a:endParaRPr lang="zh-CN" altLang="en-US" sz="32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838200" y="344129"/>
            <a:ext cx="10173930" cy="58328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2018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全国</a:t>
            </a: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Ⅰ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卷</a:t>
            </a:r>
          </a:p>
          <a:p>
            <a:pPr marL="0" indent="0">
              <a:lnSpc>
                <a:spcPct val="150000"/>
              </a:lnSpc>
              <a:buNone/>
            </a:pPr>
            <a:endParaRPr lang="en-US" altLang="zh-CN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If you are time poor, you need run for only half the time to get the same benefits as other sports, so perhaps we should all give _____ a try. 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2492233" y="3260546"/>
            <a:ext cx="7964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endParaRPr lang="zh-CN" altLang="en-US" sz="32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838200" y="344129"/>
            <a:ext cx="10173930" cy="58328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2018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全国</a:t>
            </a: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Ⅲ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卷</a:t>
            </a:r>
          </a:p>
          <a:p>
            <a:pPr marL="0" indent="0">
              <a:lnSpc>
                <a:spcPct val="150000"/>
              </a:lnSpc>
              <a:buNone/>
            </a:pPr>
            <a:endParaRPr lang="en-US" altLang="zh-CN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When the gorillas and I frightened each other, I was just glad to find ______(they) alive.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2190956" y="2511567"/>
            <a:ext cx="10323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them</a:t>
            </a:r>
            <a:endParaRPr lang="zh-CN" altLang="en-US" sz="32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838199" y="344129"/>
            <a:ext cx="10891685" cy="58328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2021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新高考</a:t>
            </a:r>
            <a:r>
              <a:rPr lang="en-US" altLang="zh-CN" sz="2400">
                <a:latin typeface="Times New Roman" panose="02020603050405020304" pitchFamily="18" charset="0"/>
                <a:cs typeface="Times New Roman" panose="02020603050405020304" pitchFamily="18" charset="0"/>
              </a:rPr>
              <a:t>Ⅱ</a:t>
            </a:r>
            <a:r>
              <a:rPr lang="zh-CN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卷</a:t>
            </a:r>
          </a:p>
          <a:p>
            <a:pPr marL="0" indent="0">
              <a:lnSpc>
                <a:spcPct val="150000"/>
              </a:lnSpc>
              <a:buNone/>
            </a:pPr>
            <a:endParaRPr lang="en-US" altLang="zh-CN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3200">
                <a:latin typeface="Times New Roman" panose="02020603050405020304" pitchFamily="18" charset="0"/>
                <a:cs typeface="Times New Roman" panose="02020603050405020304" pitchFamily="18" charset="0"/>
              </a:rPr>
              <a:t>I've always loved the ocean. In the _______(seven) grade, I started volunteering at the Monterey Bay Aquarium in California.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6638000" y="1754483"/>
            <a:ext cx="15129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seventh</a:t>
            </a:r>
            <a:endParaRPr lang="zh-CN" altLang="en-US" sz="3200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87234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: 圆角 7" title="">
            <a:extLst>
              <a:ext uri="{FF2B5EF4-FFF2-40B4-BE49-F238E27FC236}">
                <a16:creationId xmlns:a16="http://schemas.microsoft.com/office/drawing/2014/main" id="{366D5675-C261-27A9-6C83-5BF33119D1A0}"/>
              </a:ext>
            </a:extLst>
          </p:cNvPr>
          <p:cNvSpPr/>
          <p:nvPr/>
        </p:nvSpPr>
        <p:spPr>
          <a:xfrm>
            <a:off x="1994460" y="4517206"/>
            <a:ext cx="4389572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7" name="矩形: 圆角 6" title="">
            <a:extLst>
              <a:ext uri="{FF2B5EF4-FFF2-40B4-BE49-F238E27FC236}">
                <a16:creationId xmlns:a16="http://schemas.microsoft.com/office/drawing/2014/main" id="{A7D5A8E2-FEAC-A67B-03A7-17B25861923E}"/>
              </a:ext>
            </a:extLst>
          </p:cNvPr>
          <p:cNvSpPr/>
          <p:nvPr/>
        </p:nvSpPr>
        <p:spPr>
          <a:xfrm>
            <a:off x="1994460" y="3556322"/>
            <a:ext cx="5181660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5" name="矩形: 圆角 4" title="">
            <a:extLst>
              <a:ext uri="{FF2B5EF4-FFF2-40B4-BE49-F238E27FC236}">
                <a16:creationId xmlns:a16="http://schemas.microsoft.com/office/drawing/2014/main" id="{0BC7EC98-7261-1F5A-A4C4-5DA76B156EDC}"/>
              </a:ext>
            </a:extLst>
          </p:cNvPr>
          <p:cNvSpPr/>
          <p:nvPr/>
        </p:nvSpPr>
        <p:spPr>
          <a:xfrm>
            <a:off x="1994460" y="2725688"/>
            <a:ext cx="5181660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" name="矩形: 圆角 3" title="">
            <a:extLst>
              <a:ext uri="{FF2B5EF4-FFF2-40B4-BE49-F238E27FC236}">
                <a16:creationId xmlns:a16="http://schemas.microsoft.com/office/drawing/2014/main" id="{7310F513-EDCC-A502-FFC0-49185CADFE2F}"/>
              </a:ext>
            </a:extLst>
          </p:cNvPr>
          <p:cNvSpPr/>
          <p:nvPr/>
        </p:nvSpPr>
        <p:spPr>
          <a:xfrm>
            <a:off x="1981200" y="1772816"/>
            <a:ext cx="2026568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标题 1" title="">
            <a:extLst>
              <a:ext uri="{FF2B5EF4-FFF2-40B4-BE49-F238E27FC236}">
                <a16:creationId xmlns:a16="http://schemas.microsoft.com/office/drawing/2014/main" id="{8A851325-6EEE-52EB-8CF6-92E9A9772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真题考点</a:t>
            </a:r>
          </a:p>
        </p:txBody>
      </p:sp>
      <p:sp>
        <p:nvSpPr>
          <p:cNvPr id="3" name="内容占位符 2" title="">
            <a:extLst>
              <a:ext uri="{FF2B5EF4-FFF2-40B4-BE49-F238E27FC236}">
                <a16:creationId xmlns:a16="http://schemas.microsoft.com/office/drawing/2014/main" id="{6BD78F82-46B4-B65B-AFEC-2CAE1CA7C5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538719"/>
            <a:ext cx="8229600" cy="452596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altLang="zh-CN" sz="3600"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zh-CN" altLang="en-US" sz="3600">
                <a:latin typeface="Times New Roman" panose="02020603050405020304" pitchFamily="18" charset="0"/>
                <a:cs typeface="Times New Roman" panose="02020603050405020304" pitchFamily="18" charset="0"/>
              </a:rPr>
              <a:t>的用法</a:t>
            </a:r>
            <a:endParaRPr lang="en-US" altLang="zh-CN" sz="3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3600">
                <a:latin typeface="Times New Roman" panose="02020603050405020304" pitchFamily="18" charset="0"/>
                <a:cs typeface="Times New Roman" panose="02020603050405020304" pitchFamily="18" charset="0"/>
              </a:rPr>
              <a:t>it </a:t>
            </a:r>
            <a:r>
              <a:rPr lang="zh-CN" altLang="en-US" sz="3600">
                <a:latin typeface="Times New Roman" panose="02020603050405020304" pitchFamily="18" charset="0"/>
                <a:cs typeface="Times New Roman" panose="02020603050405020304" pitchFamily="18" charset="0"/>
              </a:rPr>
              <a:t>变形容词性物主代词 </a:t>
            </a:r>
            <a:r>
              <a:rPr lang="en-US" altLang="zh-CN" sz="3600">
                <a:latin typeface="Times New Roman" panose="02020603050405020304" pitchFamily="18" charset="0"/>
                <a:cs typeface="Times New Roman" panose="02020603050405020304" pitchFamily="18" charset="0"/>
              </a:rPr>
              <a:t>its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3600">
                <a:latin typeface="Times New Roman" panose="02020603050405020304" pitchFamily="18" charset="0"/>
                <a:cs typeface="Times New Roman" panose="02020603050405020304" pitchFamily="18" charset="0"/>
              </a:rPr>
              <a:t>I </a:t>
            </a:r>
            <a:r>
              <a:rPr lang="zh-CN" altLang="en-US" sz="3600">
                <a:latin typeface="Times New Roman" panose="02020603050405020304" pitchFamily="18" charset="0"/>
                <a:cs typeface="Times New Roman" panose="02020603050405020304" pitchFamily="18" charset="0"/>
              </a:rPr>
              <a:t>变名词性物主代词 </a:t>
            </a:r>
            <a:r>
              <a:rPr lang="en-US" altLang="zh-CN" sz="3600">
                <a:latin typeface="Times New Roman" panose="02020603050405020304" pitchFamily="18" charset="0"/>
                <a:cs typeface="Times New Roman" panose="02020603050405020304" pitchFamily="18" charset="0"/>
              </a:rPr>
              <a:t>mine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US" altLang="zh-CN" sz="3600">
                <a:latin typeface="Times New Roman" panose="02020603050405020304" pitchFamily="18" charset="0"/>
                <a:cs typeface="Times New Roman" panose="02020603050405020304" pitchFamily="18" charset="0"/>
              </a:rPr>
              <a:t>they </a:t>
            </a:r>
            <a:r>
              <a:rPr lang="zh-CN" altLang="en-US" sz="3600">
                <a:latin typeface="Times New Roman" panose="02020603050405020304" pitchFamily="18" charset="0"/>
                <a:cs typeface="Times New Roman" panose="02020603050405020304" pitchFamily="18" charset="0"/>
              </a:rPr>
              <a:t>变宾格代词 </a:t>
            </a:r>
            <a:r>
              <a:rPr lang="en-US" altLang="zh-CN" sz="3600">
                <a:latin typeface="Times New Roman" panose="02020603050405020304" pitchFamily="18" charset="0"/>
                <a:cs typeface="Times New Roman" panose="02020603050405020304" pitchFamily="18" charset="0"/>
              </a:rPr>
              <a:t>them</a:t>
            </a:r>
          </a:p>
        </p:txBody>
      </p:sp>
    </p:spTree>
    <p:extLst>
      <p:ext uri="{BB962C8B-B14F-4D97-AF65-F5344CB8AC3E}">
        <p14:creationId xmlns:p14="http://schemas.microsoft.com/office/powerpoint/2010/main" val="3854365796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title="">
            <a:extLst>
              <a:ext uri="{FF2B5EF4-FFF2-40B4-BE49-F238E27FC236}">
                <a16:creationId xmlns:a16="http://schemas.microsoft.com/office/drawing/2014/main" id="{19444846-BD2C-D271-E29D-4405A4A44F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4246610"/>
          </a:xfrm>
          <a:prstGeom prst="rect">
            <a:avLst/>
          </a:prstGeom>
        </p:spPr>
      </p:pic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2C69F40B-2641-66BC-7DBA-B3DDC3EB0A30}"/>
              </a:ext>
            </a:extLst>
          </p:cNvPr>
          <p:cNvSpPr txBox="1"/>
          <p:nvPr/>
        </p:nvSpPr>
        <p:spPr>
          <a:xfrm>
            <a:off x="1553497" y="4437113"/>
            <a:ext cx="896448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</a:rPr>
              <a:t>宾格</a:t>
            </a:r>
            <a:r>
              <a:rPr lang="zh-CN" altLang="en-US" sz="2400"/>
              <a:t>          作宾语、表语   位置：动词、介词、系动词之后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149A8139-A69C-1E6B-59E1-51B971ABBE6E}"/>
              </a:ext>
            </a:extLst>
          </p:cNvPr>
          <p:cNvSpPr txBox="1"/>
          <p:nvPr/>
        </p:nvSpPr>
        <p:spPr>
          <a:xfrm>
            <a:off x="1553497" y="4953941"/>
            <a:ext cx="896448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</a:rPr>
              <a:t>形容词性   </a:t>
            </a:r>
            <a:r>
              <a:rPr lang="zh-CN" altLang="en-US" sz="2400"/>
              <a:t>作定语   位置：名词前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F668BBDA-768A-4604-4034-DFC687742761}"/>
              </a:ext>
            </a:extLst>
          </p:cNvPr>
          <p:cNvSpPr txBox="1"/>
          <p:nvPr/>
        </p:nvSpPr>
        <p:spPr>
          <a:xfrm>
            <a:off x="1553497" y="5470769"/>
            <a:ext cx="896448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</a:rPr>
              <a:t>名词性       </a:t>
            </a:r>
            <a:r>
              <a:rPr lang="zh-CN" altLang="en-US" sz="2400"/>
              <a:t>作名词   意思相当于“</a:t>
            </a:r>
            <a:r>
              <a:rPr lang="en-US" altLang="zh-CN" sz="2400"/>
              <a:t>…</a:t>
            </a:r>
            <a:r>
              <a:rPr lang="zh-CN" altLang="en-US" sz="2400"/>
              <a:t>的东西”</a:t>
            </a:r>
          </a:p>
        </p:txBody>
      </p:sp>
      <p:sp>
        <p:nvSpPr>
          <p:cNvPr id="6" name="文本框 5" title="">
            <a:extLst>
              <a:ext uri="{FF2B5EF4-FFF2-40B4-BE49-F238E27FC236}">
                <a16:creationId xmlns:a16="http://schemas.microsoft.com/office/drawing/2014/main" id="{BFD1CDFD-9D81-7CE9-CD6E-AE62496A9809}"/>
              </a:ext>
            </a:extLst>
          </p:cNvPr>
          <p:cNvSpPr txBox="1"/>
          <p:nvPr/>
        </p:nvSpPr>
        <p:spPr>
          <a:xfrm>
            <a:off x="1565043" y="5987597"/>
            <a:ext cx="8964488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C00000"/>
                </a:solidFill>
              </a:rPr>
              <a:t>反身代词   </a:t>
            </a:r>
            <a:r>
              <a:rPr lang="zh-CN" altLang="en-US" sz="2400"/>
              <a:t>意思为“本人、自己、本身、亲自”</a:t>
            </a:r>
          </a:p>
        </p:txBody>
      </p:sp>
    </p:spTree>
    <p:extLst>
      <p:ext uri="{BB962C8B-B14F-4D97-AF65-F5344CB8AC3E}">
        <p14:creationId xmlns:p14="http://schemas.microsoft.com/office/powerpoint/2010/main" val="1205344402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>
            <a:extLst>
              <a:ext uri="{FF2B5EF4-FFF2-40B4-BE49-F238E27FC236}">
                <a16:creationId xmlns:a16="http://schemas.microsoft.com/office/drawing/2014/main" id="{906F3BD9-7800-10BF-12E5-AFFFE6A02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631504" y="416378"/>
            <a:ext cx="8820472" cy="6025244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2490917544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2419510" y="2116733"/>
            <a:ext cx="7161255" cy="191590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语法填空之</a:t>
            </a:r>
            <a:r>
              <a:rPr lang="en-US" altLang="zh-CN" sz="60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zh-CN" altLang="en-US" sz="6000" b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C000"/>
                </a:solidFill>
              </a:rPr>
              <a:t>冠词</a:t>
            </a:r>
            <a:endParaRPr lang="en-US" altLang="zh-CN" sz="6000" b="1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  <a:p>
            <a:pPr algn="ctr"/>
            <a:r>
              <a:rPr lang="zh-CN" altLang="en-US" sz="60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                       </a:t>
            </a:r>
            <a:r>
              <a:rPr lang="en-US" altLang="zh-CN" sz="60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</a:t>
            </a:r>
            <a:r>
              <a:rPr lang="zh-CN" altLang="en-US" sz="330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</a:rPr>
              <a:t>历年真题</a:t>
            </a:r>
            <a:endParaRPr lang="zh-CN" altLang="en-US" sz="60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内容占位符 2" title="">
            <a:extLst>
              <a:ext uri="{FF2B5EF4-FFF2-40B4-BE49-F238E27FC236}">
                <a16:creationId xmlns:a16="http://schemas.microsoft.com/office/drawing/2014/main" id="{64412042-49E0-AD0D-7089-764D306C65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68450" y="1360488"/>
            <a:ext cx="8872538" cy="3962400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zh-CN">
                <a:latin typeface="Times New Roman" panose="02020603050405020304" pitchFamily="18" charset="0"/>
              </a:rPr>
              <a:t>When we got a call saying she was short-listed</a:t>
            </a:r>
            <a:r>
              <a:rPr lang="en-US" altLang="zh-CN">
                <a:latin typeface="Times New Roman" panose="02020603050405020304" pitchFamily="18" charset="0"/>
              </a:rPr>
              <a:t>, </a:t>
            </a:r>
            <a:r>
              <a:rPr lang="zh-CN" altLang="zh-CN">
                <a:latin typeface="Times New Roman" panose="02020603050405020304" pitchFamily="18" charset="0"/>
              </a:rPr>
              <a:t>we thought it was _____ joke.</a:t>
            </a:r>
            <a:r>
              <a:rPr lang="en-US" altLang="zh-CN">
                <a:latin typeface="Times New Roman" panose="02020603050405020304" pitchFamily="18" charset="0"/>
              </a:rPr>
              <a:t> </a:t>
            </a:r>
            <a:endParaRPr lang="zh-CN" altLang="zh-CN">
              <a:latin typeface="Times New Roman" panose="02020603050405020304" pitchFamily="18" charset="0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C71440AD-4B85-1A43-23AC-FECCA4960D0A}"/>
              </a:ext>
            </a:extLst>
          </p:cNvPr>
          <p:cNvSpPr txBox="1"/>
          <p:nvPr/>
        </p:nvSpPr>
        <p:spPr>
          <a:xfrm>
            <a:off x="4367808" y="2186210"/>
            <a:ext cx="601196" cy="58356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3200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a</a:t>
            </a:r>
          </a:p>
        </p:txBody>
      </p:sp>
      <p:sp>
        <p:nvSpPr>
          <p:cNvPr id="4100" name="文本框 1" title="">
            <a:extLst>
              <a:ext uri="{FF2B5EF4-FFF2-40B4-BE49-F238E27FC236}">
                <a16:creationId xmlns:a16="http://schemas.microsoft.com/office/drawing/2014/main" id="{9712CC42-0A44-E2AE-4405-C0E6DE8A18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9401" y="587375"/>
            <a:ext cx="28813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/>
              <a:t>（</a:t>
            </a:r>
            <a:r>
              <a:rPr lang="en-US" altLang="zh-CN" sz="2000"/>
              <a:t>2019</a:t>
            </a:r>
            <a:r>
              <a:rPr lang="zh-CN" altLang="en-US" sz="2000"/>
              <a:t>年全国</a:t>
            </a:r>
            <a:r>
              <a:rPr lang="en-US" altLang="zh-CN" sz="2000"/>
              <a:t>Ⅱ</a:t>
            </a:r>
            <a:r>
              <a:rPr lang="zh-CN" altLang="en-US" sz="2000"/>
              <a:t>卷）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2FD3408F-0195-A5DC-7CD4-B648B4D9EA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4214" y="2308226"/>
            <a:ext cx="1512887" cy="461963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C00000"/>
                </a:solidFill>
              </a:rPr>
              <a:t>可数名词 </a:t>
            </a:r>
          </a:p>
        </p:txBody>
      </p:sp>
      <p:sp>
        <p:nvSpPr>
          <p:cNvPr id="9" name="文本框 8" title="">
            <a:extLst>
              <a:ext uri="{FF2B5EF4-FFF2-40B4-BE49-F238E27FC236}">
                <a16:creationId xmlns:a16="http://schemas.microsoft.com/office/drawing/2014/main" id="{554C9D23-777E-B172-E8BB-CEA4822E59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4214" y="2962276"/>
            <a:ext cx="1512887" cy="461963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C00000"/>
                </a:solidFill>
              </a:rPr>
              <a:t>首次提到</a:t>
            </a:r>
          </a:p>
        </p:txBody>
      </p:sp>
      <p:sp>
        <p:nvSpPr>
          <p:cNvPr id="10" name="矩形 9" title="">
            <a:extLst>
              <a:ext uri="{FF2B5EF4-FFF2-40B4-BE49-F238E27FC236}">
                <a16:creationId xmlns:a16="http://schemas.microsoft.com/office/drawing/2014/main" id="{71CB0662-92CC-E9DD-7E1B-B93D392E2879}"/>
              </a:ext>
            </a:extLst>
          </p:cNvPr>
          <p:cNvSpPr/>
          <p:nvPr/>
        </p:nvSpPr>
        <p:spPr>
          <a:xfrm>
            <a:off x="8184232" y="224920"/>
            <a:ext cx="1883850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泛指</a:t>
            </a:r>
          </a:p>
        </p:txBody>
      </p:sp>
      <p:sp>
        <p:nvSpPr>
          <p:cNvPr id="11" name="文本框 10" title="">
            <a:extLst>
              <a:ext uri="{FF2B5EF4-FFF2-40B4-BE49-F238E27FC236}">
                <a16:creationId xmlns:a16="http://schemas.microsoft.com/office/drawing/2014/main" id="{00070B2A-48B4-74F3-E78F-EFA22B0FF0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4214" y="3609976"/>
            <a:ext cx="1512887" cy="460375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C00000"/>
                </a:solidFill>
              </a:rPr>
              <a:t>“一个”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内容占位符 2" title="">
            <a:extLst>
              <a:ext uri="{FF2B5EF4-FFF2-40B4-BE49-F238E27FC236}">
                <a16:creationId xmlns:a16="http://schemas.microsoft.com/office/drawing/2014/main" id="{88E9A72F-B5FD-A6B2-BFB2-3691FA7278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58939" y="1341438"/>
            <a:ext cx="8874125" cy="396081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>
                <a:latin typeface="Times New Roman" panose="02020603050405020304" pitchFamily="18" charset="0"/>
              </a:rPr>
              <a:t>Inspired by the Belt and Road Forum for International Cooperation held in Beijing, Cao decided to cover the route by hiking as a tribute to the ancient Silk Road. _____ friend of his, Wu Fan, volunteered to be his companion during the trip.</a:t>
            </a:r>
            <a:endParaRPr lang="zh-CN" altLang="zh-CN">
              <a:latin typeface="Times New Roman" panose="02020603050405020304" pitchFamily="18" charset="0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0F5DB026-15E0-899F-8696-C3194D628C02}"/>
              </a:ext>
            </a:extLst>
          </p:cNvPr>
          <p:cNvSpPr txBox="1"/>
          <p:nvPr/>
        </p:nvSpPr>
        <p:spPr>
          <a:xfrm>
            <a:off x="5663952" y="3645025"/>
            <a:ext cx="720080" cy="58477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3200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A</a:t>
            </a:r>
          </a:p>
        </p:txBody>
      </p:sp>
      <p:sp>
        <p:nvSpPr>
          <p:cNvPr id="5124" name="文本框 1" title="">
            <a:extLst>
              <a:ext uri="{FF2B5EF4-FFF2-40B4-BE49-F238E27FC236}">
                <a16:creationId xmlns:a16="http://schemas.microsoft.com/office/drawing/2014/main" id="{72763AE7-C552-BCFC-7BB5-FB2D61E415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9401" y="587375"/>
            <a:ext cx="28813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/>
              <a:t>（</a:t>
            </a:r>
            <a:r>
              <a:rPr lang="en-US" altLang="zh-CN" sz="2000"/>
              <a:t>2022</a:t>
            </a:r>
            <a:r>
              <a:rPr lang="zh-CN" altLang="en-US" sz="2000"/>
              <a:t>年全国甲卷）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4A813BCF-A395-2CE1-AC44-AD0343EC13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59825" y="357188"/>
            <a:ext cx="1512888" cy="461962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C00000"/>
                </a:solidFill>
              </a:rPr>
              <a:t>可数名词 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3E95DC70-D555-A1A1-C774-7232F60D113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59825" y="1011238"/>
            <a:ext cx="1512888" cy="461962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C00000"/>
                </a:solidFill>
              </a:rPr>
              <a:t>首次提到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5C13A903-B631-E422-D7B8-D13C579460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59825" y="1658939"/>
            <a:ext cx="1512888" cy="460375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C00000"/>
                </a:solidFill>
              </a:rPr>
              <a:t>“一位”</a:t>
            </a:r>
          </a:p>
        </p:txBody>
      </p:sp>
      <p:sp>
        <p:nvSpPr>
          <p:cNvPr id="6" name="矩形 5" title="">
            <a:extLst>
              <a:ext uri="{FF2B5EF4-FFF2-40B4-BE49-F238E27FC236}">
                <a16:creationId xmlns:a16="http://schemas.microsoft.com/office/drawing/2014/main" id="{EEBC1BFD-B24F-B16E-D300-029D47E3FCF6}"/>
              </a:ext>
            </a:extLst>
          </p:cNvPr>
          <p:cNvSpPr/>
          <p:nvPr/>
        </p:nvSpPr>
        <p:spPr>
          <a:xfrm>
            <a:off x="6672064" y="264786"/>
            <a:ext cx="1883850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泛指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内容占位符 2" title="">
            <a:extLst>
              <a:ext uri="{FF2B5EF4-FFF2-40B4-BE49-F238E27FC236}">
                <a16:creationId xmlns:a16="http://schemas.microsoft.com/office/drawing/2014/main" id="{BFD00906-EB43-E009-0FD2-2A6AE4642A9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58939" y="1371600"/>
            <a:ext cx="8874125" cy="3962400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>
                <a:latin typeface="Times New Roman" panose="02020603050405020304" pitchFamily="18" charset="0"/>
              </a:rPr>
              <a:t>Each volume in the set explores _____ wide range of material, explains the basic concepts of major applications of digital systems, and discusses the influences they have on everyday life.</a:t>
            </a:r>
            <a:endParaRPr lang="zh-CN" altLang="zh-CN">
              <a:latin typeface="Times New Roman" panose="02020603050405020304" pitchFamily="18" charset="0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BF142118-F76A-D25B-C573-6E023080596F}"/>
              </a:ext>
            </a:extLst>
          </p:cNvPr>
          <p:cNvSpPr txBox="1"/>
          <p:nvPr/>
        </p:nvSpPr>
        <p:spPr>
          <a:xfrm>
            <a:off x="7320136" y="1524380"/>
            <a:ext cx="576064" cy="58477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3200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a</a:t>
            </a:r>
          </a:p>
        </p:txBody>
      </p:sp>
      <p:sp>
        <p:nvSpPr>
          <p:cNvPr id="6148" name="文本框 1" title="">
            <a:extLst>
              <a:ext uri="{FF2B5EF4-FFF2-40B4-BE49-F238E27FC236}">
                <a16:creationId xmlns:a16="http://schemas.microsoft.com/office/drawing/2014/main" id="{23891AEB-C792-921A-6D60-80B1FDB67E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9401" y="587375"/>
            <a:ext cx="27463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/>
              <a:t>（</a:t>
            </a:r>
            <a:r>
              <a:rPr lang="en-US" altLang="zh-CN" sz="2000"/>
              <a:t>2020</a:t>
            </a:r>
            <a:r>
              <a:rPr lang="zh-CN" altLang="en-US" sz="2000"/>
              <a:t>年新高考</a:t>
            </a:r>
            <a:r>
              <a:rPr lang="en-US" altLang="zh-CN" sz="2000"/>
              <a:t>Ⅱ</a:t>
            </a:r>
            <a:r>
              <a:rPr lang="zh-CN" altLang="en-US" sz="2000"/>
              <a:t>卷）</a:t>
            </a:r>
          </a:p>
        </p:txBody>
      </p:sp>
      <p:sp>
        <p:nvSpPr>
          <p:cNvPr id="3" name="对话气泡: 矩形 2" title="">
            <a:extLst>
              <a:ext uri="{FF2B5EF4-FFF2-40B4-BE49-F238E27FC236}">
                <a16:creationId xmlns:a16="http://schemas.microsoft.com/office/drawing/2014/main" id="{1D04424C-18FE-F3BC-F431-11609DA53D05}"/>
              </a:ext>
            </a:extLst>
          </p:cNvPr>
          <p:cNvSpPr/>
          <p:nvPr/>
        </p:nvSpPr>
        <p:spPr>
          <a:xfrm>
            <a:off x="7104063" y="355600"/>
            <a:ext cx="2952750" cy="865188"/>
          </a:xfrm>
          <a:prstGeom prst="wedgeRectCallout">
            <a:avLst/>
          </a:prstGeom>
          <a:solidFill>
            <a:schemeClr val="bg1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en-US" altLang="zh-CN" b="1">
                <a:solidFill>
                  <a:srgbClr val="C00000"/>
                </a:solidFill>
              </a:rPr>
              <a:t>a range of “</a:t>
            </a:r>
            <a:r>
              <a:rPr lang="zh-CN" altLang="en-US" b="1">
                <a:solidFill>
                  <a:srgbClr val="C00000"/>
                </a:solidFill>
              </a:rPr>
              <a:t>一套，一系列</a:t>
            </a:r>
            <a:r>
              <a:rPr lang="en-US" altLang="zh-CN" b="1">
                <a:solidFill>
                  <a:srgbClr val="C00000"/>
                </a:solidFill>
              </a:rPr>
              <a:t>”</a:t>
            </a:r>
            <a:endParaRPr lang="zh-CN" altLang="en-US" b="1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内容占位符 2" title="">
            <a:extLst>
              <a:ext uri="{FF2B5EF4-FFF2-40B4-BE49-F238E27FC236}">
                <a16:creationId xmlns:a16="http://schemas.microsoft.com/office/drawing/2014/main" id="{44A004AB-B6A3-9D51-7630-BC39570CDC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24000" y="1371600"/>
            <a:ext cx="9144000" cy="3962400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zh-CN">
                <a:latin typeface="Times New Roman" panose="02020603050405020304" pitchFamily="18" charset="0"/>
              </a:rPr>
              <a:t>While you're in China, Mount Huangshan is ___ must to visit!</a:t>
            </a:r>
          </a:p>
        </p:txBody>
      </p:sp>
      <p:sp>
        <p:nvSpPr>
          <p:cNvPr id="7171" name="文本框 1" title="">
            <a:extLst>
              <a:ext uri="{FF2B5EF4-FFF2-40B4-BE49-F238E27FC236}">
                <a16:creationId xmlns:a16="http://schemas.microsoft.com/office/drawing/2014/main" id="{FB5FB05B-5518-5271-E94A-D5FCC4ED9A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9400" y="587375"/>
            <a:ext cx="26749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/>
              <a:t>（</a:t>
            </a:r>
            <a:r>
              <a:rPr lang="en-US" altLang="zh-CN" sz="2000"/>
              <a:t>2021</a:t>
            </a:r>
            <a:r>
              <a:rPr lang="zh-CN" altLang="en-US" sz="2000"/>
              <a:t>年新高考</a:t>
            </a:r>
            <a:r>
              <a:rPr lang="en-US" altLang="zh-CN" sz="2000"/>
              <a:t>Ⅰ</a:t>
            </a:r>
            <a:r>
              <a:rPr lang="zh-CN" altLang="en-US" sz="2000"/>
              <a:t>卷）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BA805EF9-0BB5-BA73-9CC3-C72A4C50C96D}"/>
              </a:ext>
            </a:extLst>
          </p:cNvPr>
          <p:cNvSpPr txBox="1"/>
          <p:nvPr/>
        </p:nvSpPr>
        <p:spPr>
          <a:xfrm>
            <a:off x="8976320" y="1500789"/>
            <a:ext cx="576064" cy="58477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3200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a</a:t>
            </a:r>
          </a:p>
        </p:txBody>
      </p:sp>
      <p:sp>
        <p:nvSpPr>
          <p:cNvPr id="4" name="对话气泡: 矩形 3" title="">
            <a:extLst>
              <a:ext uri="{FF2B5EF4-FFF2-40B4-BE49-F238E27FC236}">
                <a16:creationId xmlns:a16="http://schemas.microsoft.com/office/drawing/2014/main" id="{E52C9809-0C05-EFA8-50D4-FCF6CCF588C4}"/>
              </a:ext>
            </a:extLst>
          </p:cNvPr>
          <p:cNvSpPr/>
          <p:nvPr/>
        </p:nvSpPr>
        <p:spPr>
          <a:xfrm>
            <a:off x="7572376" y="355601"/>
            <a:ext cx="3070225" cy="912813"/>
          </a:xfrm>
          <a:prstGeom prst="wedgeRectCallout">
            <a:avLst/>
          </a:prstGeom>
          <a:solidFill>
            <a:schemeClr val="bg1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defRPr/>
            </a:pPr>
            <a:r>
              <a:rPr lang="en-US" altLang="zh-CN" b="1">
                <a:solidFill>
                  <a:srgbClr val="C00000"/>
                </a:solidFill>
              </a:rPr>
              <a:t>must  </a:t>
            </a:r>
            <a:r>
              <a:rPr lang="zh-CN" altLang="en-US" b="1">
                <a:solidFill>
                  <a:srgbClr val="C00000"/>
                </a:solidFill>
              </a:rPr>
              <a:t>可数 通常用于单数</a:t>
            </a:r>
            <a:endParaRPr lang="en-US" altLang="zh-CN" b="1">
              <a:solidFill>
                <a:srgbClr val="C00000"/>
              </a:solidFill>
            </a:endParaRPr>
          </a:p>
          <a:p>
            <a:pPr eaLnBrk="1" hangingPunct="1">
              <a:lnSpc>
                <a:spcPct val="150000"/>
              </a:lnSpc>
              <a:defRPr/>
            </a:pPr>
            <a:r>
              <a:rPr lang="en-US" altLang="zh-CN" b="1">
                <a:solidFill>
                  <a:srgbClr val="C00000"/>
                </a:solidFill>
              </a:rPr>
              <a:t>“</a:t>
            </a:r>
            <a:r>
              <a:rPr lang="zh-CN" altLang="en-US" b="1">
                <a:solidFill>
                  <a:srgbClr val="C00000"/>
                </a:solidFill>
              </a:rPr>
              <a:t>必须做</a:t>
            </a:r>
            <a:r>
              <a:rPr lang="en-US" altLang="zh-CN" b="1">
                <a:solidFill>
                  <a:srgbClr val="C00000"/>
                </a:solidFill>
              </a:rPr>
              <a:t>(</a:t>
            </a:r>
            <a:r>
              <a:rPr lang="zh-CN" altLang="en-US" b="1">
                <a:solidFill>
                  <a:srgbClr val="C00000"/>
                </a:solidFill>
              </a:rPr>
              <a:t>或看、买等）的事</a:t>
            </a:r>
            <a:r>
              <a:rPr lang="en-US" altLang="zh-CN" b="1">
                <a:solidFill>
                  <a:srgbClr val="C00000"/>
                </a:solidFill>
              </a:rPr>
              <a:t>”</a:t>
            </a:r>
            <a:endParaRPr lang="zh-CN" altLang="en-US" b="1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内容占位符 2" title="">
            <a:extLst>
              <a:ext uri="{FF2B5EF4-FFF2-40B4-BE49-F238E27FC236}">
                <a16:creationId xmlns:a16="http://schemas.microsoft.com/office/drawing/2014/main" id="{0D03A90F-1FF5-9916-B7E9-88C14E821AC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58939" y="1341438"/>
            <a:ext cx="8829675" cy="396081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>
                <a:latin typeface="Times New Roman" panose="02020603050405020304" pitchFamily="18" charset="0"/>
              </a:rPr>
              <a:t>May 21st this year marks the first International Tea Day, which was named officially by the United Nations on November 27th, 2019. To celebrate ____ festival, a number of events took place at the Chinese Business Museum in Beijing on Thursday.</a:t>
            </a:r>
            <a:endParaRPr lang="zh-CN" altLang="zh-CN">
              <a:latin typeface="Times New Roman" panose="02020603050405020304" pitchFamily="18" charset="0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EFDC7898-575E-606E-D52C-B4B670493369}"/>
              </a:ext>
            </a:extLst>
          </p:cNvPr>
          <p:cNvSpPr txBox="1"/>
          <p:nvPr/>
        </p:nvSpPr>
        <p:spPr>
          <a:xfrm>
            <a:off x="9480376" y="2924945"/>
            <a:ext cx="889000" cy="58356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3200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the</a:t>
            </a:r>
          </a:p>
        </p:txBody>
      </p:sp>
      <p:sp>
        <p:nvSpPr>
          <p:cNvPr id="8196" name="文本框 1" title="">
            <a:extLst>
              <a:ext uri="{FF2B5EF4-FFF2-40B4-BE49-F238E27FC236}">
                <a16:creationId xmlns:a16="http://schemas.microsoft.com/office/drawing/2014/main" id="{B27C0063-3E1E-575C-77F8-9A1B4A5DC75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9401" y="587375"/>
            <a:ext cx="28813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/>
              <a:t>（</a:t>
            </a:r>
            <a:r>
              <a:rPr lang="en-US" altLang="zh-CN" sz="2000"/>
              <a:t>2022</a:t>
            </a:r>
            <a:r>
              <a:rPr lang="zh-CN" altLang="en-US" sz="2000"/>
              <a:t>年全国乙卷）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5568CE3F-A8E6-1B5E-1CE7-DC7B6E728CB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51900" y="127001"/>
            <a:ext cx="1512888" cy="460375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C00000"/>
                </a:solidFill>
              </a:rPr>
              <a:t>再次提到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E306C335-553C-5C96-4C9F-4042151F0B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51900" y="757238"/>
            <a:ext cx="1512888" cy="461962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C00000"/>
                </a:solidFill>
              </a:rPr>
              <a:t>“这个”</a:t>
            </a:r>
          </a:p>
        </p:txBody>
      </p:sp>
      <p:sp>
        <p:nvSpPr>
          <p:cNvPr id="5" name="矩形 4" title="">
            <a:extLst>
              <a:ext uri="{FF2B5EF4-FFF2-40B4-BE49-F238E27FC236}">
                <a16:creationId xmlns:a16="http://schemas.microsoft.com/office/drawing/2014/main" id="{E78B1B2D-4DC5-548A-51FD-DB26F133A54F}"/>
              </a:ext>
            </a:extLst>
          </p:cNvPr>
          <p:cNvSpPr/>
          <p:nvPr/>
        </p:nvSpPr>
        <p:spPr>
          <a:xfrm>
            <a:off x="6672065" y="126287"/>
            <a:ext cx="1883849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特指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2" title="">
            <a:extLst>
              <a:ext uri="{FF2B5EF4-FFF2-40B4-BE49-F238E27FC236}">
                <a16:creationId xmlns:a16="http://schemas.microsoft.com/office/drawing/2014/main" id="{FA49A2FC-6313-2D70-A1F3-DAC2414F5A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58939" y="1341438"/>
            <a:ext cx="8874125" cy="396081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zh-CN">
                <a:latin typeface="Times New Roman" panose="02020603050405020304" pitchFamily="18" charset="0"/>
              </a:rPr>
              <a:t>The plum trees are ______ first to flower even as the snow is melting. </a:t>
            </a: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CF12D117-1544-3BA5-8EE2-EC8FF995A77E}"/>
              </a:ext>
            </a:extLst>
          </p:cNvPr>
          <p:cNvSpPr txBox="1"/>
          <p:nvPr/>
        </p:nvSpPr>
        <p:spPr>
          <a:xfrm>
            <a:off x="5180971" y="1484785"/>
            <a:ext cx="889000" cy="58356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3200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the</a:t>
            </a:r>
          </a:p>
        </p:txBody>
      </p:sp>
      <p:sp>
        <p:nvSpPr>
          <p:cNvPr id="9220" name="文本框 1" title="">
            <a:extLst>
              <a:ext uri="{FF2B5EF4-FFF2-40B4-BE49-F238E27FC236}">
                <a16:creationId xmlns:a16="http://schemas.microsoft.com/office/drawing/2014/main" id="{2416FC48-78E7-9D17-06D5-BF54F240FD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9401" y="587375"/>
            <a:ext cx="28813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/>
              <a:t>（</a:t>
            </a:r>
            <a:r>
              <a:rPr lang="en-US" altLang="zh-CN" sz="2000"/>
              <a:t>2020</a:t>
            </a:r>
            <a:r>
              <a:rPr lang="zh-CN" altLang="en-US" sz="2000"/>
              <a:t>年全国</a:t>
            </a:r>
            <a:r>
              <a:rPr lang="en-US" altLang="zh-CN" sz="2000"/>
              <a:t>Ⅱ</a:t>
            </a:r>
            <a:r>
              <a:rPr lang="zh-CN" altLang="en-US" sz="2000"/>
              <a:t>卷）</a:t>
            </a:r>
          </a:p>
        </p:txBody>
      </p:sp>
      <p:sp>
        <p:nvSpPr>
          <p:cNvPr id="3" name="对话气泡: 矩形 2" title="">
            <a:extLst>
              <a:ext uri="{FF2B5EF4-FFF2-40B4-BE49-F238E27FC236}">
                <a16:creationId xmlns:a16="http://schemas.microsoft.com/office/drawing/2014/main" id="{8751F376-A22B-10B9-ADCB-F4AE7059CC2F}"/>
              </a:ext>
            </a:extLst>
          </p:cNvPr>
          <p:cNvSpPr/>
          <p:nvPr/>
        </p:nvSpPr>
        <p:spPr>
          <a:xfrm>
            <a:off x="6096000" y="574675"/>
            <a:ext cx="2628900" cy="681038"/>
          </a:xfrm>
          <a:prstGeom prst="wedgeRectCallout">
            <a:avLst/>
          </a:prstGeom>
          <a:solidFill>
            <a:schemeClr val="bg1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defRPr/>
            </a:pPr>
            <a:r>
              <a:rPr lang="zh-CN" altLang="en-US" b="1">
                <a:solidFill>
                  <a:srgbClr val="C00000"/>
                </a:solidFill>
              </a:rPr>
              <a:t>序数词前面一般要有</a:t>
            </a:r>
            <a:r>
              <a:rPr lang="en-US" altLang="zh-CN" b="1">
                <a:solidFill>
                  <a:srgbClr val="C00000"/>
                </a:solidFill>
              </a:rPr>
              <a:t>the</a:t>
            </a:r>
            <a:endParaRPr lang="zh-CN" altLang="en-US" b="1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内容占位符 2" title="">
            <a:extLst>
              <a:ext uri="{FF2B5EF4-FFF2-40B4-BE49-F238E27FC236}">
                <a16:creationId xmlns:a16="http://schemas.microsoft.com/office/drawing/2014/main" id="{82441D27-3FDA-46FC-5F63-2B04ECB838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58939" y="1371600"/>
            <a:ext cx="8874125" cy="3962400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>
                <a:latin typeface="Times New Roman" panose="02020603050405020304" pitchFamily="18" charset="0"/>
              </a:rPr>
              <a:t>It took us about 3 hours to go all _____ way around the Xi’an City Wall.</a:t>
            </a:r>
            <a:endParaRPr lang="zh-CN" altLang="zh-CN">
              <a:latin typeface="Times New Roman" panose="02020603050405020304" pitchFamily="18" charset="0"/>
            </a:endParaRPr>
          </a:p>
        </p:txBody>
      </p:sp>
      <p:sp>
        <p:nvSpPr>
          <p:cNvPr id="10243" name="文本框 1" title="">
            <a:extLst>
              <a:ext uri="{FF2B5EF4-FFF2-40B4-BE49-F238E27FC236}">
                <a16:creationId xmlns:a16="http://schemas.microsoft.com/office/drawing/2014/main" id="{B94B1A64-9314-E21B-B220-0C275BFD69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9401" y="587375"/>
            <a:ext cx="28813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/>
              <a:t>（</a:t>
            </a:r>
            <a:r>
              <a:rPr lang="en-US" altLang="zh-CN" sz="2000"/>
              <a:t>2021</a:t>
            </a:r>
            <a:r>
              <a:rPr lang="zh-CN" altLang="en-US" sz="2000"/>
              <a:t>年全国甲卷）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398E3507-BB04-AF8F-DE47-47066C7FB579}"/>
              </a:ext>
            </a:extLst>
          </p:cNvPr>
          <p:cNvSpPr txBox="1"/>
          <p:nvPr/>
        </p:nvSpPr>
        <p:spPr>
          <a:xfrm>
            <a:off x="7320136" y="1524380"/>
            <a:ext cx="720080" cy="58477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3200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the</a:t>
            </a:r>
          </a:p>
        </p:txBody>
      </p:sp>
      <p:sp>
        <p:nvSpPr>
          <p:cNvPr id="4" name="对话气泡: 矩形 3" title="">
            <a:extLst>
              <a:ext uri="{FF2B5EF4-FFF2-40B4-BE49-F238E27FC236}">
                <a16:creationId xmlns:a16="http://schemas.microsoft.com/office/drawing/2014/main" id="{F1B8E659-AC34-DA56-B6BD-DCEB08F88DB9}"/>
              </a:ext>
            </a:extLst>
          </p:cNvPr>
          <p:cNvSpPr/>
          <p:nvPr/>
        </p:nvSpPr>
        <p:spPr>
          <a:xfrm>
            <a:off x="7248525" y="355600"/>
            <a:ext cx="2808288" cy="865188"/>
          </a:xfrm>
          <a:prstGeom prst="wedgeRectCallout">
            <a:avLst/>
          </a:prstGeom>
          <a:solidFill>
            <a:schemeClr val="bg1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en-US" altLang="zh-CN" b="1">
                <a:solidFill>
                  <a:srgbClr val="C00000"/>
                </a:solidFill>
              </a:rPr>
              <a:t>all the way </a:t>
            </a:r>
            <a:r>
              <a:rPr lang="zh-CN" altLang="en-US" b="1">
                <a:solidFill>
                  <a:srgbClr val="C00000"/>
                </a:solidFill>
              </a:rPr>
              <a:t>一直，全程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内容占位符 2" title="">
            <a:extLst>
              <a:ext uri="{FF2B5EF4-FFF2-40B4-BE49-F238E27FC236}">
                <a16:creationId xmlns:a16="http://schemas.microsoft.com/office/drawing/2014/main" id="{84A0700B-39B3-FC1D-7C5B-C57C2DEF853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58939" y="1341438"/>
            <a:ext cx="8874125" cy="396081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zh-CN">
                <a:latin typeface="Times New Roman" panose="02020603050405020304" pitchFamily="18" charset="0"/>
              </a:rPr>
              <a:t>Corn production has jumped nearly 125 percent over</a:t>
            </a:r>
            <a:r>
              <a:rPr lang="en-US" altLang="zh-CN">
                <a:latin typeface="Times New Roman" panose="02020603050405020304" pitchFamily="18" charset="0"/>
              </a:rPr>
              <a:t> ____ </a:t>
            </a:r>
            <a:r>
              <a:rPr lang="zh-CN" altLang="zh-CN">
                <a:latin typeface="Times New Roman" panose="02020603050405020304" pitchFamily="18" charset="0"/>
              </a:rPr>
              <a:t>past 25 years, while rice has increased only 7 percent.</a:t>
            </a: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77B32341-B5BC-80E2-58F7-6666FEFB096F}"/>
              </a:ext>
            </a:extLst>
          </p:cNvPr>
          <p:cNvSpPr txBox="1"/>
          <p:nvPr/>
        </p:nvSpPr>
        <p:spPr>
          <a:xfrm>
            <a:off x="1847528" y="2204865"/>
            <a:ext cx="720080" cy="58477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3200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the</a:t>
            </a:r>
          </a:p>
        </p:txBody>
      </p:sp>
      <p:sp>
        <p:nvSpPr>
          <p:cNvPr id="11268" name="文本框 1" title="">
            <a:extLst>
              <a:ext uri="{FF2B5EF4-FFF2-40B4-BE49-F238E27FC236}">
                <a16:creationId xmlns:a16="http://schemas.microsoft.com/office/drawing/2014/main" id="{70D559EF-C97A-78C2-66CC-BC4C2DE83D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9401" y="587375"/>
            <a:ext cx="28813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/>
              <a:t>（</a:t>
            </a:r>
            <a:r>
              <a:rPr lang="en-US" altLang="zh-CN" sz="2000"/>
              <a:t>2018</a:t>
            </a:r>
            <a:r>
              <a:rPr lang="zh-CN" altLang="en-US" sz="2000"/>
              <a:t>年全国</a:t>
            </a:r>
            <a:r>
              <a:rPr lang="en-US" altLang="zh-CN" sz="2000"/>
              <a:t>Ⅱ</a:t>
            </a:r>
            <a:r>
              <a:rPr lang="zh-CN" altLang="en-US" sz="2000"/>
              <a:t>卷）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B5B8EA7D-097D-8600-0C26-2AA20AF09CA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5050" y="2944813"/>
            <a:ext cx="1657350" cy="461962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C00000"/>
                </a:solidFill>
              </a:rPr>
              <a:t>复数名词</a:t>
            </a:r>
          </a:p>
        </p:txBody>
      </p:sp>
      <p:sp>
        <p:nvSpPr>
          <p:cNvPr id="4" name="矩形 3" title="">
            <a:extLst>
              <a:ext uri="{FF2B5EF4-FFF2-40B4-BE49-F238E27FC236}">
                <a16:creationId xmlns:a16="http://schemas.microsoft.com/office/drawing/2014/main" id="{8B8CE85A-04A2-4146-B64C-C75B055EFB17}"/>
              </a:ext>
            </a:extLst>
          </p:cNvPr>
          <p:cNvSpPr/>
          <p:nvPr/>
        </p:nvSpPr>
        <p:spPr>
          <a:xfrm>
            <a:off x="8184233" y="224920"/>
            <a:ext cx="1883849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特指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F8B4F90E-7CD4-C8EB-6ECD-797F6B40AE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75050" y="3597276"/>
            <a:ext cx="1657350" cy="461963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C00000"/>
                </a:solidFill>
              </a:rPr>
              <a:t>有定语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2" title="">
            <a:extLst>
              <a:ext uri="{FF2B5EF4-FFF2-40B4-BE49-F238E27FC236}">
                <a16:creationId xmlns:a16="http://schemas.microsoft.com/office/drawing/2014/main" id="{F3D6D0F9-0496-B722-C442-07EF3E54140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58938" y="1389064"/>
            <a:ext cx="8901112" cy="3335337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en-US" altLang="zh-CN">
                <a:latin typeface="Times New Roman" panose="02020603050405020304" pitchFamily="18" charset="0"/>
              </a:rPr>
              <a:t>Due to ______ growing popularity of environmentally-related and adventure travel, various types of trips are now being classified as ecotourism.</a:t>
            </a:r>
            <a:endParaRPr lang="zh-CN" altLang="zh-CN">
              <a:latin typeface="Times New Roman" panose="02020603050405020304" pitchFamily="18" charset="0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D07BA884-F313-F251-60F9-D0FA5D033C64}"/>
              </a:ext>
            </a:extLst>
          </p:cNvPr>
          <p:cNvSpPr txBox="1"/>
          <p:nvPr/>
        </p:nvSpPr>
        <p:spPr>
          <a:xfrm>
            <a:off x="3215680" y="1556793"/>
            <a:ext cx="889000" cy="583563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3200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the</a:t>
            </a:r>
          </a:p>
        </p:txBody>
      </p:sp>
      <p:sp>
        <p:nvSpPr>
          <p:cNvPr id="12292" name="文本框 1" title="">
            <a:extLst>
              <a:ext uri="{FF2B5EF4-FFF2-40B4-BE49-F238E27FC236}">
                <a16:creationId xmlns:a16="http://schemas.microsoft.com/office/drawing/2014/main" id="{FB208993-F88A-7999-15BC-D0ADEED3F2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9401" y="587375"/>
            <a:ext cx="28813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/>
              <a:t>（</a:t>
            </a:r>
            <a:r>
              <a:rPr lang="en-US" altLang="zh-CN" sz="2000"/>
              <a:t>2021</a:t>
            </a:r>
            <a:r>
              <a:rPr lang="zh-CN" altLang="en-US" sz="2000"/>
              <a:t>年全国乙卷）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E9982AD7-A9ED-490F-9D52-661E927F68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9463" y="127001"/>
            <a:ext cx="1873250" cy="460375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C00000"/>
                </a:solidFill>
              </a:rPr>
              <a:t>不可数名词</a:t>
            </a:r>
          </a:p>
        </p:txBody>
      </p:sp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484623ED-131E-AA7C-A229-6034C49818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99463" y="757238"/>
            <a:ext cx="1873250" cy="461962"/>
          </a:xfrm>
          <a:prstGeom prst="rect">
            <a:avLst/>
          </a:prstGeom>
          <a:noFill/>
          <a:ln w="9525">
            <a:solidFill>
              <a:srgbClr val="C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400" b="1">
                <a:solidFill>
                  <a:srgbClr val="C00000"/>
                </a:solidFill>
              </a:rPr>
              <a:t>有后置定语</a:t>
            </a:r>
          </a:p>
        </p:txBody>
      </p:sp>
      <p:sp>
        <p:nvSpPr>
          <p:cNvPr id="5" name="矩形 4" title="">
            <a:extLst>
              <a:ext uri="{FF2B5EF4-FFF2-40B4-BE49-F238E27FC236}">
                <a16:creationId xmlns:a16="http://schemas.microsoft.com/office/drawing/2014/main" id="{2436197F-D5B4-7CF7-7FEF-EBBF110788C7}"/>
              </a:ext>
            </a:extLst>
          </p:cNvPr>
          <p:cNvSpPr/>
          <p:nvPr/>
        </p:nvSpPr>
        <p:spPr>
          <a:xfrm>
            <a:off x="6384033" y="145230"/>
            <a:ext cx="1883849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6600" b="1">
                <a:ln w="9525">
                  <a:solidFill>
                    <a:schemeClr val="bg1"/>
                  </a:solidFill>
                  <a:prstDash val="solid"/>
                </a:ln>
                <a:solidFill>
                  <a:srgbClr val="7030A0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特指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内容占位符 2" title="">
            <a:extLst>
              <a:ext uri="{FF2B5EF4-FFF2-40B4-BE49-F238E27FC236}">
                <a16:creationId xmlns:a16="http://schemas.microsoft.com/office/drawing/2014/main" id="{2136CFC4-5E19-06C1-7B21-50A01F4809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58939" y="1371600"/>
            <a:ext cx="8874125" cy="3962400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zh-CN">
                <a:latin typeface="Times New Roman" panose="02020603050405020304" pitchFamily="18" charset="0"/>
              </a:rPr>
              <a:t>Unexpectedly, I</a:t>
            </a:r>
            <a:r>
              <a:rPr lang="en-US" altLang="zh-CN">
                <a:latin typeface="Times New Roman" panose="02020603050405020304" pitchFamily="18" charset="0"/>
              </a:rPr>
              <a:t>'</a:t>
            </a:r>
            <a:r>
              <a:rPr lang="zh-CN" altLang="zh-CN">
                <a:latin typeface="Times New Roman" panose="02020603050405020304" pitchFamily="18" charset="0"/>
              </a:rPr>
              <a:t>m face-to-face with the gorilla, who begins screaming at </a:t>
            </a:r>
            <a:r>
              <a:rPr lang="en-US" altLang="zh-CN">
                <a:latin typeface="Times New Roman" panose="02020603050405020304" pitchFamily="18" charset="0"/>
              </a:rPr>
              <a:t>_____</a:t>
            </a:r>
            <a:r>
              <a:rPr lang="zh-CN" altLang="zh-CN">
                <a:latin typeface="Times New Roman" panose="02020603050405020304" pitchFamily="18" charset="0"/>
              </a:rPr>
              <a:t> top of her lungs.</a:t>
            </a: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2BD3A0E4-DBA4-BDAD-EE56-538E9E589ADC}"/>
              </a:ext>
            </a:extLst>
          </p:cNvPr>
          <p:cNvSpPr txBox="1"/>
          <p:nvPr/>
        </p:nvSpPr>
        <p:spPr>
          <a:xfrm>
            <a:off x="5231904" y="2204865"/>
            <a:ext cx="720080" cy="58477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3200" noProof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charset="0"/>
                <a:cs typeface="Times New Roman" panose="02020603050405020304" charset="0"/>
              </a:rPr>
              <a:t>the</a:t>
            </a:r>
          </a:p>
        </p:txBody>
      </p:sp>
      <p:sp>
        <p:nvSpPr>
          <p:cNvPr id="13316" name="文本框 1" title="">
            <a:extLst>
              <a:ext uri="{FF2B5EF4-FFF2-40B4-BE49-F238E27FC236}">
                <a16:creationId xmlns:a16="http://schemas.microsoft.com/office/drawing/2014/main" id="{99BE60E9-B542-287C-6898-140921134B7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9401" y="587375"/>
            <a:ext cx="28813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000"/>
              <a:t>（</a:t>
            </a:r>
            <a:r>
              <a:rPr lang="en-US" altLang="zh-CN" sz="2000"/>
              <a:t>2018</a:t>
            </a:r>
            <a:r>
              <a:rPr lang="zh-CN" altLang="en-US" sz="2000"/>
              <a:t>年全国</a:t>
            </a:r>
            <a:r>
              <a:rPr lang="en-US" altLang="zh-CN" sz="2000"/>
              <a:t>Ⅲ</a:t>
            </a:r>
            <a:r>
              <a:rPr lang="zh-CN" altLang="en-US" sz="2000"/>
              <a:t>卷）</a:t>
            </a:r>
          </a:p>
        </p:txBody>
      </p:sp>
      <p:sp>
        <p:nvSpPr>
          <p:cNvPr id="3" name="对话气泡: 矩形 2" title="">
            <a:extLst>
              <a:ext uri="{FF2B5EF4-FFF2-40B4-BE49-F238E27FC236}">
                <a16:creationId xmlns:a16="http://schemas.microsoft.com/office/drawing/2014/main" id="{0280C2C9-44A7-714C-7CF5-4917249EB3A5}"/>
              </a:ext>
            </a:extLst>
          </p:cNvPr>
          <p:cNvSpPr/>
          <p:nvPr/>
        </p:nvSpPr>
        <p:spPr>
          <a:xfrm>
            <a:off x="5956300" y="355600"/>
            <a:ext cx="3092450" cy="865188"/>
          </a:xfrm>
          <a:prstGeom prst="wedgeRectCallout">
            <a:avLst/>
          </a:prstGeom>
          <a:solidFill>
            <a:schemeClr val="bg1"/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en-US" altLang="zh-CN" b="1">
                <a:solidFill>
                  <a:srgbClr val="C00000"/>
                </a:solidFill>
              </a:rPr>
              <a:t>at the top of one’s lungs</a:t>
            </a:r>
          </a:p>
          <a:p>
            <a:pPr algn="ctr" eaLnBrk="1" hangingPunct="1">
              <a:defRPr/>
            </a:pPr>
            <a:r>
              <a:rPr lang="zh-CN" altLang="en-US" b="1">
                <a:solidFill>
                  <a:srgbClr val="C00000"/>
                </a:solidFill>
              </a:rPr>
              <a:t>俚语  </a:t>
            </a:r>
            <a:r>
              <a:rPr lang="en-US" altLang="zh-CN" b="1">
                <a:solidFill>
                  <a:srgbClr val="C00000"/>
                </a:solidFill>
              </a:rPr>
              <a:t>= extremely loudly</a:t>
            </a:r>
            <a:endParaRPr lang="zh-CN" altLang="en-US" b="1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https://d.book118.com/088006115077006047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25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2">
      <vt:lpstr>Arial</vt:lpstr>
      <vt:lpstr>Calibri</vt:lpstr>
      <vt:lpstr>等线 Light</vt:lpstr>
      <vt:lpstr>等线</vt:lpstr>
      <vt:lpstr>Times New Roman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真题考点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2024-09-28T23:21:33.195</cp:lastPrinted>
  <dcterms:created xsi:type="dcterms:W3CDTF">2024-09-28T15:21:33Z</dcterms:created>
  <dcterms:modified xsi:type="dcterms:W3CDTF">2024-09-28T15:21:35Z</dcterms:modified>
</cp:coreProperties>
</file>