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97A0003-9F0B-494A-BCDB-EA93A8F9EA5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7" name="PlaceHolder 1"/>
          <p:cNvSpPr>
            <a:spLocks noGrp="1"/>
          </p:cNvSpPr>
          <p:nvPr>
            <p:ph type="sldImg"/>
          </p:nvPr>
        </p:nvSpPr>
        <p:spPr>
          <a:xfrm>
            <a:off x="685800" y="1143000"/>
            <a:ext cx="5486040" cy="3085920"/>
          </a:xfrm>
          <a:prstGeom prst="rect">
            <a:avLst/>
          </a:prstGeom>
          <a:ln w="0">
            <a:noFill/>
          </a:ln>
        </p:spPr>
      </p:sp>
      <p:sp>
        <p:nvSpPr>
          <p:cNvPr id="37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0" name="PlaceHolder 1"/>
          <p:cNvSpPr>
            <a:spLocks noGrp="1"/>
          </p:cNvSpPr>
          <p:nvPr>
            <p:ph type="sldImg"/>
          </p:nvPr>
        </p:nvSpPr>
        <p:spPr>
          <a:xfrm>
            <a:off x="685800" y="1143000"/>
            <a:ext cx="5486040" cy="3085920"/>
          </a:xfrm>
          <a:prstGeom prst="rect">
            <a:avLst/>
          </a:prstGeom>
          <a:ln w="0">
            <a:noFill/>
          </a:ln>
        </p:spPr>
      </p:sp>
      <p:sp>
        <p:nvSpPr>
          <p:cNvPr id="38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6" name="PlaceHolder 1"/>
          <p:cNvSpPr>
            <a:spLocks noGrp="1"/>
          </p:cNvSpPr>
          <p:nvPr>
            <p:ph type="sldImg"/>
          </p:nvPr>
        </p:nvSpPr>
        <p:spPr>
          <a:xfrm>
            <a:off x="685800" y="1143000"/>
            <a:ext cx="5486040" cy="3085920"/>
          </a:xfrm>
          <a:prstGeom prst="rect">
            <a:avLst/>
          </a:prstGeom>
          <a:ln w="0">
            <a:noFill/>
          </a:ln>
        </p:spPr>
      </p:sp>
      <p:sp>
        <p:nvSpPr>
          <p:cNvPr id="387"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8"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B5B133-BEC9-4401-ADF2-61697CF2A9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FE9301-1447-4031-B895-B5685DE798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489A2B-F068-4129-9189-AA6EF93E0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53AB3B-0FF0-48FB-A7D8-4CFEF21455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E70C5A-255B-4E3A-9382-309EB8DB6F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4B65ED-CA97-41AB-8EDF-6D0F989AA4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6DD500-FFEC-4EC8-82FF-E8946DF6B2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C702C8-4D45-42E0-8E1B-35CB5E82EF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CE30DF-E809-465B-BD8A-2130239DD4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8AFBAC-1ECD-4E0D-BC88-10F0C514D7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E3EA06-1580-4BC4-B513-E7BFB5FABB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54D138C-9575-4899-B9BE-98B3D6656CC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9A8E2C5-8A16-4B90-BC16-73214808A7F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14077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焊接技术发展培训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焊接技术概述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传统焊接技术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焊接技术的历史概述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现代焊接技术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焊接技术应用</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焊接技术的应用领域</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焊接技术概述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焊接技术的定义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焊接是一种将两个或更多金属或非金属材料通过加热或压力结合在一起的技术。这种连接方式在制造业中具有广泛的应用领域，为各行各业提供了重要的支持。</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焊接的分类</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适用于</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气焊</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常见于</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电弧焊</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a:t>
            </a:r>
            <a:r>
              <a:rPr lang="en-US" sz="1500" b="0" strike="noStrike" spc="-1">
                <a:solidFill>
                  <a:schemeClr val="dk1">
                    <a:lumMod val="85000"/>
                    <a:lumOff val="15000"/>
                  </a:schemeClr>
                </a:solidFill>
                <a:latin typeface="微软雅黑"/>
                <a:ea typeface="微软雅黑"/>
              </a:rPr>
              <a:t>...</a:t>
            </a:r>
            <a:r>
              <a:rPr lang="zh-CN" sz="1500" b="0" strike="noStrike" spc="-1">
                <a:solidFill>
                  <a:schemeClr val="dk1">
                    <a:lumMod val="85000"/>
                    <a:lumOff val="15000"/>
                  </a:schemeClr>
                </a:solidFill>
                <a:latin typeface="微软雅黑"/>
                <a:ea typeface="微软雅黑"/>
              </a:rPr>
              <a:t>有着广泛的应用</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激光焊</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焊接的历史</a:t>
            </a:r>
            <a:endParaRPr lang="en-US" sz="3500" b="0" strike="noStrike" spc="-1">
              <a:solidFill>
                <a:srgbClr val="000000"/>
              </a:solidFill>
              <a:latin typeface="Arial"/>
            </a:endParaRPr>
          </a:p>
        </p:txBody>
      </p:sp>
      <p:sp>
        <p:nvSpPr>
          <p:cNvPr id="9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从古代的铜焊到现代的激光焊，焊接技术经历了漫长的发展历程，不断挑战和突破人们对连接技术的认知，推动着制造业的不断进步。</a:t>
            </a:r>
            <a:endParaRPr lang="en-US" sz="2500" b="0" strike="noStrike" spc="-1">
              <a:solidFill>
                <a:srgbClr val="000000"/>
              </a:solidFill>
              <a:latin typeface="Arial"/>
            </a:endParaRPr>
          </a:p>
        </p:txBody>
      </p:sp>
      <p:sp>
        <p:nvSpPr>
          <p:cNvPr id="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焊接技术的重要性</a:t>
            </a:r>
            <a:endParaRPr lang="en-US" sz="3600" b="0" strike="noStrike" spc="-1">
              <a:solidFill>
                <a:schemeClr val="dk1"/>
              </a:solidFill>
              <a:latin typeface="Arial"/>
            </a:endParaRPr>
          </a:p>
        </p:txBody>
      </p:sp>
      <p:sp>
        <p:nvSpPr>
          <p:cNvPr id="9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p:txBody>
      </p:sp>
      <p:sp>
        <p:nvSpPr>
          <p:cNvPr id="9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提高产品质量</a:t>
            </a:r>
            <a:endParaRPr lang="en-US" sz="2200" b="0" strike="noStrike" spc="-1">
              <a:solidFill>
                <a:srgbClr val="000000"/>
              </a:solidFill>
              <a:latin typeface="Arial"/>
            </a:endParaRPr>
          </a:p>
        </p:txBody>
      </p:sp>
      <p:sp>
        <p:nvSpPr>
          <p:cNvPr id="10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p:txBody>
      </p:sp>
      <p:sp>
        <p:nvSpPr>
          <p:cNvPr id="10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降低生产成本</a:t>
            </a:r>
            <a:endParaRPr lang="en-US" sz="2200" b="0" strike="noStrike" spc="-1">
              <a:solidFill>
                <a:srgbClr val="000000"/>
              </a:solidFill>
              <a:latin typeface="Arial"/>
            </a:endParaRPr>
          </a:p>
        </p:txBody>
      </p:sp>
      <p:sp>
        <p:nvSpPr>
          <p:cNvPr id="10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p:txBody>
      </p:sp>
      <p:sp>
        <p:nvSpPr>
          <p:cNvPr id="10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推动制造业发展</a:t>
            </a:r>
            <a:endParaRPr lang="en-US" sz="2200" b="0" strike="noStrike" spc="-1">
              <a:solidFill>
                <a:srgbClr val="000000"/>
              </a:solidFill>
              <a:latin typeface="Arial"/>
            </a:endParaRPr>
          </a:p>
        </p:txBody>
      </p:sp>
      <p:sp>
        <p:nvSpPr>
          <p:cNvPr id="10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焊接技术未来展望</a:t>
            </a:r>
            <a:endParaRPr lang="en-US" sz="3600" b="0" strike="noStrike" spc="-1">
              <a:solidFill>
                <a:schemeClr val="dk1"/>
              </a:solidFill>
              <a:latin typeface="Arial"/>
            </a:endParaRPr>
          </a:p>
        </p:txBody>
      </p:sp>
      <p:sp>
        <p:nvSpPr>
          <p:cNvPr id="10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随着科技的不断进步，未来焊接技术将更加智能化和自动化，实现高效、精准的连接过程，并将在航空航天、汽车制造等领域发挥更加重要的作用。</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传统焊接技术</a:t>
            </a:r>
            <a:endParaRPr lang="en-US" sz="3600" b="0" strike="noStrike" spc="-1">
              <a:solidFill>
                <a:schemeClr val="dk1"/>
              </a:solidFill>
              <a:latin typeface="Arial"/>
            </a:endParaRPr>
          </a:p>
        </p:txBody>
      </p:sp>
      <p:sp>
        <p:nvSpPr>
          <p:cNvPr id="11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电弧焊</a:t>
            </a:r>
            <a:endParaRPr lang="en-US" sz="3600" b="0" strike="noStrike" spc="-1">
              <a:solidFill>
                <a:schemeClr val="dk1"/>
              </a:solidFill>
              <a:latin typeface="Arial"/>
            </a:endParaRPr>
          </a:p>
        </p:txBody>
      </p:sp>
      <p:sp>
        <p:nvSpPr>
          <p:cNvPr id="11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电弧焊是一种常见的热源焊接方法，通过电弧产生高温熔化金属实现连接。该方法具有成本低、操作简单等优点，广泛应用于大部分焊接场景。</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气焊</a:t>
            </a:r>
            <a:endParaRPr lang="en-US" sz="3600" b="0" strike="noStrike" spc="-1">
              <a:solidFill>
                <a:schemeClr val="dk1"/>
              </a:solidFill>
              <a:latin typeface="Arial"/>
            </a:endParaRPr>
          </a:p>
        </p:txBody>
      </p:sp>
      <p:sp>
        <p:nvSpPr>
          <p:cNvPr id="11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适用于特殊材料或场景</a:t>
            </a:r>
            <a:endParaRPr lang="en-US" sz="2000" b="0" strike="noStrike" spc="-1">
              <a:solidFill>
                <a:srgbClr val="000000"/>
              </a:solidFill>
              <a:latin typeface="Arial"/>
            </a:endParaRPr>
          </a:p>
        </p:txBody>
      </p:sp>
      <p:sp>
        <p:nvSpPr>
          <p:cNvPr id="11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灵活性</a:t>
            </a:r>
            <a:endParaRPr lang="en-US" sz="3000" b="0" strike="noStrike" spc="-1">
              <a:solidFill>
                <a:srgbClr val="000000"/>
              </a:solidFill>
              <a:latin typeface="Arial"/>
            </a:endParaRPr>
          </a:p>
        </p:txBody>
      </p:sp>
      <p:sp>
        <p:nvSpPr>
          <p:cNvPr id="11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7"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2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具有适用范围广的特点</a:t>
            </a:r>
            <a:endParaRPr lang="en-US" sz="2000" b="0" strike="noStrike" spc="-1">
              <a:solidFill>
                <a:srgbClr val="000000"/>
              </a:solidFill>
              <a:latin typeface="Arial"/>
            </a:endParaRPr>
          </a:p>
        </p:txBody>
      </p:sp>
      <p:sp>
        <p:nvSpPr>
          <p:cNvPr id="12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适用性</a:t>
            </a:r>
            <a:endParaRPr lang="en-US" sz="3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焊接变形与裂纹</a:t>
            </a:r>
            <a:endParaRPr lang="en-US" sz="3600" b="0" strike="noStrike" spc="-1">
              <a:solidFill>
                <a:schemeClr val="dk1"/>
              </a:solidFill>
              <a:latin typeface="Arial"/>
            </a:endParaRPr>
          </a:p>
        </p:txBody>
      </p:sp>
      <p:sp>
        <p:nvSpPr>
          <p:cNvPr id="1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重要技能之一</a:t>
            </a:r>
            <a:endParaRPr lang="en-US" sz="1500" b="0" strike="noStrike" spc="-1">
              <a:solidFill>
                <a:srgbClr val="000000"/>
              </a:solidFill>
              <a:latin typeface="Arial"/>
            </a:endParaRPr>
          </a:p>
        </p:txBody>
      </p:sp>
      <p:sp>
        <p:nvSpPr>
          <p:cNvPr id="1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变形控制</a:t>
            </a:r>
            <a:endParaRPr lang="en-US" sz="2200" b="0" strike="noStrike" spc="-1">
              <a:solidFill>
                <a:srgbClr val="000000"/>
              </a:solidFill>
              <a:latin typeface="Arial"/>
            </a:endParaRPr>
          </a:p>
        </p:txBody>
      </p:sp>
      <p:sp>
        <p:nvSpPr>
          <p:cNvPr id="1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关键工作步骤</a:t>
            </a:r>
            <a:endParaRPr lang="en-US" sz="1500" b="0" strike="noStrike" spc="-1">
              <a:solidFill>
                <a:srgbClr val="000000"/>
              </a:solidFill>
              <a:latin typeface="Arial"/>
            </a:endParaRPr>
          </a:p>
        </p:txBody>
      </p:sp>
      <p:sp>
        <p:nvSpPr>
          <p:cNvPr id="1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裂纹防止</a:t>
            </a:r>
            <a:endParaRPr lang="en-US" sz="2200" b="0" strike="noStrike" spc="-1">
              <a:solidFill>
                <a:srgbClr val="000000"/>
              </a:solidFill>
              <a:latin typeface="Arial"/>
            </a:endParaRPr>
          </a:p>
        </p:txBody>
      </p:sp>
      <p:sp>
        <p:nvSpPr>
          <p:cNvPr id="1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需要克服的难点</a:t>
            </a:r>
            <a:endParaRPr lang="en-US" sz="1500" b="0" strike="noStrike" spc="-1">
              <a:solidFill>
                <a:srgbClr val="000000"/>
              </a:solidFill>
              <a:latin typeface="Arial"/>
            </a:endParaRPr>
          </a:p>
        </p:txBody>
      </p:sp>
      <p:sp>
        <p:nvSpPr>
          <p:cNvPr id="1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技术挑战</a:t>
            </a:r>
            <a:endParaRPr lang="en-US" sz="2200" b="0" strike="noStrike" spc="-1">
              <a:solidFill>
                <a:srgbClr val="000000"/>
              </a:solidFill>
              <a:latin typeface="Arial"/>
            </a:endParaRPr>
          </a:p>
        </p:txBody>
      </p:sp>
      <p:sp>
        <p:nvSpPr>
          <p:cNvPr id="1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焊接质量检测</a:t>
            </a:r>
            <a:endParaRPr lang="en-US" sz="3500" b="0" strike="noStrike" spc="-1">
              <a:solidFill>
                <a:srgbClr val="000000"/>
              </a:solidFill>
              <a:latin typeface="Arial"/>
            </a:endParaRPr>
          </a:p>
        </p:txBody>
      </p:sp>
      <p:sp>
        <p:nvSpPr>
          <p:cNvPr id="13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传统焊接完工后需要进行质量检测，以确保焊缝的质量和可靠性。常见的焊接质量检测方法包括</a:t>
            </a:r>
            <a:r>
              <a:rPr lang="en-US" sz="2500" b="0" strike="noStrike" spc="148">
                <a:solidFill>
                  <a:schemeClr val="dk1"/>
                </a:solidFill>
                <a:latin typeface="Arial"/>
                <a:ea typeface="微软雅黑"/>
              </a:rPr>
              <a:t>X</a:t>
            </a:r>
            <a:r>
              <a:rPr lang="zh-CN" sz="2500" b="0" strike="noStrike" spc="148">
                <a:solidFill>
                  <a:schemeClr val="dk1"/>
                </a:solidFill>
                <a:latin typeface="Arial"/>
                <a:ea typeface="微软雅黑"/>
              </a:rPr>
              <a:t>射线检测、超声波检测等技术。这些方法不仅可以发现焊缝的缺陷，还可以保证焊接质量，确保工件的使用安全性。</a:t>
            </a:r>
            <a:endParaRPr lang="en-US" sz="2500" b="0" strike="noStrike" spc="-1">
              <a:solidFill>
                <a:srgbClr val="000000"/>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绿色环保</a:t>
            </a:r>
            <a:endParaRPr lang="en-US" sz="2200" b="0" strike="noStrike" spc="-1">
              <a:solidFill>
                <a:srgbClr val="000000"/>
              </a:solidFill>
              <a:latin typeface="Arial"/>
            </a:endParaRPr>
          </a:p>
        </p:txBody>
      </p:sp>
      <p:sp>
        <p:nvSpPr>
          <p:cNvPr id="13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减少焊接废气排放</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推动环保焊接技术发展</a:t>
            </a:r>
            <a:endParaRPr lang="en-US" sz="1500" b="0" strike="noStrike" spc="-1">
              <a:solidFill>
                <a:srgbClr val="000000"/>
              </a:solidFill>
              <a:latin typeface="Arial"/>
            </a:endParaRPr>
          </a:p>
        </p:txBody>
      </p:sp>
      <p:sp>
        <p:nvSpPr>
          <p:cNvPr id="13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数字化</a:t>
            </a:r>
            <a:endParaRPr lang="en-US" sz="2200" b="0" strike="noStrike" spc="-1">
              <a:solidFill>
                <a:srgbClr val="000000"/>
              </a:solidFill>
              <a:latin typeface="Arial"/>
            </a:endParaRPr>
          </a:p>
        </p:txBody>
      </p:sp>
      <p:sp>
        <p:nvSpPr>
          <p:cNvPr id="14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数字化焊接工艺设计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实现焊接过程可控</a:t>
            </a:r>
            <a:endParaRPr lang="en-US" sz="1500" b="0" strike="noStrike" spc="-1">
              <a:solidFill>
                <a:srgbClr val="000000"/>
              </a:solidFill>
              <a:latin typeface="Arial"/>
            </a:endParaRPr>
          </a:p>
        </p:txBody>
      </p:sp>
      <p:sp>
        <p:nvSpPr>
          <p:cNvPr id="14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智能化</a:t>
            </a:r>
            <a:endParaRPr lang="en-US" sz="2200" b="0" strike="noStrike" spc="-1">
              <a:solidFill>
                <a:srgbClr val="000000"/>
              </a:solidFill>
              <a:latin typeface="Arial"/>
            </a:endParaRPr>
          </a:p>
        </p:txBody>
      </p:sp>
      <p:sp>
        <p:nvSpPr>
          <p:cNvPr id="14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智能监测系统的应用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提高焊接质量</a:t>
            </a:r>
            <a:endParaRPr lang="en-US" sz="1500" b="0" strike="noStrike" spc="-1">
              <a:solidFill>
                <a:srgbClr val="000000"/>
              </a:solidFill>
              <a:latin typeface="Arial"/>
            </a:endParaRPr>
          </a:p>
        </p:txBody>
      </p:sp>
      <p:sp>
        <p:nvSpPr>
          <p:cNvPr id="14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焊接技术发展趋势</a:t>
            </a:r>
            <a:endParaRPr lang="en-US" sz="3600" b="0" strike="noStrike" spc="-1">
              <a:solidFill>
                <a:schemeClr val="dk1"/>
              </a:solidFill>
              <a:latin typeface="Arial"/>
            </a:endParaRPr>
          </a:p>
        </p:txBody>
      </p:sp>
      <p:sp>
        <p:nvSpPr>
          <p:cNvPr id="14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自动化</a:t>
            </a:r>
            <a:endParaRPr lang="en-US" sz="2200" b="0" strike="noStrike" spc="-1">
              <a:solidFill>
                <a:srgbClr val="000000"/>
              </a:solidFill>
              <a:latin typeface="Arial"/>
            </a:endParaRPr>
          </a:p>
        </p:txBody>
      </p:sp>
      <p:sp>
        <p:nvSpPr>
          <p:cNvPr id="14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智能焊接设备的应用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提高焊接效率</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焊接技术的历史概述</a:t>
            </a:r>
            <a:endParaRPr lang="en-US" sz="3600" b="0" strike="noStrike" spc="-1">
              <a:solidFill>
                <a:schemeClr val="dk1"/>
              </a:solidFill>
              <a:latin typeface="Arial"/>
            </a:endParaRPr>
          </a:p>
        </p:txBody>
      </p:sp>
      <p:sp>
        <p:nvSpPr>
          <p:cNvPr id="15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古老的焊接技术</a:t>
            </a:r>
            <a:endParaRPr lang="en-US" sz="3600" b="0" strike="noStrike" spc="-1">
              <a:solidFill>
                <a:schemeClr val="dk1"/>
              </a:solidFill>
              <a:latin typeface="Arial"/>
            </a:endParaRPr>
          </a:p>
        </p:txBody>
      </p:sp>
      <p:sp>
        <p:nvSpPr>
          <p:cNvPr id="15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古代人类为了连接金属，常常使用火焰进行焊接。在古罗马时期，人们开始使用铜与黄铁进行焊接，特别是用于排水系统的建设。</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工业革命之后的焊接技术</a:t>
            </a:r>
            <a:endParaRPr lang="en-US" sz="3600" b="0" strike="noStrike" spc="-1">
              <a:solidFill>
                <a:schemeClr val="dk1"/>
              </a:solidFill>
              <a:latin typeface="Arial"/>
            </a:endParaRPr>
          </a:p>
        </p:txBody>
      </p:sp>
      <p:sp>
        <p:nvSpPr>
          <p:cNvPr id="15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蒸汽机和机械设备的发展推动了焊接技术的进步。</a:t>
            </a:r>
            <a:endParaRPr lang="en-US" sz="1500" b="0" strike="noStrike" spc="-1">
              <a:solidFill>
                <a:srgbClr val="000000"/>
              </a:solidFill>
              <a:latin typeface="Arial"/>
            </a:endParaRPr>
          </a:p>
        </p:txBody>
      </p:sp>
      <p:sp>
        <p:nvSpPr>
          <p:cNvPr id="15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蒸汽机和机械设备</a:t>
            </a:r>
            <a:endParaRPr lang="en-US" sz="2200" b="0" strike="noStrike" spc="-1">
              <a:solidFill>
                <a:srgbClr val="000000"/>
              </a:solidFill>
              <a:latin typeface="Arial"/>
            </a:endParaRPr>
          </a:p>
        </p:txBody>
      </p:sp>
      <p:sp>
        <p:nvSpPr>
          <p:cNvPr id="15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1880</a:t>
            </a:r>
            <a:r>
              <a:rPr lang="zh-CN" sz="1500" b="0" strike="noStrike" spc="-1">
                <a:solidFill>
                  <a:schemeClr val="dk1">
                    <a:lumMod val="85000"/>
                    <a:lumOff val="15000"/>
                  </a:schemeClr>
                </a:solidFill>
                <a:latin typeface="微软雅黑"/>
                <a:ea typeface="微软雅黑"/>
              </a:rPr>
              <a:t>年代，电弧焊接技术的出现标志着焊接技术的新时代。</a:t>
            </a:r>
            <a:endParaRPr lang="en-US" sz="1500" b="0" strike="noStrike" spc="-1">
              <a:solidFill>
                <a:srgbClr val="000000"/>
              </a:solidFill>
              <a:latin typeface="Arial"/>
            </a:endParaRPr>
          </a:p>
        </p:txBody>
      </p:sp>
      <p:sp>
        <p:nvSpPr>
          <p:cNvPr id="15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电弧焊接技术</a:t>
            </a:r>
            <a:endParaRPr lang="en-US" sz="2200" b="0" strike="noStrike" spc="-1">
              <a:solidFill>
                <a:srgbClr val="000000"/>
              </a:solidFill>
              <a:latin typeface="Arial"/>
            </a:endParaRPr>
          </a:p>
        </p:txBody>
      </p:sp>
      <p:sp>
        <p:nvSpPr>
          <p:cNvPr id="15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20</a:t>
            </a:r>
            <a:r>
              <a:rPr lang="zh-CN" sz="3600" b="1" strike="noStrike" spc="299">
                <a:solidFill>
                  <a:schemeClr val="dk1">
                    <a:lumMod val="85000"/>
                    <a:lumOff val="15000"/>
                  </a:schemeClr>
                </a:solidFill>
                <a:latin typeface="Arial"/>
                <a:ea typeface="微软雅黑"/>
              </a:rPr>
              <a:t>世纪的焊接技术发展</a:t>
            </a:r>
            <a:endParaRPr lang="en-US" sz="3600" b="0" strike="noStrike" spc="-1">
              <a:solidFill>
                <a:schemeClr val="dk1"/>
              </a:solidFill>
              <a:latin typeface="Arial"/>
            </a:endParaRPr>
          </a:p>
        </p:txBody>
      </p:sp>
      <p:sp>
        <p:nvSpPr>
          <p:cNvPr id="16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熔化焊接技术的普及推动了焊接技术行业的快速发展。</a:t>
            </a:r>
            <a:endParaRPr lang="en-US" sz="2000" b="0" strike="noStrike" spc="-1">
              <a:solidFill>
                <a:srgbClr val="000000"/>
              </a:solidFill>
              <a:latin typeface="Arial"/>
            </a:endParaRPr>
          </a:p>
        </p:txBody>
      </p:sp>
      <p:sp>
        <p:nvSpPr>
          <p:cNvPr id="16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熔化焊接技术</a:t>
            </a:r>
            <a:endParaRPr lang="en-US" sz="3000" b="0" strike="noStrike" spc="-1">
              <a:solidFill>
                <a:srgbClr val="000000"/>
              </a:solidFill>
              <a:latin typeface="Arial"/>
            </a:endParaRPr>
          </a:p>
        </p:txBody>
      </p:sp>
      <p:sp>
        <p:nvSpPr>
          <p:cNvPr id="16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7"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6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7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自动化和机器人焊接技术的兴起提高了焊接生产效率。</a:t>
            </a:r>
            <a:endParaRPr lang="en-US" sz="2000" b="0" strike="noStrike" spc="-1">
              <a:solidFill>
                <a:srgbClr val="000000"/>
              </a:solidFill>
              <a:latin typeface="Arial"/>
            </a:endParaRPr>
          </a:p>
        </p:txBody>
      </p:sp>
      <p:sp>
        <p:nvSpPr>
          <p:cNvPr id="17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自动化和机器人焊接</a:t>
            </a:r>
            <a:endParaRPr lang="en-US" sz="3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等离子焊接</a:t>
            </a:r>
            <a:endParaRPr lang="en-US" sz="2200" b="0" strike="noStrike" spc="-1">
              <a:solidFill>
                <a:srgbClr val="000000"/>
              </a:solidFill>
              <a:latin typeface="Arial"/>
            </a:endParaRPr>
          </a:p>
        </p:txBody>
      </p:sp>
      <p:sp>
        <p:nvSpPr>
          <p:cNvPr id="17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等离子焊接技术适用于特殊材料的焊接。</a:t>
            </a:r>
            <a:endParaRPr lang="en-US" sz="1500" b="0" strike="noStrike" spc="-1">
              <a:solidFill>
                <a:srgbClr val="000000"/>
              </a:solidFill>
              <a:latin typeface="Arial"/>
            </a:endParaRPr>
          </a:p>
        </p:txBody>
      </p:sp>
      <p:sp>
        <p:nvSpPr>
          <p:cNvPr id="17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摩擦焊接</a:t>
            </a:r>
            <a:endParaRPr lang="en-US" sz="2200" b="0" strike="noStrike" spc="-1">
              <a:solidFill>
                <a:srgbClr val="000000"/>
              </a:solidFill>
              <a:latin typeface="Arial"/>
            </a:endParaRPr>
          </a:p>
        </p:txBody>
      </p:sp>
      <p:sp>
        <p:nvSpPr>
          <p:cNvPr id="17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摩擦焊接是一种无焊剂、无熔融的环保焊接方式。</a:t>
            </a:r>
            <a:endParaRPr lang="en-US" sz="1500" b="0" strike="noStrike" spc="-1">
              <a:solidFill>
                <a:srgbClr val="000000"/>
              </a:solidFill>
              <a:latin typeface="Arial"/>
            </a:endParaRPr>
          </a:p>
        </p:txBody>
      </p:sp>
      <p:sp>
        <p:nvSpPr>
          <p:cNvPr id="17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数字化和智能化</a:t>
            </a:r>
            <a:endParaRPr lang="en-US" sz="2200" b="0" strike="noStrike" spc="-1">
              <a:solidFill>
                <a:srgbClr val="000000"/>
              </a:solidFill>
              <a:latin typeface="Arial"/>
            </a:endParaRPr>
          </a:p>
        </p:txBody>
      </p:sp>
      <p:sp>
        <p:nvSpPr>
          <p:cNvPr id="18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焊接工艺的数字化和智能化提高了焊接质量和效率。</a:t>
            </a:r>
            <a:endParaRPr lang="en-US" sz="1500" b="0" strike="noStrike" spc="-1">
              <a:solidFill>
                <a:srgbClr val="000000"/>
              </a:solidFill>
              <a:latin typeface="Arial"/>
            </a:endParaRPr>
          </a:p>
        </p:txBody>
      </p:sp>
      <p:sp>
        <p:nvSpPr>
          <p:cNvPr id="18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当代焊接技术</a:t>
            </a:r>
            <a:endParaRPr lang="en-US" sz="3600" b="0" strike="noStrike" spc="-1">
              <a:solidFill>
                <a:schemeClr val="dk1"/>
              </a:solidFill>
              <a:latin typeface="Arial"/>
            </a:endParaRPr>
          </a:p>
        </p:txBody>
      </p:sp>
      <p:sp>
        <p:nvSpPr>
          <p:cNvPr id="18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激光焊接</a:t>
            </a:r>
            <a:endParaRPr lang="en-US" sz="2200" b="0" strike="noStrike" spc="-1">
              <a:solidFill>
                <a:srgbClr val="000000"/>
              </a:solidFill>
              <a:latin typeface="Arial"/>
            </a:endParaRPr>
          </a:p>
        </p:txBody>
      </p:sp>
      <p:sp>
        <p:nvSpPr>
          <p:cNvPr id="18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激光焊接是一种高精度、高效率的新型焊接技术。</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焊接技术的未来</a:t>
            </a:r>
            <a:endParaRPr lang="en-US" sz="3500" b="0" strike="noStrike" spc="-1">
              <a:solidFill>
                <a:srgbClr val="000000"/>
              </a:solidFill>
              <a:latin typeface="Arial"/>
            </a:endParaRPr>
          </a:p>
        </p:txBody>
      </p:sp>
      <p:sp>
        <p:nvSpPr>
          <p:cNvPr id="18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随着科技的不断进步，焊接技术也在不断创新发展。未来，焊接技术将更加智能化、精准化，为各行各业的发展提供更好的支持。</a:t>
            </a:r>
            <a:endParaRPr lang="en-US" sz="2500" b="0" strike="noStrike" spc="-1">
              <a:solidFill>
                <a:srgbClr val="000000"/>
              </a:solidFill>
              <a:latin typeface="Arial"/>
            </a:endParaRPr>
          </a:p>
        </p:txBody>
      </p:sp>
      <p:sp>
        <p:nvSpPr>
          <p:cNvPr id="18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焊接技术对社会的影响</a:t>
            </a:r>
            <a:endParaRPr lang="en-US" sz="3600" b="0" strike="noStrike" spc="-1">
              <a:solidFill>
                <a:schemeClr val="dk1"/>
              </a:solidFill>
              <a:latin typeface="Arial"/>
            </a:endParaRPr>
          </a:p>
        </p:txBody>
      </p:sp>
      <p:sp>
        <p:nvSpPr>
          <p:cNvPr id="19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焊接技术的进步推动了工业生产的发展。</a:t>
            </a:r>
            <a:endParaRPr lang="en-US" sz="1500" b="0" strike="noStrike" spc="-1">
              <a:solidFill>
                <a:srgbClr val="000000"/>
              </a:solidFill>
              <a:latin typeface="Arial"/>
            </a:endParaRPr>
          </a:p>
        </p:txBody>
      </p:sp>
      <p:sp>
        <p:nvSpPr>
          <p:cNvPr id="19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促进工业发展</a:t>
            </a:r>
            <a:endParaRPr lang="en-US" sz="2200" b="0" strike="noStrike" spc="-1">
              <a:solidFill>
                <a:srgbClr val="000000"/>
              </a:solidFill>
              <a:latin typeface="Arial"/>
            </a:endParaRPr>
          </a:p>
        </p:txBody>
      </p:sp>
      <p:sp>
        <p:nvSpPr>
          <p:cNvPr id="19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焊接技术的普及为社会创造了大量就业机会。</a:t>
            </a:r>
            <a:endParaRPr lang="en-US" sz="1500" b="0" strike="noStrike" spc="-1">
              <a:solidFill>
                <a:srgbClr val="000000"/>
              </a:solidFill>
              <a:latin typeface="Arial"/>
            </a:endParaRPr>
          </a:p>
        </p:txBody>
      </p:sp>
      <p:sp>
        <p:nvSpPr>
          <p:cNvPr id="19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创造就业机会</a:t>
            </a:r>
            <a:endParaRPr lang="en-US" sz="2200" b="0" strike="noStrike" spc="-1">
              <a:solidFill>
                <a:srgbClr val="000000"/>
              </a:solidFill>
              <a:latin typeface="Arial"/>
            </a:endParaRPr>
          </a:p>
        </p:txBody>
      </p:sp>
      <p:sp>
        <p:nvSpPr>
          <p:cNvPr id="19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优秀的焊接技术能够提高产品的质量和稳定性。</a:t>
            </a:r>
            <a:endParaRPr lang="en-US" sz="1500" b="0" strike="noStrike" spc="-1">
              <a:solidFill>
                <a:srgbClr val="000000"/>
              </a:solidFill>
              <a:latin typeface="Arial"/>
            </a:endParaRPr>
          </a:p>
        </p:txBody>
      </p:sp>
      <p:sp>
        <p:nvSpPr>
          <p:cNvPr id="19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提升产品质量</a:t>
            </a:r>
            <a:endParaRPr lang="en-US" sz="2200" b="0" strike="noStrike" spc="-1">
              <a:solidFill>
                <a:srgbClr val="000000"/>
              </a:solidFill>
              <a:latin typeface="Arial"/>
            </a:endParaRPr>
          </a:p>
        </p:txBody>
      </p:sp>
      <p:sp>
        <p:nvSpPr>
          <p:cNvPr id="19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现代焊接技术</a:t>
            </a:r>
            <a:endParaRPr lang="en-US" sz="3600" b="0" strike="noStrike" spc="-1">
              <a:solidFill>
                <a:schemeClr val="dk1"/>
              </a:solidFill>
              <a:latin typeface="Arial"/>
            </a:endParaRPr>
          </a:p>
        </p:txBody>
      </p:sp>
      <p:sp>
        <p:nvSpPr>
          <p:cNvPr id="2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https://d.book118.com/088014077011006050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129</Paragraphs>
  <Slides>23</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焊接技术发展培训</vt:lpstr>
      <vt:lpstr>目录</vt:lpstr>
      <vt:lpstr>第1章 焊接技术概述</vt:lpstr>
      <vt:lpstr> </vt:lpstr>
      <vt:lpstr>焊接的分类</vt:lpstr>
      <vt:lpstr> </vt:lpstr>
      <vt:lpstr>焊接技术的重要性</vt:lpstr>
      <vt:lpstr>焊接技术未来展望</vt:lpstr>
      <vt:lpstr>第2章 传统焊接技术</vt:lpstr>
      <vt:lpstr>电弧焊</vt:lpstr>
      <vt:lpstr>气焊</vt:lpstr>
      <vt:lpstr>焊接变形与裂纹</vt:lpstr>
      <vt:lpstr> </vt:lpstr>
      <vt:lpstr>焊接技术发展趋势</vt:lpstr>
      <vt:lpstr>第一章 焊接技术的历史概述</vt:lpstr>
      <vt:lpstr>古老的焊接技术</vt:lpstr>
      <vt:lpstr>工业革命之后的焊接技术</vt:lpstr>
      <vt:lpstr>20世纪的焊接技术发展</vt:lpstr>
      <vt:lpstr>当代焊接技术</vt:lpstr>
      <vt:lpstr> </vt:lpstr>
      <vt:lpstr>焊接技术对社会的影响</vt:lpstr>
      <vt:lpstr>第3章 现代焊接技术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2024-09-29T14:52:37.899</cp:lastPrinted>
  <dcterms:created xsi:type="dcterms:W3CDTF">2024-09-29T06:52:37Z</dcterms:created>
  <dcterms:modified xsi:type="dcterms:W3CDTF">2024-09-29T06:52:39Z</dcterms:modified>
</cp:coreProperties>
</file>