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03B73A8-9FBF-4C75-930D-98AC34F17B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FDE5B1-741E-4C4C-9B69-AD66E982E3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97D7FAA-2BF0-4E8A-AD8D-3B147CD12A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D039D04-E7CD-4B8C-A321-CF7910F4394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AFE2F0C-4C8A-4C4A-AC9A-AD4E43334B0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BBF4024-63CB-42D7-A2DD-A76DFA6275F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2509951-3915-4BAC-92FF-D8DC5CC56F2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8F75779-2B9F-42A8-96A5-CFE3DB7CAC0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31795C5-4C5D-4E27-9116-877D2236E8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50F936-A0EF-4F54-A1C7-DFBD896E42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64F514B-B3CE-4EEA-84AF-A1A30B8903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88020057126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化工原料行业2024年市场竞争与制度改革</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2023-12-29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行业概述与发展趋势</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市场竞争格局与主要参与者</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制度改革背景及必要性探讨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技术创新在提升竞争力中作用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环保要求提高带来挑战与机遇</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供应链优化及协同创新发展</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总结：未来化工原料行业发展趋势预测与挑战应对</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行业概述与发展趋势</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化工原料行业现状及特点</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行业规模庞大</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化工原料行业是国民经济的重要组成部分，涉及石油、天然气、煤炭、矿物等多种原料的开采、加工和销售，行业规模庞大。</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产业链长</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化工原料行业涉及从原料开采、加工到产品销售的多个环节，产业链长，涉及的企业和人员众多。</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技术密集型</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化工原料的生产和加工需要先进的技术和设备支持，是一个技术密集型的行业。</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受政策影响大</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化工原料行业的发展受国家政策和法规的影响较大，如环保政策、能源政策等。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中国化工原料市场规模庞大，但存在产能过剩、技术水平参差不齐、环保压力大等问题。近年来，国家加强了对化工原料行业的监管和整治，推动行业向高质量、高效益方向发展。</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国内市场</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全球化工原料市场呈现多元化、区域化的发展格局。发达国家在技术创新、品牌建设等方面具有优势，而发展中国家则在资源禀赋、劳动力成本等方面具有竞争力。随着全球经济的复苏和贸易保护主义的抬头，国际市场竞争将更加激烈。</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国际市场</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国内外市场对比分析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96324" y="1798767"/>
            <a:ext cx="2754316" cy="64698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642414" y="1934125"/>
            <a:ext cx="2708226" cy="377919"/>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绿色化发展</a:t>
            </a:r>
            <a:endParaRPr lang="en-US" sz="1100"/>
          </a:p>
        </p:txBody>
      </p:sp>
      <p:sp>
        <p:nvSpPr>
          <p:cNvPr id="4" name="Freeform 4"/>
          <p:cNvSpPr/>
          <p:nvPr/>
        </p:nvSpPr>
        <p:spPr>
          <a:xfrm>
            <a:off x="1810403" y="1798767"/>
            <a:ext cx="559947" cy="562395"/>
          </a:xfrm>
          <a:custGeom>
            <a:rect l="l" t="t"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642414" y="2932252"/>
            <a:ext cx="2753936" cy="645148"/>
          </a:xfrm>
          <a:prstGeom prst="roundRect">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2654004" y="4055207"/>
            <a:ext cx="2752792" cy="64469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781996" y="4110075"/>
            <a:ext cx="644511" cy="521244"/>
          </a:xfrm>
          <a:custGeom>
            <a:rect l="l" t="t"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619378" y="5177711"/>
            <a:ext cx="2754121" cy="647099"/>
          </a:xfrm>
          <a:prstGeom prst="roundRect">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776120" y="5179997"/>
            <a:ext cx="628513" cy="649269"/>
          </a:xfrm>
          <a:custGeom>
            <a:rect l="l" t="t"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642414" y="3056650"/>
            <a:ext cx="2708226" cy="367030"/>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技术创新</a:t>
            </a:r>
            <a:endParaRPr lang="en-US" sz="1100"/>
          </a:p>
        </p:txBody>
      </p:sp>
      <p:sp>
        <p:nvSpPr>
          <p:cNvPr id="11" name="AutoShape 11"/>
          <p:cNvSpPr/>
          <p:nvPr/>
        </p:nvSpPr>
        <p:spPr>
          <a:xfrm>
            <a:off x="2654004" y="4162996"/>
            <a:ext cx="2696636" cy="413850"/>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多元化发展</a:t>
            </a:r>
            <a:endParaRPr lang="en-US" sz="1100"/>
          </a:p>
        </p:txBody>
      </p:sp>
      <p:sp>
        <p:nvSpPr>
          <p:cNvPr id="12" name="AutoShape 12"/>
          <p:cNvSpPr/>
          <p:nvPr/>
        </p:nvSpPr>
        <p:spPr>
          <a:xfrm>
            <a:off x="2596324" y="5312610"/>
            <a:ext cx="2754316" cy="367030"/>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国际化发展</a:t>
            </a:r>
            <a:endParaRPr lang="en-US" sz="1100"/>
          </a:p>
        </p:txBody>
      </p:sp>
      <p:sp>
        <p:nvSpPr>
          <p:cNvPr id="13" name="Freeform 13"/>
          <p:cNvSpPr/>
          <p:nvPr/>
        </p:nvSpPr>
        <p:spPr>
          <a:xfrm>
            <a:off x="1810403" y="2932252"/>
            <a:ext cx="568288" cy="568288"/>
          </a:xfrm>
          <a:custGeom>
            <a:rect l="l" t="t" r="r" b="b"/>
            <a:pathLst>
              <a:path w="304800" h="304800">
                <a:moveTo>
                  <a:pt x="247650" y="38100"/>
                </a:moveTo>
                <a:lnTo>
                  <a:pt x="247650" y="57598"/>
                </a:lnTo>
                <a:cubicBezTo>
                  <a:pt x="247650" y="78657"/>
                  <a:pt x="230610" y="95698"/>
                  <a:pt x="209550" y="95698"/>
                </a:cubicBezTo>
                <a:cubicBezTo>
                  <a:pt x="188490" y="95698"/>
                  <a:pt x="171450" y="78657"/>
                  <a:pt x="171450" y="57598"/>
                </a:cubicBezTo>
                <a:lnTo>
                  <a:pt x="171450" y="38100"/>
                </a:lnTo>
                <a:lnTo>
                  <a:pt x="133350" y="38100"/>
                </a:lnTo>
                <a:lnTo>
                  <a:pt x="133350" y="57598"/>
                </a:lnTo>
                <a:cubicBezTo>
                  <a:pt x="133350" y="78657"/>
                  <a:pt x="116310" y="95698"/>
                  <a:pt x="95250" y="95698"/>
                </a:cubicBezTo>
                <a:cubicBezTo>
                  <a:pt x="74190" y="95698"/>
                  <a:pt x="57150" y="78657"/>
                  <a:pt x="57150" y="57598"/>
                </a:cubicBezTo>
                <a:lnTo>
                  <a:pt x="57150" y="38100"/>
                </a:lnTo>
                <a:lnTo>
                  <a:pt x="0" y="38100"/>
                </a:lnTo>
                <a:lnTo>
                  <a:pt x="0" y="304800"/>
                </a:lnTo>
                <a:lnTo>
                  <a:pt x="304800" y="304800"/>
                </a:lnTo>
                <a:lnTo>
                  <a:pt x="304800" y="38100"/>
                </a:lnTo>
                <a:lnTo>
                  <a:pt x="247650" y="38100"/>
                </a:lnTo>
                <a:close/>
                <a:moveTo>
                  <a:pt x="95250" y="266700"/>
                </a:moveTo>
                <a:lnTo>
                  <a:pt x="57150" y="266700"/>
                </a:lnTo>
                <a:lnTo>
                  <a:pt x="57150" y="228600"/>
                </a:lnTo>
                <a:lnTo>
                  <a:pt x="95250" y="228600"/>
                </a:lnTo>
                <a:lnTo>
                  <a:pt x="95250" y="266700"/>
                </a:lnTo>
                <a:close/>
                <a:moveTo>
                  <a:pt x="95250" y="190500"/>
                </a:moveTo>
                <a:lnTo>
                  <a:pt x="57150" y="190500"/>
                </a:lnTo>
                <a:lnTo>
                  <a:pt x="57150" y="152400"/>
                </a:lnTo>
                <a:lnTo>
                  <a:pt x="95250" y="152400"/>
                </a:lnTo>
                <a:lnTo>
                  <a:pt x="95250" y="190500"/>
                </a:lnTo>
                <a:close/>
                <a:moveTo>
                  <a:pt x="171450" y="266700"/>
                </a:moveTo>
                <a:lnTo>
                  <a:pt x="133350" y="266700"/>
                </a:lnTo>
                <a:lnTo>
                  <a:pt x="133350" y="228600"/>
                </a:lnTo>
                <a:lnTo>
                  <a:pt x="171450" y="228600"/>
                </a:lnTo>
                <a:lnTo>
                  <a:pt x="171450" y="266700"/>
                </a:lnTo>
                <a:close/>
                <a:moveTo>
                  <a:pt x="171450" y="190500"/>
                </a:moveTo>
                <a:lnTo>
                  <a:pt x="133350" y="190500"/>
                </a:lnTo>
                <a:lnTo>
                  <a:pt x="133350" y="152400"/>
                </a:lnTo>
                <a:lnTo>
                  <a:pt x="171450" y="152400"/>
                </a:lnTo>
                <a:lnTo>
                  <a:pt x="171450" y="190500"/>
                </a:lnTo>
                <a:close/>
                <a:moveTo>
                  <a:pt x="209550" y="266700"/>
                </a:moveTo>
                <a:lnTo>
                  <a:pt x="209550" y="228600"/>
                </a:lnTo>
                <a:lnTo>
                  <a:pt x="247650" y="228600"/>
                </a:lnTo>
                <a:lnTo>
                  <a:pt x="209550" y="266700"/>
                </a:lnTo>
                <a:close/>
                <a:moveTo>
                  <a:pt x="247650" y="190500"/>
                </a:moveTo>
                <a:lnTo>
                  <a:pt x="209550" y="190500"/>
                </a:lnTo>
                <a:lnTo>
                  <a:pt x="209550" y="152400"/>
                </a:lnTo>
                <a:lnTo>
                  <a:pt x="247650" y="152400"/>
                </a:lnTo>
                <a:lnTo>
                  <a:pt x="247650" y="190500"/>
                </a:lnTo>
                <a:close/>
                <a:moveTo>
                  <a:pt x="76200" y="57150"/>
                </a:moveTo>
                <a:lnTo>
                  <a:pt x="76200" y="19050"/>
                </a:lnTo>
                <a:cubicBezTo>
                  <a:pt x="76200" y="8525"/>
                  <a:pt x="84725" y="0"/>
                  <a:pt x="95250" y="0"/>
                </a:cubicBezTo>
                <a:cubicBezTo>
                  <a:pt x="105775" y="0"/>
                  <a:pt x="114300" y="8525"/>
                  <a:pt x="114300" y="19050"/>
                </a:cubicBezTo>
                <a:lnTo>
                  <a:pt x="114300" y="57150"/>
                </a:lnTo>
                <a:cubicBezTo>
                  <a:pt x="114300" y="67675"/>
                  <a:pt x="105775" y="76200"/>
                  <a:pt x="95250" y="76200"/>
                </a:cubicBezTo>
                <a:cubicBezTo>
                  <a:pt x="84725" y="76200"/>
                  <a:pt x="76200" y="67675"/>
                  <a:pt x="76200" y="57150"/>
                </a:cubicBezTo>
                <a:close/>
                <a:moveTo>
                  <a:pt x="190500" y="57150"/>
                </a:moveTo>
                <a:lnTo>
                  <a:pt x="190500" y="19050"/>
                </a:lnTo>
                <a:cubicBezTo>
                  <a:pt x="190500" y="8525"/>
                  <a:pt x="199025" y="0"/>
                  <a:pt x="209550" y="0"/>
                </a:cubicBezTo>
                <a:cubicBezTo>
                  <a:pt x="220075" y="0"/>
                  <a:pt x="228600" y="8525"/>
                  <a:pt x="228600" y="19050"/>
                </a:cubicBezTo>
                <a:lnTo>
                  <a:pt x="228600" y="57150"/>
                </a:lnTo>
                <a:cubicBezTo>
                  <a:pt x="228600" y="67675"/>
                  <a:pt x="220075" y="76200"/>
                  <a:pt x="209550" y="76200"/>
                </a:cubicBezTo>
                <a:cubicBezTo>
                  <a:pt x="199025" y="76200"/>
                  <a:pt x="190500" y="67675"/>
                  <a:pt x="190500" y="5715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未来发展趋势预测</a:t>
              </a:r>
            </a:p>
          </p:txBody>
        </p:sp>
      </p:grpSp>
      <p:sp>
        <p:nvSpPr>
          <p:cNvPr id="36" name="AutoShape 36"/>
          <p:cNvSpPr/>
          <p:nvPr/>
        </p:nvSpPr>
        <p:spPr>
          <a:xfrm>
            <a:off x="5590556" y="2936787"/>
            <a:ext cx="4962525" cy="582295"/>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技术创新将成为化工原料行业发展的重要驱动力。通过引进先进技术、加强自主研发等方式，提高产品质量和降低生产成本。</a:t>
            </a:r>
            <a:endParaRPr lang="en-US" sz="1100"/>
          </a:p>
        </p:txBody>
      </p:sp>
      <p:sp>
        <p:nvSpPr>
          <p:cNvPr id="37" name="AutoShape 37"/>
          <p:cNvSpPr/>
          <p:nvPr/>
        </p:nvSpPr>
        <p:spPr>
          <a:xfrm>
            <a:off x="5590556" y="4059741"/>
            <a:ext cx="4962525" cy="582295"/>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化工原料企业将加快向多元化方向发展，拓展新的业务领域和市场空间，提高企业综合竞争力。</a:t>
            </a:r>
            <a:endParaRPr lang="en-US" sz="1100"/>
          </a:p>
        </p:txBody>
      </p:sp>
      <p:sp>
        <p:nvSpPr>
          <p:cNvPr id="38" name="AutoShape 38"/>
          <p:cNvSpPr/>
          <p:nvPr/>
        </p:nvSpPr>
        <p:spPr>
          <a:xfrm>
            <a:off x="5590556" y="5182247"/>
            <a:ext cx="4962525" cy="582295"/>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随着全球化的深入发展，化工原料企业将积极参与国际竞争与合作，推动中国化工原料品牌走向世界。</a:t>
            </a:r>
            <a:endParaRPr lang="en-US" sz="1100"/>
          </a:p>
        </p:txBody>
      </p:sp>
      <p:sp>
        <p:nvSpPr>
          <p:cNvPr id="39" name="AutoShape 39"/>
          <p:cNvSpPr/>
          <p:nvPr/>
        </p:nvSpPr>
        <p:spPr>
          <a:xfrm>
            <a:off x="5590556" y="1803301"/>
            <a:ext cx="4962525" cy="582295"/>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随着环保意识的提高和政策的推动，化工原料行业将加快向绿色化方向发展，推动清洁生产、节能减排等技术的应用。</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市场竞争格局与主要参与者</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国内外企业竞争格局</a:t>
              </a: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随着全球化工原料市场的不断变化，国内外企业之间的竞争日益激烈。国际企业加强在华投资和合作，国内企业则通过技术创新、兼并收购等方式提升竞争力。</a:t>
              </a: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竞争格局变化</a:t>
              </a: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国际大型化工原料企业凭借技术、资金、品牌等优势，在全球市场占据主导地位，如巴斯夫、陶氏化学、杜邦等。</a:t>
              </a: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Microsoft Yahei"/>
                  <a:ea typeface="Microsoft Yahei"/>
                  <a:cs typeface="Microsoft Yahei"/>
                </a:rPr>
                <a:t>国际化工原料企业</a:t>
              </a: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中国化工原料企业在近年来发展迅速，涌现出一批具有竞争力的企业，如中国石化、中国石油、延长石油等。这些企业在国内市场占据较大份额，并积极拓展国际市场。</a:t>
              </a: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国内化工原料企业</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国际主要参与者</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国际大型化工原料企业具有先进的技术、丰富的经验和全球化的销售网络。然而，它们可能面临市场饱和、成本上升等挑战。</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国内主要参与者</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中国化工原料企业在规模、技术、品牌等方面逐渐崛起。它们具有本土化优势、政策支持等有利条件，但可能面临技术创新、环保要求等压力。</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优劣势比较</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国际企业在技术、品牌等方面具有优势，而国内企业在本土化、政策支持等方面具有优势。未来，国内外企业需要加强合作，共同应对市场挑战。</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主要参与者介绍及优劣势分析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4125" r="24125"/>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国际合作案例</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国际化工原料企业之间通过合作研发、共同投资等方式加强合作，以实现资源共享、风险共担和互利共赢。例如，巴斯夫与陶氏化学在多个领域展开合作，共同推动化工原料行业的发展。</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国内兼并收购案例</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中国化工原料企业通过兼并收购等方式整合资源、扩大规模，提升市场竞争力。例如，中国石化收购延长石油旗下部分资产，进一步巩固了在国内市场的地位。</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合作与兼并收购的意义</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合作与兼并收购有助于企业实现资源共享、优势互补，提升市场竞争力。同时，也有助于推动行业整合和升级，促进化工原料行业的可持续发展。</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合作与兼并收购案例剖析</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制度改革背景及必要性探讨</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政策制度滞后</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当前化工原料行业的政策制度已无法适应快速发展的市场需求和技术创新，亟需更新和完善。</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监管体系不健全</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现有监管体系存在漏洞，导致一些企业存在违规操作和安全隐患，影响行业健康发展。</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资源配置不合理</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政策制度在资源配置方面的作用有限，导致部分企业面临资源短缺或浪费的问题。</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现有政策制度存在问题分析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推动化工原料行业向市场化方向发展，打破行政垄断，激发市场活力。</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市场化改革</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1875" r="218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绿色发展</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4458" r="445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创新驱动</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333" b="33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强化环保意识和可持续发展理念，推动行业向绿色、低碳、循环方向发展。</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鼓励企业加大科技研发投入，提升自主创新能力，推动行业技术进步和产业升级。</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制度改革方向和目标设定</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91113" y="1349255"/>
            <a:ext cx="1102900" cy="11029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846826" y="1336491"/>
            <a:ext cx="347186" cy="34928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15621" y="1171423"/>
            <a:ext cx="158782" cy="15878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 name="Group 5"/>
          <p:cNvGrpSpPr/>
          <p:nvPr/>
        </p:nvGrpSpPr>
        <p:grpSpPr>
          <a:xfrm>
            <a:off x="5257991" y="1574521"/>
            <a:ext cx="859155" cy="624840"/>
            <a:chOff x="5257991" y="1574521"/>
            <a:chExt cx="859155" cy="624840"/>
          </a:xfrm>
        </p:grpSpPr>
        <p:sp>
          <p:nvSpPr>
            <p:cNvPr id="6" name="TextBox 6"/>
            <p:cNvSpPr txBox="1"/>
            <p:nvPr/>
          </p:nvSpPr>
          <p:spPr>
            <a:xfrm>
              <a:off x="5257991" y="1574521"/>
              <a:ext cx="8591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01</a:t>
              </a:r>
            </a:p>
          </p:txBody>
        </p:sp>
      </p:grpSp>
      <p:sp>
        <p:nvSpPr>
          <p:cNvPr id="7" name="AutoShape 7"/>
          <p:cNvSpPr/>
          <p:nvPr/>
        </p:nvSpPr>
        <p:spPr>
          <a:xfrm>
            <a:off x="5091113" y="3060668"/>
            <a:ext cx="1102900" cy="110499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846826" y="3048000"/>
            <a:ext cx="347186" cy="34928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115621" y="2882837"/>
            <a:ext cx="158782" cy="160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5257991" y="3286601"/>
            <a:ext cx="935355" cy="624840"/>
            <a:chOff x="5257991" y="3286601"/>
            <a:chExt cx="935355" cy="624840"/>
          </a:xfrm>
        </p:grpSpPr>
        <p:sp>
          <p:nvSpPr>
            <p:cNvPr id="11" name="TextBox 11"/>
            <p:cNvSpPr txBox="1"/>
            <p:nvPr/>
          </p:nvSpPr>
          <p:spPr>
            <a:xfrm>
              <a:off x="5257991" y="3286601"/>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02</a:t>
              </a:r>
            </a:p>
          </p:txBody>
        </p:sp>
      </p:grpSp>
      <p:sp>
        <p:nvSpPr>
          <p:cNvPr id="12" name="AutoShape 12"/>
          <p:cNvSpPr/>
          <p:nvPr/>
        </p:nvSpPr>
        <p:spPr>
          <a:xfrm>
            <a:off x="5091113" y="4780407"/>
            <a:ext cx="1102900" cy="11029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846826" y="4767644"/>
            <a:ext cx="347186" cy="349282"/>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115621" y="4602575"/>
            <a:ext cx="158782" cy="15878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5257991" y="5005674"/>
            <a:ext cx="935355" cy="624840"/>
            <a:chOff x="5257991" y="5005674"/>
            <a:chExt cx="935355" cy="624840"/>
          </a:xfrm>
        </p:grpSpPr>
        <p:sp>
          <p:nvSpPr>
            <p:cNvPr id="16" name="TextBox 16"/>
            <p:cNvSpPr txBox="1"/>
            <p:nvPr/>
          </p:nvSpPr>
          <p:spPr>
            <a:xfrm>
              <a:off x="5257991" y="5005674"/>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03</a:t>
              </a:r>
            </a:p>
          </p:txBody>
        </p:sp>
      </p:grpSp>
      <p:grpSp>
        <p:nvGrpSpPr>
          <p:cNvPr id="17" name="Group 17"/>
          <p:cNvGrpSpPr/>
          <p:nvPr/>
        </p:nvGrpSpPr>
        <p:grpSpPr>
          <a:xfrm>
            <a:off x="1353066" y="1349255"/>
            <a:ext cx="1968722" cy="4629531"/>
            <a:chOff x="1353066" y="1349255"/>
            <a:chExt cx="1968722" cy="4629531"/>
          </a:xfrm>
        </p:grpSpPr>
        <p:sp>
          <p:nvSpPr>
            <p:cNvPr id="18" name="Freeform 18"/>
            <p:cNvSpPr/>
            <p:nvPr/>
          </p:nvSpPr>
          <p:spPr>
            <a:xfrm>
              <a:off x="1956379" y="4609281"/>
              <a:ext cx="827723" cy="1223582"/>
            </a:xfrm>
            <a:custGeom>
              <a:rect l="l" t="t" r="r" b="b"/>
              <a:pathLst>
                <a:path w="277" h="410">
                  <a:moveTo>
                    <a:pt x="277" y="410"/>
                  </a:moveTo>
                  <a:lnTo>
                    <a:pt x="167" y="410"/>
                  </a:lnTo>
                  <a:lnTo>
                    <a:pt x="139" y="105"/>
                  </a:lnTo>
                  <a:lnTo>
                    <a:pt x="110" y="410"/>
                  </a:lnTo>
                  <a:lnTo>
                    <a:pt x="0" y="410"/>
                  </a:lnTo>
                  <a:lnTo>
                    <a:pt x="0" y="0"/>
                  </a:lnTo>
                  <a:lnTo>
                    <a:pt x="277" y="0"/>
                  </a:lnTo>
                  <a:lnTo>
                    <a:pt x="277" y="41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725684" y="5635886"/>
              <a:ext cx="609695" cy="342900"/>
            </a:xfrm>
            <a:custGeom>
              <a:rect l="l" t="t" r="r" b="b"/>
              <a:pathLst>
                <a:path w="141" h="79">
                  <a:moveTo>
                    <a:pt x="112" y="17"/>
                  </a:moveTo>
                  <a:cubicBezTo>
                    <a:pt x="130" y="36"/>
                    <a:pt x="141" y="57"/>
                    <a:pt x="109" y="61"/>
                  </a:cubicBezTo>
                  <a:cubicBezTo>
                    <a:pt x="80" y="65"/>
                    <a:pt x="0" y="79"/>
                    <a:pt x="20" y="40"/>
                  </a:cubicBezTo>
                  <a:cubicBezTo>
                    <a:pt x="39" y="3"/>
                    <a:pt x="61" y="0"/>
                    <a:pt x="74" y="0"/>
                  </a:cubicBezTo>
                  <a:cubicBezTo>
                    <a:pt x="86" y="0"/>
                    <a:pt x="102" y="7"/>
                    <a:pt x="112" y="17"/>
                  </a:cubicBezTo>
                  <a:close/>
                </a:path>
              </a:pathLst>
            </a:custGeom>
            <a:solidFill>
              <a:srgbClr val="563A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407293" y="5635886"/>
              <a:ext cx="607504" cy="342900"/>
            </a:xfrm>
            <a:custGeom>
              <a:rect l="l" t="t" r="r" b="b"/>
              <a:pathLst>
                <a:path w="140" h="79">
                  <a:moveTo>
                    <a:pt x="29" y="17"/>
                  </a:moveTo>
                  <a:cubicBezTo>
                    <a:pt x="10" y="36"/>
                    <a:pt x="0" y="57"/>
                    <a:pt x="31" y="61"/>
                  </a:cubicBezTo>
                  <a:cubicBezTo>
                    <a:pt x="60" y="65"/>
                    <a:pt x="140" y="79"/>
                    <a:pt x="120" y="40"/>
                  </a:cubicBezTo>
                  <a:cubicBezTo>
                    <a:pt x="101" y="3"/>
                    <a:pt x="79" y="0"/>
                    <a:pt x="67" y="0"/>
                  </a:cubicBezTo>
                  <a:cubicBezTo>
                    <a:pt x="54" y="0"/>
                    <a:pt x="38" y="7"/>
                    <a:pt x="29" y="17"/>
                  </a:cubicBezTo>
                  <a:close/>
                </a:path>
              </a:pathLst>
            </a:custGeom>
            <a:solidFill>
              <a:srgbClr val="563A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2123638" y="3523241"/>
              <a:ext cx="495395" cy="1115568"/>
            </a:xfrm>
            <a:prstGeom prst="rect">
              <a:avLst/>
            </a:prstGeom>
            <a:solidFill>
              <a:srgbClr val="F4EFE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2314138" y="3546577"/>
              <a:ext cx="97346" cy="110109"/>
            </a:xfrm>
            <a:prstGeom prst="rect">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233652" y="3643923"/>
              <a:ext cx="281559" cy="965263"/>
            </a:xfrm>
            <a:custGeom>
              <a:rect l="l" t="t" r="r" b="b"/>
              <a:pathLst>
                <a:path w="94" h="323">
                  <a:moveTo>
                    <a:pt x="34" y="0"/>
                  </a:moveTo>
                  <a:lnTo>
                    <a:pt x="0" y="268"/>
                  </a:lnTo>
                  <a:lnTo>
                    <a:pt x="48" y="323"/>
                  </a:lnTo>
                  <a:lnTo>
                    <a:pt x="94" y="267"/>
                  </a:lnTo>
                  <a:lnTo>
                    <a:pt x="52" y="0"/>
                  </a:lnTo>
                  <a:lnTo>
                    <a:pt x="34" y="0"/>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1442029" y="4422972"/>
              <a:ext cx="556736" cy="535591"/>
            </a:xfrm>
            <a:custGeom>
              <a:rect l="l" t="t" r="r" b="b"/>
              <a:pathLst>
                <a:path w="128" h="123">
                  <a:moveTo>
                    <a:pt x="48" y="0"/>
                  </a:moveTo>
                  <a:cubicBezTo>
                    <a:pt x="48" y="0"/>
                    <a:pt x="39" y="21"/>
                    <a:pt x="26" y="44"/>
                  </a:cubicBezTo>
                  <a:cubicBezTo>
                    <a:pt x="13" y="66"/>
                    <a:pt x="0" y="89"/>
                    <a:pt x="9" y="94"/>
                  </a:cubicBezTo>
                  <a:cubicBezTo>
                    <a:pt x="18" y="100"/>
                    <a:pt x="35" y="72"/>
                    <a:pt x="35" y="72"/>
                  </a:cubicBezTo>
                  <a:cubicBezTo>
                    <a:pt x="35" y="72"/>
                    <a:pt x="22" y="112"/>
                    <a:pt x="39" y="114"/>
                  </a:cubicBezTo>
                  <a:cubicBezTo>
                    <a:pt x="57" y="117"/>
                    <a:pt x="64" y="81"/>
                    <a:pt x="64" y="81"/>
                  </a:cubicBezTo>
                  <a:cubicBezTo>
                    <a:pt x="64" y="81"/>
                    <a:pt x="60" y="120"/>
                    <a:pt x="78" y="121"/>
                  </a:cubicBezTo>
                  <a:cubicBezTo>
                    <a:pt x="96" y="123"/>
                    <a:pt x="88" y="77"/>
                    <a:pt x="88" y="77"/>
                  </a:cubicBezTo>
                  <a:cubicBezTo>
                    <a:pt x="88" y="77"/>
                    <a:pt x="100" y="100"/>
                    <a:pt x="114" y="90"/>
                  </a:cubicBezTo>
                  <a:cubicBezTo>
                    <a:pt x="128" y="80"/>
                    <a:pt x="93" y="55"/>
                    <a:pt x="99" y="29"/>
                  </a:cubicBezTo>
                  <a:lnTo>
                    <a:pt x="48" y="0"/>
                  </a:ln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1598620" y="3538100"/>
              <a:ext cx="582168" cy="1030891"/>
            </a:xfrm>
            <a:custGeom>
              <a:rect l="l" t="t" r="r" b="b"/>
              <a:pathLst>
                <a:path w="134" h="238">
                  <a:moveTo>
                    <a:pt x="119" y="0"/>
                  </a:moveTo>
                  <a:cubicBezTo>
                    <a:pt x="119" y="0"/>
                    <a:pt x="22" y="34"/>
                    <a:pt x="0" y="213"/>
                  </a:cubicBezTo>
                  <a:cubicBezTo>
                    <a:pt x="0" y="213"/>
                    <a:pt x="28" y="236"/>
                    <a:pt x="68" y="238"/>
                  </a:cubicBezTo>
                  <a:cubicBezTo>
                    <a:pt x="68" y="238"/>
                    <a:pt x="84" y="189"/>
                    <a:pt x="102" y="183"/>
                  </a:cubicBezTo>
                  <a:cubicBezTo>
                    <a:pt x="134" y="2"/>
                    <a:pt x="134" y="2"/>
                    <a:pt x="134" y="2"/>
                  </a:cubicBezTo>
                  <a:lnTo>
                    <a:pt x="119" y="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197743" y="3538100"/>
              <a:ext cx="165164" cy="135446"/>
            </a:xfrm>
            <a:custGeom>
              <a:rect l="l" t="t" r="r" b="b"/>
              <a:pathLst>
                <a:path w="55" h="46">
                  <a:moveTo>
                    <a:pt x="55" y="5"/>
                  </a:moveTo>
                  <a:lnTo>
                    <a:pt x="23" y="46"/>
                  </a:lnTo>
                  <a:lnTo>
                    <a:pt x="0" y="0"/>
                  </a:lnTo>
                  <a:lnTo>
                    <a:pt x="55" y="5"/>
                  </a:lnTo>
                  <a:close/>
                </a:path>
              </a:pathLst>
            </a:custGeom>
            <a:solidFill>
              <a:srgbClr val="E2DC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1920375" y="3489427"/>
              <a:ext cx="326041" cy="1166431"/>
            </a:xfrm>
            <a:custGeom>
              <a:rect l="l" t="t" r="r" b="b"/>
              <a:pathLst>
                <a:path w="75" h="269">
                  <a:moveTo>
                    <a:pt x="52" y="0"/>
                  </a:moveTo>
                  <a:cubicBezTo>
                    <a:pt x="52" y="0"/>
                    <a:pt x="0" y="62"/>
                    <a:pt x="6" y="259"/>
                  </a:cubicBezTo>
                  <a:cubicBezTo>
                    <a:pt x="6" y="259"/>
                    <a:pt x="24" y="269"/>
                    <a:pt x="50" y="264"/>
                  </a:cubicBezTo>
                  <a:cubicBezTo>
                    <a:pt x="50" y="264"/>
                    <a:pt x="57" y="102"/>
                    <a:pt x="75" y="0"/>
                  </a:cubicBezTo>
                  <a:lnTo>
                    <a:pt x="52" y="0"/>
                  </a:lnTo>
                  <a:close/>
                </a:path>
              </a:pathLst>
            </a:custGeom>
            <a:solidFill>
              <a:srgbClr val="3F3E3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735429" y="4422972"/>
              <a:ext cx="563118" cy="535591"/>
            </a:xfrm>
            <a:custGeom>
              <a:rect l="l" t="t" r="r" b="b"/>
              <a:pathLst>
                <a:path w="129" h="123">
                  <a:moveTo>
                    <a:pt x="81" y="0"/>
                  </a:moveTo>
                  <a:cubicBezTo>
                    <a:pt x="81" y="0"/>
                    <a:pt x="90" y="21"/>
                    <a:pt x="103" y="44"/>
                  </a:cubicBezTo>
                  <a:cubicBezTo>
                    <a:pt x="116" y="66"/>
                    <a:pt x="129" y="89"/>
                    <a:pt x="120" y="94"/>
                  </a:cubicBezTo>
                  <a:cubicBezTo>
                    <a:pt x="111" y="100"/>
                    <a:pt x="93" y="72"/>
                    <a:pt x="93" y="72"/>
                  </a:cubicBezTo>
                  <a:cubicBezTo>
                    <a:pt x="93" y="72"/>
                    <a:pt x="107" y="112"/>
                    <a:pt x="89" y="114"/>
                  </a:cubicBezTo>
                  <a:cubicBezTo>
                    <a:pt x="72" y="117"/>
                    <a:pt x="65" y="81"/>
                    <a:pt x="65" y="81"/>
                  </a:cubicBezTo>
                  <a:cubicBezTo>
                    <a:pt x="65" y="81"/>
                    <a:pt x="69" y="120"/>
                    <a:pt x="51" y="121"/>
                  </a:cubicBezTo>
                  <a:cubicBezTo>
                    <a:pt x="33" y="123"/>
                    <a:pt x="40" y="77"/>
                    <a:pt x="40" y="77"/>
                  </a:cubicBezTo>
                  <a:cubicBezTo>
                    <a:pt x="40" y="77"/>
                    <a:pt x="29" y="100"/>
                    <a:pt x="15" y="90"/>
                  </a:cubicBezTo>
                  <a:cubicBezTo>
                    <a:pt x="0" y="80"/>
                    <a:pt x="35" y="55"/>
                    <a:pt x="29" y="29"/>
                  </a:cubicBezTo>
                  <a:lnTo>
                    <a:pt x="81" y="0"/>
                  </a:ln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553311" y="3538100"/>
              <a:ext cx="586359" cy="1030891"/>
            </a:xfrm>
            <a:custGeom>
              <a:rect l="l" t="t" r="r" b="b"/>
              <a:pathLst>
                <a:path w="135" h="238">
                  <a:moveTo>
                    <a:pt x="16" y="0"/>
                  </a:moveTo>
                  <a:cubicBezTo>
                    <a:pt x="16" y="0"/>
                    <a:pt x="112" y="34"/>
                    <a:pt x="135" y="213"/>
                  </a:cubicBezTo>
                  <a:cubicBezTo>
                    <a:pt x="135" y="213"/>
                    <a:pt x="106" y="236"/>
                    <a:pt x="67" y="238"/>
                  </a:cubicBezTo>
                  <a:cubicBezTo>
                    <a:pt x="67" y="238"/>
                    <a:pt x="51" y="189"/>
                    <a:pt x="33" y="183"/>
                  </a:cubicBezTo>
                  <a:cubicBezTo>
                    <a:pt x="0" y="2"/>
                    <a:pt x="0" y="2"/>
                    <a:pt x="0" y="2"/>
                  </a:cubicBezTo>
                  <a:lnTo>
                    <a:pt x="16" y="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377670" y="3538100"/>
              <a:ext cx="165164" cy="135446"/>
            </a:xfrm>
            <a:custGeom>
              <a:rect l="l" t="t" r="r" b="b"/>
              <a:pathLst>
                <a:path w="55" h="46">
                  <a:moveTo>
                    <a:pt x="0" y="5"/>
                  </a:moveTo>
                  <a:lnTo>
                    <a:pt x="32" y="46"/>
                  </a:lnTo>
                  <a:lnTo>
                    <a:pt x="55" y="0"/>
                  </a:lnTo>
                  <a:lnTo>
                    <a:pt x="0" y="5"/>
                  </a:lnTo>
                  <a:close/>
                </a:path>
              </a:pathLst>
            </a:custGeom>
            <a:solidFill>
              <a:srgbClr val="E2DC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2494065" y="3489427"/>
              <a:ext cx="326041" cy="1166431"/>
            </a:xfrm>
            <a:custGeom>
              <a:rect l="l" t="t" r="r" b="b"/>
              <a:pathLst>
                <a:path w="75" h="269">
                  <a:moveTo>
                    <a:pt x="23" y="0"/>
                  </a:moveTo>
                  <a:cubicBezTo>
                    <a:pt x="23" y="0"/>
                    <a:pt x="75" y="62"/>
                    <a:pt x="68" y="259"/>
                  </a:cubicBezTo>
                  <a:cubicBezTo>
                    <a:pt x="68" y="259"/>
                    <a:pt x="51" y="269"/>
                    <a:pt x="25" y="264"/>
                  </a:cubicBezTo>
                  <a:cubicBezTo>
                    <a:pt x="25" y="264"/>
                    <a:pt x="18" y="102"/>
                    <a:pt x="0" y="0"/>
                  </a:cubicBezTo>
                  <a:lnTo>
                    <a:pt x="23" y="0"/>
                  </a:lnTo>
                  <a:close/>
                </a:path>
              </a:pathLst>
            </a:custGeom>
            <a:solidFill>
              <a:srgbClr val="3F3E3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1420788" y="1349255"/>
              <a:ext cx="1901000" cy="1293400"/>
            </a:xfrm>
            <a:custGeom>
              <a:rect l="l" t="t" r="r" b="b"/>
              <a:pathLst>
                <a:path w="438" h="297">
                  <a:moveTo>
                    <a:pt x="14" y="295"/>
                  </a:moveTo>
                  <a:cubicBezTo>
                    <a:pt x="14" y="295"/>
                    <a:pt x="0" y="238"/>
                    <a:pt x="10" y="192"/>
                  </a:cubicBezTo>
                  <a:cubicBezTo>
                    <a:pt x="20" y="145"/>
                    <a:pt x="23" y="154"/>
                    <a:pt x="22" y="134"/>
                  </a:cubicBezTo>
                  <a:cubicBezTo>
                    <a:pt x="22" y="134"/>
                    <a:pt x="31" y="139"/>
                    <a:pt x="31" y="145"/>
                  </a:cubicBezTo>
                  <a:cubicBezTo>
                    <a:pt x="31" y="145"/>
                    <a:pt x="56" y="67"/>
                    <a:pt x="119" y="52"/>
                  </a:cubicBezTo>
                  <a:cubicBezTo>
                    <a:pt x="119" y="52"/>
                    <a:pt x="114" y="62"/>
                    <a:pt x="116" y="73"/>
                  </a:cubicBezTo>
                  <a:cubicBezTo>
                    <a:pt x="116" y="73"/>
                    <a:pt x="173" y="0"/>
                    <a:pt x="296" y="15"/>
                  </a:cubicBezTo>
                  <a:cubicBezTo>
                    <a:pt x="296" y="15"/>
                    <a:pt x="281" y="31"/>
                    <a:pt x="285" y="40"/>
                  </a:cubicBezTo>
                  <a:cubicBezTo>
                    <a:pt x="285" y="40"/>
                    <a:pt x="342" y="31"/>
                    <a:pt x="363" y="48"/>
                  </a:cubicBezTo>
                  <a:cubicBezTo>
                    <a:pt x="363" y="48"/>
                    <a:pt x="347" y="61"/>
                    <a:pt x="348" y="69"/>
                  </a:cubicBezTo>
                  <a:cubicBezTo>
                    <a:pt x="348" y="69"/>
                    <a:pt x="393" y="67"/>
                    <a:pt x="422" y="115"/>
                  </a:cubicBezTo>
                  <a:cubicBezTo>
                    <a:pt x="422" y="115"/>
                    <a:pt x="405" y="128"/>
                    <a:pt x="407" y="137"/>
                  </a:cubicBezTo>
                  <a:cubicBezTo>
                    <a:pt x="407" y="137"/>
                    <a:pt x="432" y="147"/>
                    <a:pt x="438" y="171"/>
                  </a:cubicBezTo>
                  <a:cubicBezTo>
                    <a:pt x="438" y="171"/>
                    <a:pt x="413" y="195"/>
                    <a:pt x="412" y="229"/>
                  </a:cubicBezTo>
                  <a:cubicBezTo>
                    <a:pt x="411" y="262"/>
                    <a:pt x="401" y="295"/>
                    <a:pt x="399" y="297"/>
                  </a:cubicBezTo>
                  <a:lnTo>
                    <a:pt x="14" y="295"/>
                  </a:lnTo>
                  <a:close/>
                </a:path>
              </a:pathLst>
            </a:custGeom>
            <a:solidFill>
              <a:srgbClr val="4C453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197743" y="1901800"/>
              <a:ext cx="751523" cy="683704"/>
            </a:xfrm>
            <a:custGeom>
              <a:rect l="l" t="t" r="r" b="b"/>
              <a:pathLst>
                <a:path w="173" h="157">
                  <a:moveTo>
                    <a:pt x="2" y="103"/>
                  </a:moveTo>
                  <a:cubicBezTo>
                    <a:pt x="2" y="103"/>
                    <a:pt x="0" y="14"/>
                    <a:pt x="70" y="0"/>
                  </a:cubicBezTo>
                  <a:cubicBezTo>
                    <a:pt x="70" y="0"/>
                    <a:pt x="53" y="29"/>
                    <a:pt x="56" y="36"/>
                  </a:cubicBezTo>
                  <a:cubicBezTo>
                    <a:pt x="56" y="36"/>
                    <a:pt x="84" y="4"/>
                    <a:pt x="131" y="19"/>
                  </a:cubicBezTo>
                  <a:cubicBezTo>
                    <a:pt x="131" y="19"/>
                    <a:pt x="110" y="24"/>
                    <a:pt x="108" y="35"/>
                  </a:cubicBezTo>
                  <a:cubicBezTo>
                    <a:pt x="108" y="35"/>
                    <a:pt x="169" y="26"/>
                    <a:pt x="173" y="109"/>
                  </a:cubicBezTo>
                  <a:cubicBezTo>
                    <a:pt x="173" y="109"/>
                    <a:pt x="51" y="157"/>
                    <a:pt x="2" y="103"/>
                  </a:cubicBez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353066" y="2541023"/>
              <a:ext cx="281559" cy="419100"/>
            </a:xfrm>
            <a:custGeom>
              <a:rect l="l" t="t" r="r" b="b"/>
              <a:pathLst>
                <a:path w="65" h="97">
                  <a:moveTo>
                    <a:pt x="65" y="21"/>
                  </a:moveTo>
                  <a:cubicBezTo>
                    <a:pt x="65" y="21"/>
                    <a:pt x="30" y="0"/>
                    <a:pt x="15" y="21"/>
                  </a:cubicBezTo>
                  <a:cubicBezTo>
                    <a:pt x="0" y="43"/>
                    <a:pt x="28" y="82"/>
                    <a:pt x="65" y="97"/>
                  </a:cubicBezTo>
                  <a:lnTo>
                    <a:pt x="65" y="21"/>
                  </a:lnTo>
                  <a:close/>
                </a:path>
              </a:pathLst>
            </a:custGeom>
            <a:solidFill>
              <a:srgbClr val="F4D3B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14797" y="2541023"/>
              <a:ext cx="283655" cy="419100"/>
            </a:xfrm>
            <a:custGeom>
              <a:rect l="l" t="t" r="r" b="b"/>
              <a:pathLst>
                <a:path w="65" h="97">
                  <a:moveTo>
                    <a:pt x="0" y="21"/>
                  </a:moveTo>
                  <a:cubicBezTo>
                    <a:pt x="0" y="21"/>
                    <a:pt x="36" y="0"/>
                    <a:pt x="51" y="21"/>
                  </a:cubicBezTo>
                  <a:cubicBezTo>
                    <a:pt x="65" y="43"/>
                    <a:pt x="38" y="82"/>
                    <a:pt x="0" y="97"/>
                  </a:cubicBezTo>
                  <a:lnTo>
                    <a:pt x="0" y="21"/>
                  </a:lnTo>
                  <a:close/>
                </a:path>
              </a:pathLst>
            </a:custGeom>
            <a:solidFill>
              <a:srgbClr val="F4D3B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1439838" y="2111350"/>
              <a:ext cx="1771841" cy="1458563"/>
            </a:xfrm>
            <a:custGeom>
              <a:rect l="l" t="t" r="r" b="b"/>
              <a:pathLst>
                <a:path w="408" h="336">
                  <a:moveTo>
                    <a:pt x="389" y="194"/>
                  </a:moveTo>
                  <a:cubicBezTo>
                    <a:pt x="379" y="175"/>
                    <a:pt x="371" y="170"/>
                    <a:pt x="371" y="118"/>
                  </a:cubicBezTo>
                  <a:cubicBezTo>
                    <a:pt x="371" y="66"/>
                    <a:pt x="346" y="44"/>
                    <a:pt x="346" y="44"/>
                  </a:cubicBezTo>
                  <a:cubicBezTo>
                    <a:pt x="287" y="0"/>
                    <a:pt x="204" y="61"/>
                    <a:pt x="204" y="61"/>
                  </a:cubicBezTo>
                  <a:cubicBezTo>
                    <a:pt x="204" y="61"/>
                    <a:pt x="121" y="0"/>
                    <a:pt x="62" y="44"/>
                  </a:cubicBezTo>
                  <a:cubicBezTo>
                    <a:pt x="62" y="44"/>
                    <a:pt x="37" y="66"/>
                    <a:pt x="37" y="118"/>
                  </a:cubicBezTo>
                  <a:cubicBezTo>
                    <a:pt x="37" y="170"/>
                    <a:pt x="29" y="175"/>
                    <a:pt x="19" y="194"/>
                  </a:cubicBezTo>
                  <a:cubicBezTo>
                    <a:pt x="10" y="214"/>
                    <a:pt x="0" y="336"/>
                    <a:pt x="204" y="336"/>
                  </a:cubicBezTo>
                  <a:cubicBezTo>
                    <a:pt x="408" y="336"/>
                    <a:pt x="399" y="214"/>
                    <a:pt x="389" y="194"/>
                  </a:cubicBez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837888" y="2761241"/>
              <a:ext cx="171450" cy="175736"/>
            </a:xfrm>
            <a:prstGeom prst="ellipse">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1873797" y="2769718"/>
              <a:ext cx="82582" cy="55055"/>
            </a:xfrm>
            <a:custGeom>
              <a:rect l="l" t="t" r="r" b="b"/>
              <a:pathLst>
                <a:path w="19" h="12">
                  <a:moveTo>
                    <a:pt x="18" y="4"/>
                  </a:moveTo>
                  <a:cubicBezTo>
                    <a:pt x="19" y="7"/>
                    <a:pt x="15" y="10"/>
                    <a:pt x="10" y="11"/>
                  </a:cubicBezTo>
                  <a:cubicBezTo>
                    <a:pt x="5" y="12"/>
                    <a:pt x="1" y="11"/>
                    <a:pt x="0" y="8"/>
                  </a:cubicBezTo>
                  <a:cubicBezTo>
                    <a:pt x="0" y="5"/>
                    <a:pt x="3" y="2"/>
                    <a:pt x="8" y="1"/>
                  </a:cubicBezTo>
                  <a:cubicBezTo>
                    <a:pt x="13" y="0"/>
                    <a:pt x="18" y="2"/>
                    <a:pt x="18" y="4"/>
                  </a:cubicBezTo>
                  <a:close/>
                </a:path>
              </a:pathLst>
            </a:custGeom>
            <a:solidFill>
              <a:srgbClr val="E8DF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1757402" y="2549500"/>
              <a:ext cx="334423" cy="112204"/>
            </a:xfrm>
            <a:custGeom>
              <a:rect l="l" t="t" r="r" b="b"/>
              <a:pathLst>
                <a:path w="112" h="38">
                  <a:moveTo>
                    <a:pt x="0" y="9"/>
                  </a:moveTo>
                  <a:lnTo>
                    <a:pt x="0" y="38"/>
                  </a:lnTo>
                  <a:lnTo>
                    <a:pt x="112" y="32"/>
                  </a:lnTo>
                  <a:lnTo>
                    <a:pt x="112" y="0"/>
                  </a:lnTo>
                  <a:lnTo>
                    <a:pt x="0" y="9"/>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2608365" y="2761241"/>
              <a:ext cx="175736" cy="175736"/>
            </a:xfrm>
            <a:prstGeom prst="ellipse">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640179" y="2769718"/>
              <a:ext cx="84677" cy="55055"/>
            </a:xfrm>
            <a:custGeom>
              <a:rect l="l" t="t" r="r" b="b"/>
              <a:pathLst>
                <a:path w="19" h="12">
                  <a:moveTo>
                    <a:pt x="19" y="4"/>
                  </a:moveTo>
                  <a:cubicBezTo>
                    <a:pt x="19" y="7"/>
                    <a:pt x="16" y="10"/>
                    <a:pt x="11" y="11"/>
                  </a:cubicBezTo>
                  <a:cubicBezTo>
                    <a:pt x="6" y="12"/>
                    <a:pt x="1" y="11"/>
                    <a:pt x="1" y="8"/>
                  </a:cubicBezTo>
                  <a:cubicBezTo>
                    <a:pt x="0" y="5"/>
                    <a:pt x="4" y="2"/>
                    <a:pt x="9" y="1"/>
                  </a:cubicBezTo>
                  <a:cubicBezTo>
                    <a:pt x="13" y="0"/>
                    <a:pt x="18" y="2"/>
                    <a:pt x="19" y="4"/>
                  </a:cubicBezTo>
                  <a:close/>
                </a:path>
              </a:pathLst>
            </a:custGeom>
            <a:solidFill>
              <a:srgbClr val="E8DF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527974" y="2549500"/>
              <a:ext cx="338709" cy="112204"/>
            </a:xfrm>
            <a:custGeom>
              <a:rect l="l" t="t" r="r" b="b"/>
              <a:pathLst>
                <a:path w="114" h="38">
                  <a:moveTo>
                    <a:pt x="114" y="9"/>
                  </a:moveTo>
                  <a:lnTo>
                    <a:pt x="114" y="38"/>
                  </a:lnTo>
                  <a:lnTo>
                    <a:pt x="0" y="32"/>
                  </a:lnTo>
                  <a:lnTo>
                    <a:pt x="0" y="0"/>
                  </a:lnTo>
                  <a:lnTo>
                    <a:pt x="114" y="9"/>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2227365" y="2979268"/>
              <a:ext cx="230695" cy="131254"/>
            </a:xfrm>
            <a:custGeom>
              <a:rect l="l" t="t" r="r" b="b"/>
              <a:pathLst>
                <a:path w="52" h="30">
                  <a:moveTo>
                    <a:pt x="0" y="30"/>
                  </a:moveTo>
                  <a:cubicBezTo>
                    <a:pt x="0" y="30"/>
                    <a:pt x="1" y="4"/>
                    <a:pt x="22" y="2"/>
                  </a:cubicBezTo>
                  <a:cubicBezTo>
                    <a:pt x="43" y="0"/>
                    <a:pt x="53" y="27"/>
                    <a:pt x="53" y="27"/>
                  </a:cubicBezTo>
                  <a:cubicBezTo>
                    <a:pt x="53" y="27"/>
                    <a:pt x="39" y="9"/>
                    <a:pt x="23" y="11"/>
                  </a:cubicBezTo>
                  <a:cubicBezTo>
                    <a:pt x="7" y="12"/>
                    <a:pt x="0" y="30"/>
                    <a:pt x="0" y="30"/>
                  </a:cubicBezTo>
                  <a:close/>
                </a:path>
              </a:pathLst>
            </a:custGeom>
            <a:solidFill>
              <a:srgbClr val="EFC4A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2055915" y="3102045"/>
              <a:ext cx="694373" cy="359854"/>
            </a:xfrm>
            <a:custGeom>
              <a:rect l="l" t="t" r="r" b="b"/>
              <a:pathLst>
                <a:path w="160" h="83">
                  <a:moveTo>
                    <a:pt x="0" y="32"/>
                  </a:moveTo>
                  <a:cubicBezTo>
                    <a:pt x="0" y="32"/>
                    <a:pt x="118" y="44"/>
                    <a:pt x="150" y="0"/>
                  </a:cubicBezTo>
                  <a:cubicBezTo>
                    <a:pt x="150" y="0"/>
                    <a:pt x="160" y="83"/>
                    <a:pt x="29" y="68"/>
                  </a:cubicBezTo>
                  <a:cubicBezTo>
                    <a:pt x="29" y="68"/>
                    <a:pt x="30" y="50"/>
                    <a:pt x="0" y="32"/>
                  </a:cubicBezTo>
                  <a:close/>
                </a:path>
              </a:pathLst>
            </a:custGeom>
            <a:solidFill>
              <a:srgbClr val="49202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2240034" y="3298927"/>
              <a:ext cx="349282" cy="116396"/>
            </a:xfrm>
            <a:custGeom>
              <a:rect l="l" t="t" r="r" b="b"/>
              <a:pathLst>
                <a:path w="80" h="27">
                  <a:moveTo>
                    <a:pt x="80" y="10"/>
                  </a:moveTo>
                  <a:cubicBezTo>
                    <a:pt x="63" y="1"/>
                    <a:pt x="47" y="0"/>
                    <a:pt x="27" y="1"/>
                  </a:cubicBezTo>
                  <a:cubicBezTo>
                    <a:pt x="3" y="2"/>
                    <a:pt x="0" y="13"/>
                    <a:pt x="1" y="24"/>
                  </a:cubicBezTo>
                  <a:cubicBezTo>
                    <a:pt x="40" y="27"/>
                    <a:pt x="64" y="20"/>
                    <a:pt x="80" y="10"/>
                  </a:cubicBezTo>
                  <a:close/>
                </a:path>
              </a:pathLst>
            </a:custGeom>
            <a:solidFill>
              <a:srgbClr val="C6504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6" name="TextBox 46"/>
          <p:cNvSpPr txBox="1"/>
          <p:nvPr/>
        </p:nvSpPr>
        <p:spPr>
          <a:xfrm>
            <a:off x="6542983" y="1171423"/>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政策调整带来的机遇</a:t>
            </a:r>
          </a:p>
        </p:txBody>
      </p:sp>
      <p:sp>
        <p:nvSpPr>
          <p:cNvPr id="47" name="TextBox 47"/>
          <p:cNvSpPr txBox="1"/>
          <p:nvPr/>
        </p:nvSpPr>
        <p:spPr>
          <a:xfrm>
            <a:off x="6542983" y="1511132"/>
            <a:ext cx="4495800" cy="11049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政策法规的调整将为行业带来新的发展机遇，如市场准入的放宽、税收优惠等，有助于企业扩大生产规模、提升市场竞争力。</a:t>
            </a:r>
          </a:p>
        </p:txBody>
      </p:sp>
      <p:sp>
        <p:nvSpPr>
          <p:cNvPr id="48" name="TextBox 48"/>
          <p:cNvSpPr txBox="1"/>
          <p:nvPr/>
        </p:nvSpPr>
        <p:spPr>
          <a:xfrm>
            <a:off x="6542983" y="2934249"/>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政策调整带来的挑战</a:t>
            </a:r>
          </a:p>
        </p:txBody>
      </p:sp>
      <p:sp>
        <p:nvSpPr>
          <p:cNvPr id="49" name="TextBox 49"/>
          <p:cNvSpPr txBox="1"/>
          <p:nvPr/>
        </p:nvSpPr>
        <p:spPr>
          <a:xfrm>
            <a:off x="6542983" y="3273958"/>
            <a:ext cx="4495800"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政策法规的调整也可能给行业带来一些挑战，如环保标准的提高、安全监管的加强等，要求企业加强内部管理、加大投入力度。</a:t>
            </a:r>
          </a:p>
        </p:txBody>
      </p:sp>
      <p:sp>
        <p:nvSpPr>
          <p:cNvPr id="50" name="TextBox 50"/>
          <p:cNvSpPr txBox="1"/>
          <p:nvPr/>
        </p:nvSpPr>
        <p:spPr>
          <a:xfrm>
            <a:off x="6542983" y="4626808"/>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行业应对策略</a:t>
            </a:r>
          </a:p>
        </p:txBody>
      </p:sp>
      <p:sp>
        <p:nvSpPr>
          <p:cNvPr id="51" name="TextBox 51"/>
          <p:cNvSpPr txBox="1"/>
          <p:nvPr/>
        </p:nvSpPr>
        <p:spPr>
          <a:xfrm>
            <a:off x="6542983" y="4966517"/>
            <a:ext cx="4499225"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企业需要密切关注政策法规的调整动态，及时调整自身发展战略和业务模式，以适应新的市场环境。同时，要加强与政府部门、行业协会等的沟通与合作，共同推动行业的健康发展。</a:t>
            </a:r>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政策法规调整对行业影响评估</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技术创新在提升竞争力中作用</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04</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https://d.book118.com/088020057126006026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17</vt:i4>
      </vt:variant>
    </vt:vector>
  </HeadingPairs>
  <TitlesOfParts>
    <vt:vector baseType="lpstr" size="22">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2024-09-04T08:02:04.846</cp:lastPrinted>
  <dcterms:created xsi:type="dcterms:W3CDTF">2024-09-04T00:02:04Z</dcterms:created>
  <dcterms:modified xsi:type="dcterms:W3CDTF">2024-09-04T00:02:07Z</dcterms:modified>
</cp:coreProperties>
</file>