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0674350" cy="606425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829E2-11C0-48A3-BB76-2298B00C2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976E5-36E0-48C0-B64A-B0861DD49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F3572-6C59-41AD-9F7E-F5AC8E23D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ED024-9A96-496D-AD82-03FC99E9F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054486-E00F-4A21-B07C-E744AC59F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7BBE48-8180-430A-9430-35B4FE3B9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3BD23B-F510-4BAE-9C2D-6D0C2AD6E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97736-CEEF-4590-B5BC-2E391DE27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29E28-0ACA-401B-B6F0-C4BC9EDBA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8D874-DB5D-4E03-9D74-6395BBC04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6BD51-B632-42AB-BF5F-8CC6D170F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3113312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74350" cy="60642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659430" y="2386082"/>
            <a:ext cx="7957184" cy="709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4700" b="1" kern="0" spc="-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3.2.1新媒体用户行为分析方法</a:t>
            </a:r>
            <a:endParaRPr lang="SimHei" altLang="SimHei" sz="47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87414" y="1098538"/>
            <a:ext cx="7893040" cy="4438667"/>
          </a:xfrm>
          <a:prstGeom prst="rect">
            <a:avLst/>
          </a:prstGeom>
        </p:spPr>
      </p:pic>
      <p:graphicFrame>
        <p:nvGraphicFramePr>
          <p:cNvPr id="8" name="table 8"/>
          <p:cNvGraphicFramePr>
            <a:graphicFrameLocks noGrp="1"/>
          </p:cNvGraphicFramePr>
          <p:nvPr/>
        </p:nvGraphicFramePr>
        <p:xfrm>
          <a:off x="1637449" y="3928219"/>
          <a:ext cx="3187065" cy="1384935"/>
        </p:xfrm>
        <a:graphic>
          <a:graphicData uri="http://schemas.openxmlformats.org/drawingml/2006/table">
            <a:tbl>
              <a:tblPr/>
              <a:tblGrid>
                <a:gridCol w="1604010"/>
                <a:gridCol w="1583055"/>
              </a:tblGrid>
              <a:tr h="13849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29628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85000"/>
                        </a:lnSpc>
                      </a:pPr>
                      <a:r>
                        <a:rPr sz="3100" b="1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提供了</a:t>
                      </a:r>
                      <a:endParaRPr lang="SimHei" altLang="SimHei" sz="3100"/>
                    </a:p>
                    <a:p>
                      <a:pPr algn="l" rtl="0" eaLnBrk="0">
                        <a:lnSpc>
                          <a:spcPts val="3805"/>
                        </a:lnSpc>
                      </a:pPr>
                      <a:r>
                        <a:rPr sz="3000" b="1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大量的</a:t>
                      </a:r>
                      <a:endParaRPr lang="SimHei" altLang="SimHei" sz="3000"/>
                    </a:p>
                    <a:p>
                      <a:pPr algn="l" rtl="0" eaLnBrk="0">
                        <a:lnSpc>
                          <a:spcPts val="3843"/>
                        </a:lnSpc>
                      </a:pPr>
                      <a:r>
                        <a:rPr sz="3000" b="1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在线数</a:t>
                      </a:r>
                      <a:endParaRPr lang="SimHei" altLang="SimHei" sz="3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84000"/>
                        </a:lnSpc>
                        <a:spcBef>
                          <a:spcPts val="3"/>
                        </a:spcBef>
                      </a:pPr>
                      <a:r>
                        <a:rPr sz="30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大数据</a:t>
                      </a:r>
                      <a:endParaRPr lang="SimHei" altLang="SimHei" sz="3000"/>
                    </a:p>
                    <a:p>
                      <a:pPr marL="593725" algn="l" rtl="0" eaLnBrk="0">
                        <a:lnSpc>
                          <a:spcPts val="3844"/>
                        </a:lnSpc>
                      </a:pPr>
                      <a:r>
                        <a:rPr sz="3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平台</a:t>
                      </a:r>
                      <a:endParaRPr lang="SimHei" altLang="SimHei" sz="3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" name="textbox 10"/>
          <p:cNvSpPr/>
          <p:nvPr/>
        </p:nvSpPr>
        <p:spPr>
          <a:xfrm>
            <a:off x="4622849" y="1149867"/>
            <a:ext cx="1213485" cy="1485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9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新媒体</a:t>
            </a:r>
            <a:endParaRPr lang="SimHei" altLang="SimHei" sz="3100"/>
          </a:p>
          <a:p>
            <a:pPr marL="12700" algn="l" rtl="0" eaLnBrk="0">
              <a:lnSpc>
                <a:spcPct val="96000"/>
              </a:lnSpc>
              <a:spcBef>
                <a:spcPts val="348"/>
              </a:spcBef>
            </a:pPr>
            <a:r>
              <a:rPr sz="3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用户行</a:t>
            </a:r>
            <a:endParaRPr lang="SimHei" altLang="SimHei" sz="3000"/>
          </a:p>
          <a:p>
            <a:pPr marL="437515" algn="l" rtl="0" eaLnBrk="0">
              <a:lnSpc>
                <a:spcPct val="98000"/>
              </a:lnSpc>
              <a:spcBef>
                <a:spcPts val="447"/>
              </a:spcBef>
            </a:pP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</a:t>
            </a:r>
            <a:endParaRPr lang="SimHei" altLang="SimHei" sz="3100"/>
          </a:p>
        </p:txBody>
      </p:sp>
      <p:sp>
        <p:nvSpPr>
          <p:cNvPr id="12" name="textbox 12"/>
          <p:cNvSpPr/>
          <p:nvPr/>
        </p:nvSpPr>
        <p:spPr>
          <a:xfrm>
            <a:off x="1179742" y="229370"/>
            <a:ext cx="392239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17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3000" b="1" kern="0" spc="-250">
                <a:solidFill>
                  <a:srgbClr val="0084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</a:t>
            </a:r>
            <a:r>
              <a:rPr sz="3000" b="1" kern="0" spc="-240">
                <a:solidFill>
                  <a:srgbClr val="0084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、新媒体用户行为分</a:t>
            </a:r>
            <a:r>
              <a:rPr sz="3000" b="1" kern="0" spc="-120">
                <a:solidFill>
                  <a:srgbClr val="0084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析</a:t>
            </a:r>
            <a:endParaRPr lang="SimHei" altLang="SimHei" sz="3000"/>
          </a:p>
        </p:txBody>
      </p:sp>
      <p:sp>
        <p:nvSpPr>
          <p:cNvPr id="14" name="textbox 14"/>
          <p:cNvSpPr/>
          <p:nvPr/>
        </p:nvSpPr>
        <p:spPr>
          <a:xfrm>
            <a:off x="5816562" y="4665861"/>
            <a:ext cx="2792095" cy="468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8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定量      </a:t>
            </a:r>
            <a:r>
              <a:rPr sz="30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定性</a:t>
            </a:r>
            <a:endParaRPr lang="SimHei" altLang="SimHei" sz="3000"/>
          </a:p>
        </p:txBody>
      </p:sp>
      <p:sp>
        <p:nvSpPr>
          <p:cNvPr id="16" name="textbox 16"/>
          <p:cNvSpPr/>
          <p:nvPr/>
        </p:nvSpPr>
        <p:spPr>
          <a:xfrm>
            <a:off x="6597605" y="2899235"/>
            <a:ext cx="1213485" cy="922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6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线下行</a:t>
            </a:r>
            <a:endParaRPr lang="SimHei" altLang="SimHei" sz="3100"/>
          </a:p>
          <a:p>
            <a:pPr marL="431800" algn="l" rtl="0" eaLnBrk="0">
              <a:lnSpc>
                <a:spcPts val="3862"/>
              </a:lnSpc>
            </a:pPr>
            <a:r>
              <a:rPr sz="3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</a:t>
            </a:r>
            <a:endParaRPr lang="SimHei" altLang="SimHei" sz="3000"/>
          </a:p>
        </p:txBody>
      </p:sp>
      <p:sp>
        <p:nvSpPr>
          <p:cNvPr id="18" name="textbox 18"/>
          <p:cNvSpPr/>
          <p:nvPr/>
        </p:nvSpPr>
        <p:spPr>
          <a:xfrm>
            <a:off x="2622583" y="2899235"/>
            <a:ext cx="1213485" cy="974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100"/>
          </a:p>
          <a:p>
            <a:pPr marL="431165" indent="-418465" algn="l" rtl="0" eaLnBrk="0">
              <a:lnSpc>
                <a:spcPct val="100000"/>
              </a:lnSpc>
              <a:spcBef>
                <a:spcPts val="1"/>
              </a:spcBef>
            </a:pPr>
            <a:r>
              <a:rPr sz="3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线上行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</a:t>
            </a:r>
            <a:endParaRPr lang="SimHei" altLang="SimHei" sz="3100"/>
          </a:p>
        </p:txBody>
      </p:sp>
      <p:sp>
        <p:nvSpPr>
          <p:cNvPr id="20" name="textbox 20"/>
          <p:cNvSpPr/>
          <p:nvPr/>
        </p:nvSpPr>
        <p:spPr>
          <a:xfrm>
            <a:off x="2025674" y="5391322"/>
            <a:ext cx="408305" cy="489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59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据</a:t>
            </a:r>
            <a:endParaRPr lang="SimHei" altLang="SimHei" sz="3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74350" cy="6064250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6861166" y="1545806"/>
            <a:ext cx="2083435" cy="3793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17804" algn="l" rtl="0" eaLnBrk="0">
              <a:lnSpc>
                <a:spcPts val="3587"/>
              </a:lnSpc>
            </a:pPr>
            <a:r>
              <a:rPr sz="2900" b="1" kern="0" spc="-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“多与少”</a:t>
            </a:r>
            <a:endParaRPr lang="SimHei" altLang="SimHei" sz="29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212725" algn="l" rtl="0" eaLnBrk="0">
              <a:lnSpc>
                <a:spcPts val="3598"/>
              </a:lnSpc>
              <a:spcBef>
                <a:spcPts val="881"/>
              </a:spcBef>
            </a:pPr>
            <a:r>
              <a:rPr sz="29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“是什么”</a:t>
            </a:r>
            <a:endParaRPr lang="SimHei" altLang="SimHei" sz="29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marL="212725" algn="l" rtl="0" eaLnBrk="0">
              <a:lnSpc>
                <a:spcPts val="3621"/>
              </a:lnSpc>
              <a:spcBef>
                <a:spcPts val="877"/>
              </a:spcBef>
            </a:pPr>
            <a:r>
              <a:rPr sz="29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“怎么样”</a:t>
            </a:r>
            <a:endParaRPr lang="SimHei" altLang="SimHei" sz="29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700"/>
          </a:p>
          <a:p>
            <a:pPr marL="212725" algn="l" rtl="0" eaLnBrk="0">
              <a:lnSpc>
                <a:spcPct val="98000"/>
              </a:lnSpc>
              <a:spcBef>
                <a:spcPts val="1"/>
              </a:spcBef>
            </a:pPr>
            <a:r>
              <a:rPr sz="2900" kern="0" spc="-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“为什么”</a:t>
            </a:r>
            <a:endParaRPr lang="SimHei" altLang="SimHei" sz="2900"/>
          </a:p>
        </p:txBody>
      </p:sp>
      <p:sp>
        <p:nvSpPr>
          <p:cNvPr id="26" name="textbox 26"/>
          <p:cNvSpPr/>
          <p:nvPr/>
        </p:nvSpPr>
        <p:spPr>
          <a:xfrm>
            <a:off x="1625599" y="2194387"/>
            <a:ext cx="1652270" cy="15024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0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线下用户</a:t>
            </a:r>
            <a:endParaRPr lang="SimHei" altLang="SimHei" sz="3100"/>
          </a:p>
          <a:p>
            <a:pPr marL="36830" algn="l" rtl="0" eaLnBrk="0">
              <a:lnSpc>
                <a:spcPct val="95000"/>
              </a:lnSpc>
              <a:spcBef>
                <a:spcPts val="172"/>
              </a:spcBef>
            </a:pPr>
            <a:r>
              <a:rPr sz="29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行为的分</a:t>
            </a:r>
            <a:endParaRPr lang="SimHei" altLang="SimHei" sz="2900"/>
          </a:p>
          <a:p>
            <a:pPr marL="622300" algn="l" rtl="0" eaLnBrk="0">
              <a:lnSpc>
                <a:spcPct val="97000"/>
              </a:lnSpc>
              <a:spcBef>
                <a:spcPts val="35"/>
              </a:spcBef>
            </a:pPr>
            <a:r>
              <a:rPr sz="3900" kern="0" spc="-10">
                <a:solidFill>
                  <a:srgbClr val="2665D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析</a:t>
            </a:r>
            <a:endParaRPr lang="SimHei" altLang="SimHei" sz="3900"/>
          </a:p>
        </p:txBody>
      </p:sp>
      <p:sp>
        <p:nvSpPr>
          <p:cNvPr id="28" name="textbox 28"/>
          <p:cNvSpPr/>
          <p:nvPr/>
        </p:nvSpPr>
        <p:spPr>
          <a:xfrm>
            <a:off x="1268735" y="340548"/>
            <a:ext cx="3583304" cy="451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557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2900" b="1" kern="0" spc="-110">
                <a:solidFill>
                  <a:srgbClr val="0084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线下用户行为分析方法</a:t>
            </a:r>
            <a:endParaRPr lang="SimHei" altLang="SimHei" sz="2900"/>
          </a:p>
        </p:txBody>
      </p:sp>
      <p:sp>
        <p:nvSpPr>
          <p:cNvPr id="30" name="textbox 30"/>
          <p:cNvSpPr/>
          <p:nvPr/>
        </p:nvSpPr>
        <p:spPr>
          <a:xfrm>
            <a:off x="4711660" y="3741930"/>
            <a:ext cx="844550" cy="490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85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31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定量</a:t>
            </a:r>
            <a:endParaRPr lang="SimHei" altLang="SimHei" sz="3100"/>
          </a:p>
        </p:txBody>
      </p:sp>
      <p:sp>
        <p:nvSpPr>
          <p:cNvPr id="32" name="textbox 32"/>
          <p:cNvSpPr/>
          <p:nvPr/>
        </p:nvSpPr>
        <p:spPr>
          <a:xfrm>
            <a:off x="4711660" y="1578609"/>
            <a:ext cx="815975" cy="458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62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9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定性</a:t>
            </a:r>
            <a:endParaRPr lang="SimHei" altLang="SimHei" sz="29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908333" y="971553"/>
            <a:ext cx="3651268" cy="4629145"/>
          </a:xfrm>
          <a:prstGeom prst="rect">
            <a:avLst/>
          </a:prstGeom>
        </p:spPr>
      </p:pic>
      <p:sp>
        <p:nvSpPr>
          <p:cNvPr id="36" name="textbox 36"/>
          <p:cNvSpPr/>
          <p:nvPr/>
        </p:nvSpPr>
        <p:spPr>
          <a:xfrm>
            <a:off x="1262419" y="346719"/>
            <a:ext cx="3570604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800" b="1" kern="0" spc="-30">
                <a:solidFill>
                  <a:srgbClr val="0084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线下用户行为分析方法</a:t>
            </a:r>
            <a:endParaRPr lang="SimHei" altLang="SimHei" sz="2800"/>
          </a:p>
        </p:txBody>
      </p:sp>
      <p:sp>
        <p:nvSpPr>
          <p:cNvPr id="38" name="textbox 38"/>
          <p:cNvSpPr/>
          <p:nvPr/>
        </p:nvSpPr>
        <p:spPr>
          <a:xfrm>
            <a:off x="6508794" y="3429128"/>
            <a:ext cx="1814195" cy="737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74"/>
              </a:lnSpc>
            </a:pPr>
            <a:endParaRPr lang="Arial" altLang="Arial" sz="100"/>
          </a:p>
          <a:p>
            <a:pPr marL="18415" indent="-5714" algn="l" rtl="0" eaLnBrk="0">
              <a:lnSpc>
                <a:spcPct val="104000"/>
              </a:lnSpc>
            </a:pP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快速便捷地发现产品</a:t>
            </a: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用户和潜在用户的行</a:t>
            </a:r>
            <a:endParaRPr lang="SimHei" altLang="SimHei" sz="1500"/>
          </a:p>
          <a:p>
            <a:pPr marL="615315" algn="l" rtl="0" eaLnBrk="0">
              <a:lnSpc>
                <a:spcPct val="99000"/>
              </a:lnSpc>
              <a:spcBef>
                <a:spcPts val="91"/>
              </a:spcBef>
            </a:pPr>
            <a:r>
              <a:rPr sz="15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为模式</a:t>
            </a:r>
            <a:endParaRPr lang="SimHei" altLang="SimHei" sz="1500"/>
          </a:p>
        </p:txBody>
      </p:sp>
      <p:sp>
        <p:nvSpPr>
          <p:cNvPr id="40" name="textbox 40"/>
          <p:cNvSpPr/>
          <p:nvPr/>
        </p:nvSpPr>
        <p:spPr>
          <a:xfrm>
            <a:off x="1231929" y="3467272"/>
            <a:ext cx="1813560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7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新媒体产品导入期和</a:t>
            </a:r>
            <a:endParaRPr lang="SimHei" altLang="SimHei" sz="1500"/>
          </a:p>
          <a:p>
            <a:pPr marL="609600" algn="l" rtl="0" eaLnBrk="0">
              <a:lnSpc>
                <a:spcPct val="99000"/>
              </a:lnSpc>
              <a:spcBef>
                <a:spcPts val="241"/>
              </a:spcBef>
            </a:pP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成长期</a:t>
            </a:r>
            <a:endParaRPr lang="SimHei" altLang="SimHei" sz="1500"/>
          </a:p>
        </p:txBody>
      </p:sp>
      <p:sp>
        <p:nvSpPr>
          <p:cNvPr id="42" name="textbox 42"/>
          <p:cNvSpPr/>
          <p:nvPr/>
        </p:nvSpPr>
        <p:spPr>
          <a:xfrm>
            <a:off x="4232705" y="3575223"/>
            <a:ext cx="1063625" cy="318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8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0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定性分析</a:t>
            </a:r>
            <a:endParaRPr lang="SimHei" altLang="SimHei" sz="2000"/>
          </a:p>
        </p:txBody>
      </p:sp>
      <p:sp>
        <p:nvSpPr>
          <p:cNvPr id="44" name="textbox 44"/>
          <p:cNvSpPr/>
          <p:nvPr/>
        </p:nvSpPr>
        <p:spPr>
          <a:xfrm>
            <a:off x="3302005" y="4958715"/>
            <a:ext cx="626109" cy="249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92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访谈法</a:t>
            </a:r>
            <a:endParaRPr lang="SimHei" altLang="SimHei" sz="1500"/>
          </a:p>
        </p:txBody>
      </p:sp>
      <p:sp>
        <p:nvSpPr>
          <p:cNvPr id="46" name="textbox 46"/>
          <p:cNvSpPr/>
          <p:nvPr/>
        </p:nvSpPr>
        <p:spPr>
          <a:xfrm>
            <a:off x="5600727" y="4953922"/>
            <a:ext cx="626109" cy="251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59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观察法</a:t>
            </a:r>
            <a:endParaRPr lang="SimHei" altLang="SimHei" sz="1500"/>
          </a:p>
        </p:txBody>
      </p:sp>
      <p:sp>
        <p:nvSpPr>
          <p:cNvPr id="48" name="textbox 48"/>
          <p:cNvSpPr/>
          <p:nvPr/>
        </p:nvSpPr>
        <p:spPr>
          <a:xfrm>
            <a:off x="4540230" y="1389237"/>
            <a:ext cx="438784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1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5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线下</a:t>
            </a:r>
            <a:endParaRPr lang="SimHei" altLang="Sim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74350" cy="6064250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1993864" y="2879615"/>
            <a:ext cx="2647314" cy="30156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673"/>
              </a:lnSpc>
            </a:pPr>
            <a:endParaRPr lang="Arial" altLang="Arial" sz="100"/>
          </a:p>
          <a:p>
            <a:pPr marL="1416050" algn="l" rtl="0" eaLnBrk="0">
              <a:lnSpc>
                <a:spcPct val="85000"/>
              </a:lnSpc>
            </a:pPr>
            <a:r>
              <a:rPr sz="3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拟好访</a:t>
            </a:r>
            <a:endParaRPr lang="SimHei" altLang="SimHei" sz="3100"/>
          </a:p>
          <a:p>
            <a:pPr algn="r" rtl="0" eaLnBrk="0">
              <a:lnSpc>
                <a:spcPts val="3909"/>
              </a:lnSpc>
            </a:pPr>
            <a:r>
              <a:rPr sz="2900" kern="0" spc="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谈提纲</a:t>
            </a:r>
            <a:endParaRPr lang="SimHei" altLang="SimHei" sz="29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511"/>
              </a:spcBef>
            </a:pPr>
            <a:r>
              <a:rPr sz="1700" kern="0" spc="-10">
                <a:solidFill>
                  <a:srgbClr val="0058B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通过访谈者与受访者之</a:t>
            </a:r>
            <a:endParaRPr lang="SimHei" altLang="SimHei" sz="1700"/>
          </a:p>
          <a:p>
            <a:pPr marL="53339" algn="l" rtl="0" eaLnBrk="0">
              <a:lnSpc>
                <a:spcPct val="95000"/>
              </a:lnSpc>
              <a:spcBef>
                <a:spcPts val="1301"/>
              </a:spcBef>
            </a:pPr>
            <a:r>
              <a:rPr sz="1700" b="1" kern="0" spc="-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间的交流互动来搜集产</a:t>
            </a:r>
            <a:endParaRPr lang="SimHei" altLang="SimHei" sz="1700"/>
          </a:p>
          <a:p>
            <a:pPr marL="53339" algn="l" rtl="0" eaLnBrk="0">
              <a:lnSpc>
                <a:spcPts val="1940"/>
              </a:lnSpc>
              <a:spcBef>
                <a:spcPts val="1409"/>
              </a:spcBef>
            </a:pPr>
            <a:r>
              <a:rPr sz="1600" b="1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品使用者的使用动机、</a:t>
            </a:r>
            <a:endParaRPr lang="SimHei" altLang="SimHei" sz="1600"/>
          </a:p>
          <a:p>
            <a:pPr marL="53339" algn="l" rtl="0" eaLnBrk="0">
              <a:lnSpc>
                <a:spcPct val="96000"/>
              </a:lnSpc>
              <a:spcBef>
                <a:spcPts val="1255"/>
              </a:spcBef>
            </a:pPr>
            <a:r>
              <a:rPr sz="1700" b="1" kern="0" spc="-1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态度、个性和价值观念</a:t>
            </a:r>
            <a:endParaRPr lang="SimHei" altLang="SimHei" sz="1700"/>
          </a:p>
          <a:p>
            <a:pPr algn="l" rtl="0" eaLnBrk="0">
              <a:lnSpc>
                <a:spcPct val="106000"/>
              </a:lnSpc>
            </a:pPr>
            <a:endParaRPr lang="Arial" altLang="Arial" sz="600"/>
          </a:p>
          <a:p>
            <a:pPr marL="25400" algn="l" rtl="0" eaLnBrk="0">
              <a:lnSpc>
                <a:spcPct val="96000"/>
              </a:lnSpc>
              <a:spcBef>
                <a:spcPts val="3"/>
              </a:spcBef>
            </a:pPr>
            <a:r>
              <a:rPr sz="1700" kern="0" spc="40">
                <a:solidFill>
                  <a:srgbClr val="0058B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笔信自的古注</a:t>
            </a:r>
            <a:endParaRPr lang="SimHei" altLang="SimHei" sz="1700"/>
          </a:p>
        </p:txBody>
      </p:sp>
      <p:sp>
        <p:nvSpPr>
          <p:cNvPr id="54" name="textbox 54"/>
          <p:cNvSpPr/>
          <p:nvPr/>
        </p:nvSpPr>
        <p:spPr>
          <a:xfrm>
            <a:off x="441271" y="277055"/>
            <a:ext cx="5445759" cy="1446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554"/>
              </a:lnSpc>
            </a:pPr>
            <a:endParaRPr lang="Arial" altLang="Arial" sz="100"/>
          </a:p>
          <a:p>
            <a:pPr marL="655955" algn="l" rtl="0" eaLnBrk="0">
              <a:lnSpc>
                <a:spcPct val="96000"/>
              </a:lnSpc>
            </a:pPr>
            <a:r>
              <a:rPr sz="2900" b="1" kern="0" spc="-100">
                <a:solidFill>
                  <a:srgbClr val="0084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线下用户行为分析方</a:t>
            </a:r>
            <a:r>
              <a:rPr sz="2900" b="1" kern="0" spc="-110">
                <a:solidFill>
                  <a:srgbClr val="0084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endParaRPr lang="SimHei" altLang="SimHei" sz="2900"/>
          </a:p>
          <a:p>
            <a:pPr marL="4219575" algn="l" rtl="0" eaLnBrk="0">
              <a:lnSpc>
                <a:spcPct val="98000"/>
              </a:lnSpc>
              <a:spcBef>
                <a:spcPts val="518"/>
              </a:spcBef>
            </a:pPr>
            <a:r>
              <a:rPr sz="2900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挑选目</a:t>
            </a:r>
            <a:endParaRPr lang="SimHei" altLang="SimHei" sz="2900"/>
          </a:p>
          <a:p>
            <a:pPr marL="12700" algn="l" rtl="0" eaLnBrk="0">
              <a:lnSpc>
                <a:spcPts val="3742"/>
              </a:lnSpc>
              <a:spcBef>
                <a:spcPts val="165"/>
              </a:spcBef>
            </a:pPr>
            <a:r>
              <a:rPr sz="2600" b="1" kern="0" spc="40" baseline="38586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</a:t>
            </a:r>
            <a:r>
              <a:rPr sz="1600" kern="0" spc="-4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b="1" kern="0" spc="40" baseline="38586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访谈法</a:t>
            </a: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          </a:t>
            </a:r>
            <a:r>
              <a:rPr sz="16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4700" kern="0" spc="30" baseline="-7468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标用户</a:t>
            </a:r>
            <a:endParaRPr lang="SimHei" altLang="SimHei" sz="4700" baseline="-7468"/>
          </a:p>
        </p:txBody>
      </p:sp>
      <p:sp>
        <p:nvSpPr>
          <p:cNvPr id="56" name="textbox 56"/>
          <p:cNvSpPr/>
          <p:nvPr/>
        </p:nvSpPr>
        <p:spPr>
          <a:xfrm>
            <a:off x="6729987" y="792024"/>
            <a:ext cx="841375" cy="3043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692784" algn="l" rtl="0" eaLnBrk="0">
              <a:lnSpc>
                <a:spcPts val="741"/>
              </a:lnSpc>
            </a:pPr>
            <a:r>
              <a:rPr sz="6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(《</a:t>
            </a:r>
            <a:endParaRPr lang="SimSun" altLang="SimSun" sz="6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941"/>
              </a:spcBef>
            </a:pPr>
            <a:r>
              <a:rPr sz="31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一对</a:t>
            </a:r>
            <a:endParaRPr lang="SimHei" altLang="SimHei" sz="3100"/>
          </a:p>
          <a:p>
            <a:pPr marL="419734" algn="l" rtl="0" eaLnBrk="0">
              <a:lnSpc>
                <a:spcPct val="96000"/>
              </a:lnSpc>
              <a:spcBef>
                <a:spcPts val="690"/>
              </a:spcBef>
            </a:pP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1)</a:t>
            </a:r>
            <a:endParaRPr lang="SimSun" altLang="SimSun" sz="8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877"/>
              </a:spcBef>
            </a:pPr>
            <a:r>
              <a:rPr sz="2900" b="1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面访</a:t>
            </a:r>
            <a:endParaRPr lang="SimHei" altLang="SimHei" sz="2900"/>
          </a:p>
          <a:p>
            <a:pPr marL="50800" algn="l" rtl="0" eaLnBrk="0">
              <a:lnSpc>
                <a:spcPct val="85000"/>
              </a:lnSpc>
              <a:spcBef>
                <a:spcPts val="1942"/>
              </a:spcBef>
            </a:pPr>
            <a:r>
              <a:rPr sz="29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▲电</a:t>
            </a:r>
            <a:endParaRPr lang="SimSun" altLang="SimSun" sz="2900"/>
          </a:p>
          <a:p>
            <a:pPr marL="12700" algn="l" rtl="0" eaLnBrk="0">
              <a:lnSpc>
                <a:spcPts val="4233"/>
              </a:lnSpc>
            </a:pPr>
            <a:r>
              <a:rPr sz="31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话访</a:t>
            </a:r>
            <a:endParaRPr lang="SimHei" altLang="SimHei" sz="3100"/>
          </a:p>
        </p:txBody>
      </p:sp>
      <p:sp>
        <p:nvSpPr>
          <p:cNvPr id="58" name="textbox 58"/>
          <p:cNvSpPr/>
          <p:nvPr/>
        </p:nvSpPr>
        <p:spPr>
          <a:xfrm>
            <a:off x="7048488" y="4758828"/>
            <a:ext cx="975360" cy="380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4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访谈法</a:t>
            </a:r>
            <a:endParaRPr lang="SimHei" altLang="SimHei" sz="2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0" name="picture 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74350" cy="6064250"/>
          </a:xfrm>
          <a:prstGeom prst="rect">
            <a:avLst/>
          </a:prstGeom>
        </p:spPr>
      </p:pic>
      <p:sp>
        <p:nvSpPr>
          <p:cNvPr id="62" name="textbox 62"/>
          <p:cNvSpPr/>
          <p:nvPr/>
        </p:nvSpPr>
        <p:spPr>
          <a:xfrm>
            <a:off x="6248446" y="3655653"/>
            <a:ext cx="4020184" cy="9772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93"/>
              </a:lnSpc>
            </a:pPr>
            <a:endParaRPr lang="Arial" altLang="Arial" sz="100"/>
          </a:p>
          <a:p>
            <a:pPr marL="12700" algn="l" rtl="0" eaLnBrk="0">
              <a:lnSpc>
                <a:spcPct val="104000"/>
              </a:lnSpc>
            </a:pPr>
            <a:r>
              <a:rPr sz="15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2016年6、7月份，滴滴上线了“</a:t>
            </a:r>
            <a:r>
              <a:rPr sz="15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行程安全”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和“设定紧急联系人”的功能，当行程中出现</a:t>
            </a:r>
            <a:r>
              <a:rPr sz="15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危险状况时，乘客可以第一时间通知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紧急联系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</a:t>
            </a:r>
            <a:endParaRPr lang="SimHei" altLang="SimHei" sz="1500"/>
          </a:p>
        </p:txBody>
      </p:sp>
      <p:sp>
        <p:nvSpPr>
          <p:cNvPr id="64" name="textbox 64"/>
          <p:cNvSpPr/>
          <p:nvPr/>
        </p:nvSpPr>
        <p:spPr>
          <a:xfrm>
            <a:off x="584209" y="378241"/>
            <a:ext cx="3539490" cy="931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81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2600" b="1" kern="0" spc="180">
                <a:solidFill>
                  <a:srgbClr val="0084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线下用户行为分析</a:t>
            </a:r>
            <a:endParaRPr lang="SimHei" altLang="SimHei" sz="26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15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1、 访</a:t>
            </a:r>
            <a:r>
              <a:rPr sz="1500" kern="0" spc="-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谈</a:t>
            </a:r>
            <a:r>
              <a:rPr sz="1500" kern="0" spc="-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endParaRPr lang="SimHei" altLang="SimHei" sz="1500"/>
          </a:p>
        </p:txBody>
      </p:sp>
      <p:sp>
        <p:nvSpPr>
          <p:cNvPr id="66" name="textbox 66"/>
          <p:cNvSpPr/>
          <p:nvPr/>
        </p:nvSpPr>
        <p:spPr>
          <a:xfrm>
            <a:off x="3851304" y="1956644"/>
            <a:ext cx="1851025" cy="623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99"/>
              </a:lnSpc>
            </a:pPr>
            <a:endParaRPr lang="Arial" altLang="Arial" sz="100"/>
          </a:p>
          <a:p>
            <a:pPr marL="631190" indent="-494665" algn="l" rtl="0" eaLnBrk="0">
              <a:lnSpc>
                <a:spcPct val="103000"/>
              </a:lnSpc>
            </a:pPr>
            <a:r>
              <a:rPr sz="1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“设定紧急联系 </a:t>
            </a:r>
            <a:r>
              <a:rPr sz="1900" kern="0" spc="6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人”</a:t>
            </a:r>
            <a:endParaRPr lang="SimHei" altLang="SimHei" sz="1900"/>
          </a:p>
        </p:txBody>
      </p:sp>
      <p:pic>
        <p:nvPicPr>
          <p:cNvPr id="68" name="picture 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774903" y="4813316"/>
            <a:ext cx="895364" cy="508002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667165" y="2120153"/>
            <a:ext cx="1694814" cy="3092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63"/>
              </a:lnSpc>
            </a:pPr>
            <a:endParaRPr lang="Arial" altLang="Arial" sz="100"/>
          </a:p>
          <a:p>
            <a:pPr marL="136525" algn="l" rtl="0" eaLnBrk="0">
              <a:lnSpc>
                <a:spcPct val="98000"/>
              </a:lnSpc>
            </a:pPr>
            <a:r>
              <a:rPr sz="19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“行程安全”</a:t>
            </a:r>
            <a:endParaRPr lang="SimHei" altLang="SimHei" sz="1900"/>
          </a:p>
        </p:txBody>
      </p:sp>
      <p:sp>
        <p:nvSpPr>
          <p:cNvPr id="72" name="textbox 72"/>
          <p:cNvSpPr/>
          <p:nvPr/>
        </p:nvSpPr>
        <p:spPr>
          <a:xfrm>
            <a:off x="1327144" y="5334152"/>
            <a:ext cx="746125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2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湾</a:t>
            </a:r>
            <a:endParaRPr lang="SimHei" altLang="SimHei" sz="1500"/>
          </a:p>
          <a:p>
            <a:pPr algn="r" rtl="0" eaLnBrk="0">
              <a:lnSpc>
                <a:spcPct val="96000"/>
              </a:lnSpc>
              <a:spcBef>
                <a:spcPts val="4"/>
              </a:spcBef>
            </a:pPr>
            <a:r>
              <a:rPr sz="2000" i="1" kern="0" spc="10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必分</a:t>
            </a:r>
            <a:endParaRPr lang="STXingkai" altLang="STXingkai" sz="2000"/>
          </a:p>
        </p:txBody>
      </p:sp>
      <p:pic>
        <p:nvPicPr>
          <p:cNvPr id="74" name="picture 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55711" y="5264132"/>
            <a:ext cx="184132" cy="15239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74350" cy="6064250"/>
          </a:xfrm>
          <a:prstGeom prst="rect">
            <a:avLst/>
          </a:prstGeom>
        </p:spPr>
      </p:pic>
      <p:pic>
        <p:nvPicPr>
          <p:cNvPr id="78" name="picture 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562617" y="4229086"/>
            <a:ext cx="3619458" cy="476286"/>
          </a:xfrm>
          <a:prstGeom prst="rect">
            <a:avLst/>
          </a:prstGeom>
        </p:spPr>
      </p:pic>
      <p:sp>
        <p:nvSpPr>
          <p:cNvPr id="80" name="textbox 80"/>
          <p:cNvSpPr/>
          <p:nvPr/>
        </p:nvSpPr>
        <p:spPr>
          <a:xfrm>
            <a:off x="2457451" y="1918896"/>
            <a:ext cx="6449695" cy="395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6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1.你觉得用滴滴打车安全性高吗?</a:t>
            </a:r>
            <a:endParaRPr lang="SimHei" altLang="SimHei" sz="1600"/>
          </a:p>
          <a:p>
            <a:pPr marL="12700" algn="l" rtl="0" eaLnBrk="0">
              <a:lnSpc>
                <a:spcPct val="95000"/>
              </a:lnSpc>
              <a:spcBef>
                <a:spcPts val="1001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2.你知道滴滴有行程安全或紧急联系人这两个功能吗?</a:t>
            </a:r>
            <a:endParaRPr lang="SimHei" altLang="SimHei" sz="1600"/>
          </a:p>
          <a:p>
            <a:pPr marL="12700" algn="l" rtl="0" eaLnBrk="0">
              <a:lnSpc>
                <a:spcPct val="96000"/>
              </a:lnSpc>
              <a:spcBef>
                <a:spcPts val="1032"/>
              </a:spcBef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3.你觉得这个功能会有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利于提高安全性吗?</a:t>
            </a:r>
            <a:endParaRPr lang="SimHei" altLang="SimHei" sz="1600"/>
          </a:p>
          <a:p>
            <a:pPr algn="l" rtl="0" eaLnBrk="0">
              <a:lnSpc>
                <a:spcPct val="166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486"/>
              </a:spcBef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如果打车时遇到安全问题，需要自已在系统里找到这个号码然后拔打?</a:t>
            </a:r>
            <a:endParaRPr lang="SimHei" altLang="SimHei" sz="1600"/>
          </a:p>
          <a:p>
            <a:pPr marL="12700" algn="l" rtl="0" eaLnBrk="0">
              <a:lnSpc>
                <a:spcPct val="171000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自己求助，然后系统联系。那就一点意义都没有了，都出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安全问题了    那还有时间在系统里找联系方式</a:t>
            </a: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啊，</a:t>
            </a:r>
            <a:r>
              <a:rPr sz="1600" kern="0" spc="-3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30">
                <a:solidFill>
                  <a:srgbClr val="FD1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就算还能打电话，就直接用手机    </a:t>
            </a:r>
            <a:r>
              <a:rPr sz="2400" kern="0" spc="-10" baseline="19533">
                <a:solidFill>
                  <a:srgbClr val="FD1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打了，不会进系统里去找。</a:t>
            </a:r>
            <a:r>
              <a:rPr sz="1500" kern="0" spc="-10">
                <a:solidFill>
                  <a:srgbClr val="FD1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</a:t>
            </a:r>
            <a:r>
              <a:rPr sz="1500" kern="0" spc="-20">
                <a:solidFill>
                  <a:srgbClr val="FD1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2400" kern="0" spc="-20" baseline="-26044">
                <a:solidFill>
                  <a:srgbClr val="FD1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用户提出自己的思路</a:t>
            </a:r>
            <a:endParaRPr lang="SimHei" altLang="SimHei" sz="2400" baseline="-26044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145414" algn="l" rtl="0" eaLnBrk="0">
              <a:lnSpc>
                <a:spcPct val="92000"/>
              </a:lnSpc>
              <a:spcBef>
                <a:spcPts val="482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我觉得这个功能没有用，如果是安全考虑的话，可以和的</a:t>
            </a: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士一样，加个</a:t>
            </a:r>
            <a:endParaRPr lang="SimHei" altLang="SimHei" sz="1600"/>
          </a:p>
          <a:p>
            <a:pPr algn="r" rtl="0" eaLnBrk="0">
              <a:lnSpc>
                <a:spcPct val="85000"/>
              </a:lnSpc>
              <a:spcBef>
                <a:spcPts val="1178"/>
              </a:spcBef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摄像机，司机端在线的时候摄像头自动开始，下线的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时候摄像头自动关</a:t>
            </a:r>
            <a:endParaRPr lang="SimHei" altLang="SimHei" sz="1600"/>
          </a:p>
          <a:p>
            <a:pPr marL="145414" algn="l" rtl="0" eaLnBrk="0">
              <a:lnSpc>
                <a:spcPts val="2699"/>
              </a:lnSpc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闭，有一个联动性。再搞一个紧急按</a:t>
            </a: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钮。</a:t>
            </a:r>
            <a:endParaRPr lang="SimHei" altLang="SimHei" sz="1600"/>
          </a:p>
        </p:txBody>
      </p:sp>
      <p:sp>
        <p:nvSpPr>
          <p:cNvPr id="82" name="textbox 82"/>
          <p:cNvSpPr/>
          <p:nvPr/>
        </p:nvSpPr>
        <p:spPr>
          <a:xfrm>
            <a:off x="5124434" y="641355"/>
            <a:ext cx="3651884" cy="1054100"/>
          </a:xfrm>
          <a:prstGeom prst="rect">
            <a:avLst/>
          </a:prstGeom>
          <a:solidFill>
            <a:srgbClr val="F1DE5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0"/>
          </a:p>
          <a:p>
            <a:pPr algn="l" rtl="0" eaLnBrk="0">
              <a:lnSpc>
                <a:spcPct val="9432"/>
              </a:lnSpc>
            </a:pPr>
            <a:endParaRPr lang="Arial" altLang="Arial" sz="100"/>
          </a:p>
          <a:p>
            <a:pPr marL="107314" algn="l" rtl="0" eaLnBrk="0">
              <a:lnSpc>
                <a:spcPct val="85000"/>
              </a:lnSpc>
            </a:pPr>
            <a:r>
              <a:rPr sz="1600" kern="0" spc="-120">
                <a:solidFill>
                  <a:srgbClr val="FE08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目的：了解用户对“滴滴”安全性的认知</a:t>
            </a:r>
            <a:endParaRPr lang="SimHei" altLang="SimHei" sz="1600"/>
          </a:p>
          <a:p>
            <a:pPr marL="88900" algn="l" rtl="0" eaLnBrk="0">
              <a:lnSpc>
                <a:spcPts val="2850"/>
              </a:lnSpc>
            </a:pPr>
            <a:r>
              <a:rPr sz="1600" kern="0" spc="-100">
                <a:solidFill>
                  <a:srgbClr val="FE08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、对此功能的了解度及看法</a:t>
            </a:r>
            <a:r>
              <a:rPr sz="1600" kern="0" spc="-110">
                <a:solidFill>
                  <a:srgbClr val="FE08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600"/>
          </a:p>
        </p:txBody>
      </p:sp>
      <p:sp>
        <p:nvSpPr>
          <p:cNvPr id="84" name="textbox 84"/>
          <p:cNvSpPr/>
          <p:nvPr/>
        </p:nvSpPr>
        <p:spPr>
          <a:xfrm>
            <a:off x="584209" y="365676"/>
            <a:ext cx="3634740" cy="945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07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2700" b="1" kern="0" spc="60">
                <a:solidFill>
                  <a:srgbClr val="0084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线下用户行为分析</a:t>
            </a:r>
            <a:endParaRPr lang="SimHei" altLang="SimHei" sz="2700"/>
          </a:p>
          <a:p>
            <a:pPr algn="l" rtl="0" eaLnBrk="0">
              <a:lnSpc>
                <a:spcPct val="15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4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1、</a:t>
            </a:r>
            <a:r>
              <a:rPr sz="16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访谈法</a:t>
            </a:r>
            <a:endParaRPr lang="SimHei" altLang="SimHei" sz="1600"/>
          </a:p>
        </p:txBody>
      </p:sp>
      <p:pic>
        <p:nvPicPr>
          <p:cNvPr id="86" name="picture 8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905051" y="4972078"/>
            <a:ext cx="444480" cy="431774"/>
          </a:xfrm>
          <a:prstGeom prst="rect">
            <a:avLst/>
          </a:prstGeom>
        </p:spPr>
      </p:pic>
      <p:pic>
        <p:nvPicPr>
          <p:cNvPr id="88" name="picture 8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898646" y="1803386"/>
            <a:ext cx="431777" cy="438141"/>
          </a:xfrm>
          <a:prstGeom prst="rect">
            <a:avLst/>
          </a:prstGeom>
        </p:spPr>
      </p:pic>
      <p:pic>
        <p:nvPicPr>
          <p:cNvPr id="90" name="picture 9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905051" y="3086096"/>
            <a:ext cx="419075" cy="43177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2546366" y="1454146"/>
            <a:ext cx="4864087" cy="2501927"/>
            <a:chExt cx="4864087" cy="2501927"/>
          </a:xfrm>
        </p:grpSpPr>
        <p:pic>
          <p:nvPicPr>
            <p:cNvPr id="92" name="picture 9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4864087" cy="2501927"/>
            </a:xfrm>
            <a:prstGeom prst="rect">
              <a:avLst/>
            </a:prstGeom>
          </p:spPr>
        </p:pic>
        <p:sp>
          <p:nvSpPr>
            <p:cNvPr id="94" name="textbox 94"/>
            <p:cNvSpPr/>
            <p:nvPr/>
          </p:nvSpPr>
          <p:spPr>
            <a:xfrm>
              <a:off x="-12700" y="-12700"/>
              <a:ext cx="4889500" cy="25717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387350" algn="l" rtl="0" eaLnBrk="0">
                <a:lnSpc>
                  <a:spcPct val="97000"/>
                </a:lnSpc>
                <a:spcBef>
                  <a:spcPts val="2"/>
                </a:spcBef>
              </a:pPr>
              <a:r>
                <a:rPr sz="2600" kern="0" spc="1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访谈法</a:t>
              </a:r>
              <a:endParaRPr lang="SimHei" altLang="SimHei" sz="2600"/>
            </a:p>
            <a:p>
              <a:pPr marL="3302000" algn="l" rtl="0" eaLnBrk="0">
                <a:lnSpc>
                  <a:spcPct val="97000"/>
                </a:lnSpc>
                <a:spcBef>
                  <a:spcPts val="515"/>
                </a:spcBef>
              </a:pPr>
              <a:r>
                <a:rPr sz="2600" kern="0" spc="1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观察法</a:t>
              </a:r>
              <a:endParaRPr lang="SimHei" altLang="SimHei" sz="2600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933471" y="4546610"/>
            <a:ext cx="8782001" cy="869916"/>
            <a:chExt cx="8782001" cy="869916"/>
          </a:xfrm>
        </p:grpSpPr>
        <p:pic>
          <p:nvPicPr>
            <p:cNvPr id="96" name="picture 9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8782001" cy="869916"/>
            </a:xfrm>
            <a:prstGeom prst="rect">
              <a:avLst/>
            </a:prstGeom>
          </p:spPr>
        </p:pic>
        <p:sp>
          <p:nvSpPr>
            <p:cNvPr id="98" name="textbox 98"/>
            <p:cNvSpPr/>
            <p:nvPr/>
          </p:nvSpPr>
          <p:spPr>
            <a:xfrm>
              <a:off x="-12700" y="-12700"/>
              <a:ext cx="8807450" cy="9271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600"/>
            </a:p>
            <a:p>
              <a:pPr marL="76200" algn="l" rtl="0" eaLnBrk="0">
                <a:lnSpc>
                  <a:spcPct val="97000"/>
                </a:lnSpc>
                <a:spcBef>
                  <a:spcPts val="7"/>
                </a:spcBef>
              </a:pPr>
              <a:r>
                <a:rPr sz="1800" kern="0" spc="3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访谈法是通过受访者自我报告</a:t>
              </a:r>
              <a:r>
                <a:rPr sz="1800" kern="0" spc="2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产品使用体验且有时候</a:t>
              </a:r>
              <a:r>
                <a:rPr sz="1800" kern="0" spc="30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</a:t>
              </a:r>
              <a:r>
                <a:rPr sz="1800" kern="0" spc="2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于各种原因</a:t>
              </a:r>
              <a:r>
                <a:rPr sz="1800" kern="0" spc="26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</a:t>
              </a:r>
              <a:r>
                <a:rPr sz="1800" kern="0" spc="2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些用户不会   </a:t>
              </a:r>
              <a:r>
                <a:rPr sz="1800" kern="0" spc="-6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主动谈论他们觉得有问题或者自己</a:t>
              </a:r>
              <a:r>
                <a:rPr sz="1800" kern="0" spc="-7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难以理解的软件或应用  这时</a:t>
              </a:r>
              <a:r>
                <a:rPr sz="1800" kern="0" spc="22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</a:t>
              </a:r>
              <a:r>
                <a:rPr sz="1800" kern="0" spc="-7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生访谈法基础上，可   </a:t>
              </a:r>
              <a:r>
                <a:rPr sz="1800" kern="0" spc="-4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以加入观察法</a:t>
              </a:r>
              <a:endParaRPr lang="SimSun" altLang="SimSun" sz="1800"/>
            </a:p>
          </p:txBody>
        </p:sp>
      </p:grpSp>
      <p:sp>
        <p:nvSpPr>
          <p:cNvPr id="100" name="textbox 100"/>
          <p:cNvSpPr/>
          <p:nvPr/>
        </p:nvSpPr>
        <p:spPr>
          <a:xfrm>
            <a:off x="587478" y="378241"/>
            <a:ext cx="3643629" cy="934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81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2600" b="1" kern="0" spc="180">
                <a:solidFill>
                  <a:srgbClr val="0084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线下用户行为分析</a:t>
            </a:r>
            <a:endParaRPr lang="SimHei" altLang="SimHei" sz="26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12700" algn="l" rtl="0" eaLnBrk="0">
              <a:lnSpc>
                <a:spcPct val="95000"/>
              </a:lnSpc>
              <a:spcBef>
                <a:spcPts val="2"/>
              </a:spcBef>
            </a:pPr>
            <a:r>
              <a:rPr sz="18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1、访谈法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463746" y="1403328"/>
            <a:ext cx="5454698" cy="3829088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2882930" y="3659258"/>
            <a:ext cx="4781550" cy="469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8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直接观察法    </a:t>
            </a:r>
            <a:r>
              <a:rPr sz="29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间接</a:t>
            </a:r>
            <a:r>
              <a:rPr sz="29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观察法</a:t>
            </a:r>
            <a:endParaRPr lang="SimHei" altLang="SimHei" sz="2900"/>
          </a:p>
        </p:txBody>
      </p:sp>
      <p:sp>
        <p:nvSpPr>
          <p:cNvPr id="106" name="textbox 106"/>
          <p:cNvSpPr/>
          <p:nvPr/>
        </p:nvSpPr>
        <p:spPr>
          <a:xfrm>
            <a:off x="1198915" y="283337"/>
            <a:ext cx="3576954" cy="444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260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2900" b="1" kern="0" spc="-120">
                <a:solidFill>
                  <a:srgbClr val="0084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线下用户行为分析方法</a:t>
            </a:r>
            <a:endParaRPr lang="SimHei" altLang="SimHei" sz="2900"/>
          </a:p>
        </p:txBody>
      </p:sp>
      <p:sp>
        <p:nvSpPr>
          <p:cNvPr id="108" name="textbox 108"/>
          <p:cNvSpPr/>
          <p:nvPr/>
        </p:nvSpPr>
        <p:spPr>
          <a:xfrm>
            <a:off x="4252062" y="5384541"/>
            <a:ext cx="2456179" cy="326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2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1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相互结合，共同作用</a:t>
            </a:r>
            <a:endParaRPr lang="SimHei" altLang="SimHei" sz="2100"/>
          </a:p>
        </p:txBody>
      </p:sp>
      <p:sp>
        <p:nvSpPr>
          <p:cNvPr id="110" name="textbox 110"/>
          <p:cNvSpPr/>
          <p:nvPr/>
        </p:nvSpPr>
        <p:spPr>
          <a:xfrm>
            <a:off x="4679957" y="2008205"/>
            <a:ext cx="1233169" cy="469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8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0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观察法</a:t>
            </a:r>
            <a:endParaRPr lang="SimHei" altLang="SimHei" sz="3000"/>
          </a:p>
        </p:txBody>
      </p:sp>
      <p:sp>
        <p:nvSpPr>
          <p:cNvPr id="112" name="textbox 112"/>
          <p:cNvSpPr/>
          <p:nvPr/>
        </p:nvSpPr>
        <p:spPr>
          <a:xfrm>
            <a:off x="428751" y="1211668"/>
            <a:ext cx="97091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2.观察法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picture 1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08141" y="793749"/>
            <a:ext cx="6191230" cy="4940301"/>
          </a:xfrm>
          <a:prstGeom prst="rect">
            <a:avLst/>
          </a:prstGeom>
        </p:spPr>
      </p:pic>
      <p:sp>
        <p:nvSpPr>
          <p:cNvPr id="116" name="textbox 116"/>
          <p:cNvSpPr/>
          <p:nvPr/>
        </p:nvSpPr>
        <p:spPr>
          <a:xfrm>
            <a:off x="1198906" y="295901"/>
            <a:ext cx="3570604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800" b="1" kern="0" spc="-30">
                <a:solidFill>
                  <a:srgbClr val="0084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线下用户行为分析方法</a:t>
            </a:r>
            <a:endParaRPr lang="SimHei" altLang="SimHei" sz="2800"/>
          </a:p>
        </p:txBody>
      </p:sp>
      <p:sp>
        <p:nvSpPr>
          <p:cNvPr id="118" name="textbox 118"/>
          <p:cNvSpPr/>
          <p:nvPr/>
        </p:nvSpPr>
        <p:spPr>
          <a:xfrm>
            <a:off x="6229339" y="4357523"/>
            <a:ext cx="856614" cy="7543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76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注意与短 </a:t>
            </a:r>
            <a:r>
              <a:rPr sz="16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时记忆的</a:t>
            </a: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广度有限</a:t>
            </a:r>
            <a:endParaRPr lang="SimHei" altLang="SimHei" sz="1600"/>
          </a:p>
        </p:txBody>
      </p:sp>
      <p:sp>
        <p:nvSpPr>
          <p:cNvPr id="120" name="textbox 120"/>
          <p:cNvSpPr/>
          <p:nvPr/>
        </p:nvSpPr>
        <p:spPr>
          <a:xfrm>
            <a:off x="1651004" y="4371664"/>
            <a:ext cx="650875" cy="745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9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感官的</a:t>
            </a:r>
            <a:endParaRPr lang="SimHei" altLang="SimHei" sz="1600"/>
          </a:p>
          <a:p>
            <a:pPr marL="18415" algn="l" rtl="0" eaLnBrk="0">
              <a:lnSpc>
                <a:spcPct val="98000"/>
              </a:lnSpc>
              <a:spcBef>
                <a:spcPts val="9"/>
              </a:spcBef>
            </a:pP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灵敏度</a:t>
            </a:r>
            <a:endParaRPr lang="SimHei" altLang="SimHei" sz="1600"/>
          </a:p>
          <a:p>
            <a:pPr marL="120014" algn="l" rtl="0" eaLnBrk="0">
              <a:lnSpc>
                <a:spcPct val="99000"/>
              </a:lnSpc>
              <a:spcBef>
                <a:spcPts val="36"/>
              </a:spcBef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有限</a:t>
            </a:r>
            <a:endParaRPr lang="SimHei" altLang="SimHei" sz="1600"/>
          </a:p>
        </p:txBody>
      </p:sp>
      <p:sp>
        <p:nvSpPr>
          <p:cNvPr id="122" name="textbox 122"/>
          <p:cNvSpPr/>
          <p:nvPr/>
        </p:nvSpPr>
        <p:spPr>
          <a:xfrm>
            <a:off x="504693" y="1185835"/>
            <a:ext cx="1154430" cy="265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6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600" b="1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直接观察法</a:t>
            </a:r>
            <a:endParaRPr lang="SimHei" altLang="SimHei" sz="1600"/>
          </a:p>
        </p:txBody>
      </p:sp>
      <p:sp>
        <p:nvSpPr>
          <p:cNvPr id="124" name="textbox 124"/>
          <p:cNvSpPr/>
          <p:nvPr/>
        </p:nvSpPr>
        <p:spPr>
          <a:xfrm>
            <a:off x="4022466" y="3446465"/>
            <a:ext cx="1040130" cy="265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6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6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直接观察法</a:t>
            </a:r>
            <a:endParaRPr lang="SimHei" altLang="SimHei" sz="1600"/>
          </a:p>
        </p:txBody>
      </p:sp>
      <p:sp>
        <p:nvSpPr>
          <p:cNvPr id="126" name="textbox 126"/>
          <p:cNvSpPr/>
          <p:nvPr/>
        </p:nvSpPr>
        <p:spPr>
          <a:xfrm>
            <a:off x="5981694" y="1722242"/>
            <a:ext cx="852169" cy="265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6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主动性强</a:t>
            </a:r>
            <a:endParaRPr lang="SimHei" altLang="SimHei" sz="1600"/>
          </a:p>
        </p:txBody>
      </p:sp>
      <p:sp>
        <p:nvSpPr>
          <p:cNvPr id="128" name="textbox 128"/>
          <p:cNvSpPr/>
          <p:nvPr/>
        </p:nvSpPr>
        <p:spPr>
          <a:xfrm>
            <a:off x="4013237" y="1214240"/>
            <a:ext cx="452119" cy="265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6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6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真实</a:t>
            </a:r>
            <a:endParaRPr lang="SimHei" altLang="SimHei" sz="1600"/>
          </a:p>
        </p:txBody>
      </p:sp>
      <p:sp>
        <p:nvSpPr>
          <p:cNvPr id="130" name="textbox 130"/>
          <p:cNvSpPr/>
          <p:nvPr/>
        </p:nvSpPr>
        <p:spPr>
          <a:xfrm>
            <a:off x="2343129" y="2122929"/>
            <a:ext cx="434340" cy="266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69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直接</a:t>
            </a:r>
            <a:endParaRPr lang="SimHei" altLang="SimHei" sz="1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2" name="picture 1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74350" cy="6064250"/>
          </a:xfrm>
          <a:prstGeom prst="rect">
            <a:avLst/>
          </a:prstGeom>
        </p:spPr>
      </p:pic>
      <p:sp>
        <p:nvSpPr>
          <p:cNvPr id="134" name="textbox 134"/>
          <p:cNvSpPr/>
          <p:nvPr/>
        </p:nvSpPr>
        <p:spPr>
          <a:xfrm>
            <a:off x="454065" y="302184"/>
            <a:ext cx="4321809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07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2700" b="1" kern="0" spc="80">
                <a:solidFill>
                  <a:srgbClr val="0084D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线下用户行为分析方法</a:t>
            </a:r>
            <a:endParaRPr lang="SimHei" altLang="SimHei" sz="2700"/>
          </a:p>
          <a:p>
            <a:pPr algn="l" rtl="0" eaLnBrk="0">
              <a:lnSpc>
                <a:spcPct val="165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12700" algn="l" rtl="0" eaLnBrk="0">
              <a:lnSpc>
                <a:spcPct val="98000"/>
              </a:lnSpc>
            </a:pPr>
            <a:r>
              <a:rPr sz="17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间接观察法</a:t>
            </a:r>
            <a:endParaRPr lang="SimHei" altLang="SimHei" sz="1700"/>
          </a:p>
        </p:txBody>
      </p:sp>
      <p:sp>
        <p:nvSpPr>
          <p:cNvPr id="136" name="textbox 136"/>
          <p:cNvSpPr/>
          <p:nvPr/>
        </p:nvSpPr>
        <p:spPr>
          <a:xfrm>
            <a:off x="4254478" y="4614935"/>
            <a:ext cx="2050414" cy="4781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7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记录购物者选购某类产品</a:t>
            </a:r>
            <a:r>
              <a:rPr sz="11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时的视</a:t>
            </a:r>
            <a:endParaRPr lang="SimHei" altLang="SimHei" sz="11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12700" algn="l" rtl="0" eaLnBrk="0">
              <a:lnSpc>
                <a:spcPct val="99000"/>
              </a:lnSpc>
              <a:spcBef>
                <a:spcPts val="3"/>
              </a:spcBef>
            </a:pPr>
            <a:r>
              <a:rPr sz="11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觉焦点坐标</a:t>
            </a:r>
            <a:endParaRPr lang="SimHei" altLang="SimHei" sz="1100"/>
          </a:p>
        </p:txBody>
      </p:sp>
      <p:sp>
        <p:nvSpPr>
          <p:cNvPr id="138" name="textbox 138"/>
          <p:cNvSpPr/>
          <p:nvPr/>
        </p:nvSpPr>
        <p:spPr>
          <a:xfrm>
            <a:off x="6584901" y="4767329"/>
            <a:ext cx="2065654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7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揭示购物者是如何观</a:t>
            </a:r>
            <a:r>
              <a:rPr sz="11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看该类产品</a:t>
            </a:r>
            <a:endParaRPr lang="SimHei" altLang="SimHei" sz="1100"/>
          </a:p>
        </p:txBody>
      </p:sp>
      <p:sp>
        <p:nvSpPr>
          <p:cNvPr id="140" name="textbox 140"/>
          <p:cNvSpPr/>
          <p:nvPr/>
        </p:nvSpPr>
        <p:spPr>
          <a:xfrm>
            <a:off x="2434134" y="4747221"/>
            <a:ext cx="894080" cy="19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34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100" b="1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每秒60次读数</a:t>
            </a:r>
            <a:endParaRPr lang="SimHei" altLang="SimHei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04350" cy="47942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https://d.book118.com/088031133120006042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SimHei</vt:lpstr>
      <vt:lpstr>SimSun</vt:lpstr>
      <vt:lpstr>STXingkai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2024-09-22T01:13:06.559</cp:lastPrinted>
  <dcterms:created xsi:type="dcterms:W3CDTF">2024-09-21T17:13:06Z</dcterms:created>
  <dcterms:modified xsi:type="dcterms:W3CDTF">2024-09-21T17:13:07Z</dcterms:modified>
</cp:coreProperties>
</file>