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4561E-52E7-4945-83A9-14261F272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8B691-8BD1-4932-9C9C-F4C61CCC5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DAFA7-9B01-4C53-80D5-4D251FC70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BBCF4B-9951-4BAF-BE94-316A6A2B3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6ADF18-FADA-44D2-81A8-E9FD195BC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2D0594-21A3-4B09-91A4-5C041588D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665639-22B7-4A94-802C-27D202C46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35693-2E5E-41CC-ACEF-21BC1D86E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204FB-699D-41DD-85FD-F9DECD049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B8076-DF37-484D-8171-3A75CC7F5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AFF29-1A8B-4812-99B3-989E75D0C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3207205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科技成果鉴定评审专家的核心技术与创新能力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核心技术掌握与运用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创新能力培养与提升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科技成果鉴定评审流程优化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团队协作与沟通能力强化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案例分析：成功鉴定评审经验分享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科技成果鉴定评审专家角色与职责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他们在科技成果鉴定评审过程中发挥着核心作用，负责对科技成果进行客观、公正、科学的评价。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作为连接科研人员和科技成果应用市场的桥梁，科技成果鉴定评审专家有助于推动科技创新和成果转化。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5836" r="583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003" r="1700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科技成果鉴定评审专家是科技领域内的权威人士，具备深厚的学术背景和丰富的实践经验。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414522" y="2428875"/>
            <a:ext cx="5465731" cy="4429506"/>
            <a:chOff x="3414522" y="2428875"/>
            <a:chExt cx="5465731" cy="442950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414522" y="2531459"/>
              <a:ext cx="5465731" cy="4326922"/>
            </a:xfrm>
            <a:prstGeom prst="rect">
              <a:avLst/>
            </a:prstGeom>
          </p:spPr>
        </p:pic>
        <p:sp>
          <p:nvSpPr>
            <p:cNvPr id="4" name="AutoShape 4"/>
            <p:cNvSpPr/>
            <p:nvPr/>
          </p:nvSpPr>
          <p:spPr>
            <a:xfrm rot="54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62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2849314" y="1714331"/>
            <a:ext cx="1062671" cy="10626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13983" y="1470891"/>
            <a:ext cx="1062671" cy="106267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116875" y="3799454"/>
            <a:ext cx="1062671" cy="1062671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655784" y="4366838"/>
            <a:ext cx="1062671" cy="1060555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9996313">
            <a:off x="8264280" y="2461589"/>
            <a:ext cx="330233" cy="330233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700000">
            <a:off x="8391174" y="4714005"/>
            <a:ext cx="330233" cy="330233"/>
          </a:xfrm>
          <a:prstGeom prst="rtTriangl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6200000">
            <a:off x="3670661" y="2533563"/>
            <a:ext cx="330233" cy="330233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3500000">
            <a:off x="3179546" y="4165673"/>
            <a:ext cx="330233" cy="330233"/>
          </a:xfrm>
          <a:prstGeom prst="rtTriangl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2436781" y="4104989"/>
            <a:ext cx="450342" cy="450342"/>
            <a:chOff x="2436781" y="4104989"/>
            <a:chExt cx="450342" cy="450342"/>
          </a:xfrm>
        </p:grpSpPr>
        <p:sp>
          <p:nvSpPr>
            <p:cNvPr id="15" name="Freeform 15"/>
            <p:cNvSpPr/>
            <p:nvPr/>
          </p:nvSpPr>
          <p:spPr>
            <a:xfrm>
              <a:off x="2436781" y="4104989"/>
              <a:ext cx="450342" cy="450342"/>
            </a:xfrm>
            <a:custGeom>
              <a:rect l="l" t="t" r="r" b="b"/>
              <a:pathLst>
                <a:path w="289" h="288">
                  <a:moveTo>
                    <a:pt x="144" y="0"/>
                  </a:moveTo>
                  <a:cubicBezTo>
                    <a:pt x="65" y="0"/>
                    <a:pt x="0" y="64"/>
                    <a:pt x="0" y="144"/>
                  </a:cubicBezTo>
                  <a:cubicBezTo>
                    <a:pt x="0" y="223"/>
                    <a:pt x="65" y="288"/>
                    <a:pt x="144" y="288"/>
                  </a:cubicBezTo>
                  <a:cubicBezTo>
                    <a:pt x="224" y="288"/>
                    <a:pt x="289" y="223"/>
                    <a:pt x="289" y="144"/>
                  </a:cubicBezTo>
                  <a:cubicBezTo>
                    <a:pt x="289" y="64"/>
                    <a:pt x="224" y="0"/>
                    <a:pt x="144" y="0"/>
                  </a:cubicBezTo>
                  <a:close/>
                  <a:moveTo>
                    <a:pt x="144" y="252"/>
                  </a:moveTo>
                  <a:cubicBezTo>
                    <a:pt x="85" y="252"/>
                    <a:pt x="36" y="203"/>
                    <a:pt x="36" y="144"/>
                  </a:cubicBezTo>
                  <a:cubicBezTo>
                    <a:pt x="36" y="84"/>
                    <a:pt x="85" y="36"/>
                    <a:pt x="144" y="36"/>
                  </a:cubicBezTo>
                  <a:cubicBezTo>
                    <a:pt x="204" y="36"/>
                    <a:pt x="253" y="84"/>
                    <a:pt x="253" y="144"/>
                  </a:cubicBezTo>
                  <a:cubicBezTo>
                    <a:pt x="253" y="203"/>
                    <a:pt x="204" y="252"/>
                    <a:pt x="144" y="25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530221" y="4198429"/>
              <a:ext cx="266414" cy="266414"/>
            </a:xfrm>
            <a:custGeom>
              <a:rect l="l" t="t" r="r" b="b"/>
              <a:pathLst>
                <a:path w="172" h="172">
                  <a:moveTo>
                    <a:pt x="86" y="0"/>
                  </a:moveTo>
                  <a:cubicBezTo>
                    <a:pt x="38" y="0"/>
                    <a:pt x="0" y="38"/>
                    <a:pt x="0" y="86"/>
                  </a:cubicBezTo>
                  <a:cubicBezTo>
                    <a:pt x="0" y="133"/>
                    <a:pt x="38" y="172"/>
                    <a:pt x="86" y="172"/>
                  </a:cubicBezTo>
                  <a:cubicBezTo>
                    <a:pt x="133" y="172"/>
                    <a:pt x="172" y="133"/>
                    <a:pt x="172" y="86"/>
                  </a:cubicBezTo>
                  <a:cubicBezTo>
                    <a:pt x="172" y="38"/>
                    <a:pt x="133" y="0"/>
                    <a:pt x="86" y="0"/>
                  </a:cubicBezTo>
                  <a:close/>
                  <a:moveTo>
                    <a:pt x="63" y="58"/>
                  </a:moveTo>
                  <a:cubicBezTo>
                    <a:pt x="53" y="67"/>
                    <a:pt x="43" y="85"/>
                    <a:pt x="39" y="93"/>
                  </a:cubicBezTo>
                  <a:cubicBezTo>
                    <a:pt x="24" y="82"/>
                    <a:pt x="24" y="82"/>
                    <a:pt x="24" y="82"/>
                  </a:cubicBezTo>
                  <a:cubicBezTo>
                    <a:pt x="24" y="81"/>
                    <a:pt x="24" y="80"/>
                    <a:pt x="24" y="79"/>
                  </a:cubicBezTo>
                  <a:cubicBezTo>
                    <a:pt x="24" y="51"/>
                    <a:pt x="55" y="20"/>
                    <a:pt x="83" y="20"/>
                  </a:cubicBezTo>
                  <a:cubicBezTo>
                    <a:pt x="84" y="20"/>
                    <a:pt x="86" y="20"/>
                    <a:pt x="87" y="20"/>
                  </a:cubicBezTo>
                  <a:cubicBezTo>
                    <a:pt x="97" y="34"/>
                    <a:pt x="97" y="34"/>
                    <a:pt x="97" y="34"/>
                  </a:cubicBezTo>
                  <a:cubicBezTo>
                    <a:pt x="88" y="39"/>
                    <a:pt x="74" y="46"/>
                    <a:pt x="63" y="58"/>
                  </a:cubicBezTo>
                  <a:close/>
                  <a:moveTo>
                    <a:pt x="112" y="128"/>
                  </a:moveTo>
                  <a:cubicBezTo>
                    <a:pt x="104" y="128"/>
                    <a:pt x="98" y="122"/>
                    <a:pt x="98" y="114"/>
                  </a:cubicBezTo>
                  <a:cubicBezTo>
                    <a:pt x="98" y="106"/>
                    <a:pt x="104" y="100"/>
                    <a:pt x="112" y="100"/>
                  </a:cubicBezTo>
                  <a:cubicBezTo>
                    <a:pt x="119" y="100"/>
                    <a:pt x="126" y="106"/>
                    <a:pt x="126" y="114"/>
                  </a:cubicBezTo>
                  <a:cubicBezTo>
                    <a:pt x="126" y="122"/>
                    <a:pt x="119" y="128"/>
                    <a:pt x="112" y="12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076579" y="4673485"/>
            <a:ext cx="381762" cy="447580"/>
            <a:chOff x="9076579" y="4673485"/>
            <a:chExt cx="381762" cy="447580"/>
          </a:xfrm>
        </p:grpSpPr>
        <p:sp>
          <p:nvSpPr>
            <p:cNvPr id="18" name="Freeform 18"/>
            <p:cNvSpPr/>
            <p:nvPr/>
          </p:nvSpPr>
          <p:spPr>
            <a:xfrm>
              <a:off x="9150779" y="4673485"/>
              <a:ext cx="307562" cy="258128"/>
            </a:xfrm>
            <a:custGeom>
              <a:rect l="l" t="t" r="r" b="b"/>
              <a:pathLst>
                <a:path w="196" h="167">
                  <a:moveTo>
                    <a:pt x="134" y="102"/>
                  </a:moveTo>
                  <a:cubicBezTo>
                    <a:pt x="134" y="87"/>
                    <a:pt x="196" y="34"/>
                    <a:pt x="196" y="34"/>
                  </a:cubicBezTo>
                  <a:cubicBezTo>
                    <a:pt x="164" y="48"/>
                    <a:pt x="117" y="44"/>
                    <a:pt x="76" y="22"/>
                  </a:cubicBezTo>
                  <a:cubicBezTo>
                    <a:pt x="35" y="0"/>
                    <a:pt x="0" y="2"/>
                    <a:pt x="0" y="2"/>
                  </a:cubicBezTo>
                  <a:cubicBezTo>
                    <a:pt x="0" y="137"/>
                    <a:pt x="0" y="137"/>
                    <a:pt x="0" y="137"/>
                  </a:cubicBezTo>
                  <a:cubicBezTo>
                    <a:pt x="2" y="136"/>
                    <a:pt x="11" y="133"/>
                    <a:pt x="39" y="135"/>
                  </a:cubicBezTo>
                  <a:cubicBezTo>
                    <a:pt x="73" y="139"/>
                    <a:pt x="160" y="167"/>
                    <a:pt x="191" y="160"/>
                  </a:cubicBezTo>
                  <a:cubicBezTo>
                    <a:pt x="191" y="160"/>
                    <a:pt x="134" y="112"/>
                    <a:pt x="134" y="10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76579" y="4676152"/>
              <a:ext cx="38481" cy="444913"/>
            </a:xfrm>
            <a:prstGeom prst="rect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Freeform 20"/>
          <p:cNvSpPr/>
          <p:nvPr/>
        </p:nvSpPr>
        <p:spPr>
          <a:xfrm>
            <a:off x="8446332" y="1777837"/>
            <a:ext cx="391623" cy="448778"/>
          </a:xfrm>
          <a:custGeom>
            <a:rect l="l" t="t" r="r" b="b"/>
            <a:pathLst>
              <a:path w="143" h="163">
                <a:moveTo>
                  <a:pt x="0" y="0"/>
                </a:moveTo>
                <a:lnTo>
                  <a:pt x="0" y="163"/>
                </a:lnTo>
                <a:lnTo>
                  <a:pt x="143" y="163"/>
                </a:lnTo>
                <a:lnTo>
                  <a:pt x="143" y="0"/>
                </a:lnTo>
                <a:lnTo>
                  <a:pt x="0" y="0"/>
                </a:lnTo>
                <a:close/>
                <a:moveTo>
                  <a:pt x="22" y="151"/>
                </a:moveTo>
                <a:lnTo>
                  <a:pt x="8" y="151"/>
                </a:lnTo>
                <a:lnTo>
                  <a:pt x="8" y="137"/>
                </a:lnTo>
                <a:lnTo>
                  <a:pt x="22" y="137"/>
                </a:lnTo>
                <a:lnTo>
                  <a:pt x="22" y="151"/>
                </a:lnTo>
                <a:close/>
                <a:moveTo>
                  <a:pt x="22" y="126"/>
                </a:moveTo>
                <a:lnTo>
                  <a:pt x="8" y="126"/>
                </a:lnTo>
                <a:lnTo>
                  <a:pt x="8" y="112"/>
                </a:lnTo>
                <a:lnTo>
                  <a:pt x="22" y="112"/>
                </a:lnTo>
                <a:lnTo>
                  <a:pt x="22" y="126"/>
                </a:lnTo>
                <a:close/>
                <a:moveTo>
                  <a:pt x="22" y="101"/>
                </a:moveTo>
                <a:lnTo>
                  <a:pt x="8" y="101"/>
                </a:lnTo>
                <a:lnTo>
                  <a:pt x="8" y="87"/>
                </a:lnTo>
                <a:lnTo>
                  <a:pt x="22" y="87"/>
                </a:lnTo>
                <a:lnTo>
                  <a:pt x="22" y="101"/>
                </a:lnTo>
                <a:close/>
                <a:moveTo>
                  <a:pt x="22" y="77"/>
                </a:moveTo>
                <a:lnTo>
                  <a:pt x="8" y="77"/>
                </a:lnTo>
                <a:lnTo>
                  <a:pt x="8" y="62"/>
                </a:lnTo>
                <a:lnTo>
                  <a:pt x="22" y="62"/>
                </a:lnTo>
                <a:lnTo>
                  <a:pt x="22" y="77"/>
                </a:lnTo>
                <a:close/>
                <a:moveTo>
                  <a:pt x="22" y="52"/>
                </a:moveTo>
                <a:lnTo>
                  <a:pt x="8" y="52"/>
                </a:lnTo>
                <a:lnTo>
                  <a:pt x="8" y="37"/>
                </a:lnTo>
                <a:lnTo>
                  <a:pt x="22" y="37"/>
                </a:lnTo>
                <a:lnTo>
                  <a:pt x="22" y="52"/>
                </a:lnTo>
                <a:close/>
                <a:moveTo>
                  <a:pt x="22" y="27"/>
                </a:moveTo>
                <a:lnTo>
                  <a:pt x="8" y="27"/>
                </a:lnTo>
                <a:lnTo>
                  <a:pt x="8" y="12"/>
                </a:lnTo>
                <a:lnTo>
                  <a:pt x="22" y="12"/>
                </a:lnTo>
                <a:lnTo>
                  <a:pt x="22" y="27"/>
                </a:lnTo>
                <a:close/>
                <a:moveTo>
                  <a:pt x="112" y="143"/>
                </a:moveTo>
                <a:lnTo>
                  <a:pt x="30" y="143"/>
                </a:lnTo>
                <a:lnTo>
                  <a:pt x="30" y="91"/>
                </a:lnTo>
                <a:lnTo>
                  <a:pt x="112" y="91"/>
                </a:lnTo>
                <a:lnTo>
                  <a:pt x="112" y="143"/>
                </a:lnTo>
                <a:close/>
                <a:moveTo>
                  <a:pt x="112" y="71"/>
                </a:moveTo>
                <a:lnTo>
                  <a:pt x="30" y="71"/>
                </a:lnTo>
                <a:lnTo>
                  <a:pt x="30" y="20"/>
                </a:lnTo>
                <a:lnTo>
                  <a:pt x="112" y="20"/>
                </a:lnTo>
                <a:lnTo>
                  <a:pt x="112" y="71"/>
                </a:lnTo>
                <a:close/>
                <a:moveTo>
                  <a:pt x="135" y="151"/>
                </a:moveTo>
                <a:lnTo>
                  <a:pt x="121" y="151"/>
                </a:lnTo>
                <a:lnTo>
                  <a:pt x="121" y="137"/>
                </a:lnTo>
                <a:lnTo>
                  <a:pt x="135" y="137"/>
                </a:lnTo>
                <a:lnTo>
                  <a:pt x="135" y="151"/>
                </a:lnTo>
                <a:close/>
                <a:moveTo>
                  <a:pt x="135" y="126"/>
                </a:moveTo>
                <a:lnTo>
                  <a:pt x="121" y="126"/>
                </a:lnTo>
                <a:lnTo>
                  <a:pt x="121" y="112"/>
                </a:lnTo>
                <a:lnTo>
                  <a:pt x="135" y="112"/>
                </a:lnTo>
                <a:lnTo>
                  <a:pt x="135" y="126"/>
                </a:lnTo>
                <a:close/>
                <a:moveTo>
                  <a:pt x="135" y="101"/>
                </a:moveTo>
                <a:lnTo>
                  <a:pt x="121" y="101"/>
                </a:lnTo>
                <a:lnTo>
                  <a:pt x="121" y="87"/>
                </a:lnTo>
                <a:lnTo>
                  <a:pt x="135" y="87"/>
                </a:lnTo>
                <a:lnTo>
                  <a:pt x="135" y="101"/>
                </a:lnTo>
                <a:close/>
                <a:moveTo>
                  <a:pt x="135" y="77"/>
                </a:moveTo>
                <a:lnTo>
                  <a:pt x="121" y="77"/>
                </a:lnTo>
                <a:lnTo>
                  <a:pt x="121" y="62"/>
                </a:lnTo>
                <a:lnTo>
                  <a:pt x="135" y="62"/>
                </a:lnTo>
                <a:lnTo>
                  <a:pt x="135" y="77"/>
                </a:lnTo>
                <a:close/>
                <a:moveTo>
                  <a:pt x="135" y="52"/>
                </a:moveTo>
                <a:lnTo>
                  <a:pt x="121" y="52"/>
                </a:lnTo>
                <a:lnTo>
                  <a:pt x="121" y="37"/>
                </a:lnTo>
                <a:lnTo>
                  <a:pt x="135" y="37"/>
                </a:lnTo>
                <a:lnTo>
                  <a:pt x="135" y="52"/>
                </a:lnTo>
                <a:close/>
                <a:moveTo>
                  <a:pt x="135" y="27"/>
                </a:moveTo>
                <a:lnTo>
                  <a:pt x="121" y="27"/>
                </a:lnTo>
                <a:lnTo>
                  <a:pt x="121" y="12"/>
                </a:lnTo>
                <a:lnTo>
                  <a:pt x="135" y="12"/>
                </a:lnTo>
                <a:lnTo>
                  <a:pt x="135" y="2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3140012" y="1942909"/>
            <a:ext cx="480631" cy="461391"/>
            <a:chOff x="3140012" y="1942909"/>
            <a:chExt cx="480631" cy="461391"/>
          </a:xfrm>
        </p:grpSpPr>
        <p:sp>
          <p:nvSpPr>
            <p:cNvPr id="22" name="Freeform 22"/>
            <p:cNvSpPr/>
            <p:nvPr/>
          </p:nvSpPr>
          <p:spPr>
            <a:xfrm>
              <a:off x="3461290" y="2135219"/>
              <a:ext cx="16478" cy="19050"/>
            </a:xfrm>
            <a:custGeom>
              <a:rect l="l" t="t" r="r" b="b"/>
              <a:pathLst>
                <a:path w="11" h="19050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140012" y="1942909"/>
              <a:ext cx="480631" cy="461391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职责范围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352685" y="1430667"/>
            <a:ext cx="2295525" cy="162999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对科技成果进行全面、深入的技术评估，包括技术先进性、创新性、实用性等方面。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4021" y="4931613"/>
            <a:ext cx="2295525" cy="147226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对科技成果的市场前景、经济价值和社会效益进行预测和分析。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9304560" y="1377254"/>
            <a:ext cx="2301549" cy="12499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提供专业的意见和建议，帮助科研人员改进技术、完善成果，提高成果的转化率和市场竞争力。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9770193" y="4187846"/>
            <a:ext cx="2295525" cy="141853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参与科技成果鉴定评审相关的学术交流、研讨和培训活动，推动行业技术进步和产业升级。</a:t>
            </a:r>
          </a:p>
        </p:txBody>
      </p:sp>
      <p:sp>
        <p:nvSpPr>
          <p:cNvPr id="50" name="Freeform 50"/>
          <p:cNvSpPr/>
          <p:nvPr/>
        </p:nvSpPr>
        <p:spPr>
          <a:xfrm>
            <a:off x="5461862" y="3542506"/>
            <a:ext cx="1371050" cy="13710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具备深厚的学术背景和丰富的实践经验，熟悉相关领域的前沿技术和市场动态。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具备较强的沟通能力和团队协作精神，能够与科研人员、企业界人士等进行有效的交流和合作。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专家素质要求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具备良好的职业道德和敬业精神，能够客观、公正、科学地评价科技成果。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具备创新意识和开放思维，能够关注新技术、新趋势的发展，推动科技创新和成果转化。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核心技术掌握与运用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发掘潜在技术机会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通过对比分析国内外技术发展差距，发掘潜在的技术机会和创新点。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跟踪国际科技发展趋势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关注国际科技组织、专业期刊、学术会议等渠道，及时了解领域内的最新技术进展和趋势。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分析国内科技发展现状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对国内相关领域的技术发展进行深入分析，掌握国内技术发展的优势和不足。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领域前沿技术动态跟踪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识别关键共性技术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通过对领域内的技术进行梳理和分类，识别出对行业发展具有关键作用且普遍适用的共性技术。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评估技术成熟度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对关键共性技术的成熟度进行评估，包括技术原理的可行性、技术应用的广泛性、技术效果的稳定性等方面。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分析技术瓶颈与挑战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针对关键共性技术的发展瓶颈和挑战进行深入分析，提出解决方案和发展建议。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关键共性技术识别与评估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了解市场对相关技术的需求和期望，分析技术在市场中的潜在应用前景。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评估技术经济效益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对技术的经济效益进行评估，包括技术投入成本、技术应用产生的经济效益等方面。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预测技术发展趋势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结合市场需求和技术发展趋势，对技术的未来发展进行预测，为成果转化提供决策支持。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成果转化潜力分析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创新能力培养与提升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通过头脑风暴、逆向思维等方法，激发评审专家的创新思维，打破思维定势。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培养创新意识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鼓励评审专家关注科技发展前沿，提高对创新成果的敏锐度和洞察力。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强化创新实践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组织评审专家参与创新实践活动，如科研项目、技术转移等，提升其实践能力。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熟悉并掌握TRIZ、六西格玛等创新方法，提高解决问题的效率和质量。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掌握创新方法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定期开展创新方法培训，提高评审专家对创新方法的应用能力。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创新方法培训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鼓励评审专家在实际工作中应用创新方法，解决技术难题，推动科技成果转化。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创新方法实践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创新方法应用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https://d.book118.com/088032072056006034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2024-09-12T20:12:02.433</cp:lastPrinted>
  <dcterms:created xsi:type="dcterms:W3CDTF">2024-09-12T12:12:02Z</dcterms:created>
  <dcterms:modified xsi:type="dcterms:W3CDTF">2024-09-12T12:12:04Z</dcterms:modified>
</cp:coreProperties>
</file>