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A7EBDC-720B-4319-B945-9269536A94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C2354D-CABA-406F-B888-8F496CABF9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0D5F34-792A-4115-9684-CC76C36106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BB6D94-7931-4521-B829-4E374627A0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C986FB-EE45-4DB3-BFFD-C3DCBF19ED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756E64-16C7-4626-91B0-AD26AE4562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48B1BF-4D43-4021-997E-C2194252A2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A0E6B2-C2D6-4DFA-B1AF-0D94639968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C6CCB6-611D-4B48-8427-2EDCEA5E4C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FD1620-F8AE-48D6-88D4-CD81C70FCE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2BE8D8-C1C1-4FED-9F7F-9C29C53C22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4205713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4132" y="2972821"/>
            <a:ext cx="2227456" cy="51789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FFFDFD">
                    <a:alpha val="100000"/>
                  </a:srgbClr>
                </a:solidFill>
                <a:latin typeface="Microsoft Yahei"/>
                <a:ea typeface="Microsoft Yahei"/>
                <a:cs typeface="Microsoft Yahei"/>
              </a:rPr>
              <a:t>汇报人：XX</a:t>
            </a:r>
          </a:p>
        </p:txBody>
      </p:sp>
      <p:sp>
        <p:nvSpPr>
          <p:cNvPr id="3" name="TextBox 3"/>
          <p:cNvSpPr txBox="1"/>
          <p:nvPr/>
        </p:nvSpPr>
        <p:spPr>
          <a:xfrm>
            <a:off x="804132" y="3490717"/>
            <a:ext cx="2259190" cy="502303"/>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FFFDFD">
                    <a:alpha val="100000"/>
                  </a:srgbClr>
                </a:solidFill>
                <a:latin typeface="Microsoft Yahei"/>
                <a:ea typeface="Microsoft Yahei"/>
                <a:cs typeface="Microsoft Yahei"/>
              </a:rPr>
              <a:t>2024-01-28</a:t>
            </a:r>
          </a:p>
        </p:txBody>
      </p:sp>
      <p:sp>
        <p:nvSpPr>
          <p:cNvPr id="4" name="TextBox 4"/>
          <p:cNvSpPr txBox="1"/>
          <p:nvPr/>
        </p:nvSpPr>
        <p:spPr>
          <a:xfrm>
            <a:off x="804132" y="785914"/>
            <a:ext cx="7746331" cy="1834527"/>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FFFDFD">
                    <a:alpha val="100000"/>
                  </a:srgbClr>
                </a:solidFill>
                <a:latin typeface="Microsoft Yahei"/>
                <a:ea typeface="Microsoft Yahei"/>
                <a:cs typeface="Microsoft Yahei"/>
              </a:rPr>
              <a:t>麻醉期间的疼痛控制技术与方法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468681" y="1552432"/>
            <a:ext cx="2025156" cy="11747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4950" b="1">
                <a:solidFill>
                  <a:srgbClr val="FFFDFD">
                    <a:alpha val="100000"/>
                  </a:srgbClr>
                </a:solidFill>
                <a:latin typeface="微软雅黑"/>
                <a:ea typeface="微软雅黑"/>
                <a:cs typeface="微软雅黑"/>
              </a:rPr>
              <a:t>目 录</a:t>
            </a:r>
            <a:endParaRPr lang="en-US" sz="1100"/>
          </a:p>
        </p:txBody>
      </p:sp>
      <p:sp>
        <p:nvSpPr>
          <p:cNvPr id="4" name="TextBox 4"/>
          <p:cNvSpPr txBox="1"/>
          <p:nvPr/>
        </p:nvSpPr>
        <p:spPr>
          <a:xfrm>
            <a:off x="3860212" y="1095804"/>
            <a:ext cx="5156086" cy="4666392"/>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疼痛控制概述</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麻醉前疼痛评估与处理</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麻醉中疼痛控制技术</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麻醉后疼痛管理策略</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非药物性疼痛控制方法</a:t>
            </a:r>
          </a:p>
          <a:p>
            <a:pPr marL="203200" lvl="0" indent="-203200">
              <a:lnSpc>
                <a:spcPct val="150000"/>
              </a:lnSpc>
              <a:buFont typeface="Arial"/>
              <a:buChar char="•"/>
            </a:pPr>
            <a:r>
              <a:rPr lang="en-US" sz="2325" b="1">
                <a:solidFill>
                  <a:schemeClr val="accent1">
                    <a:alpha val="100000"/>
                  </a:schemeClr>
                </a:solidFill>
                <a:latin typeface="Microsoft Yahei"/>
                <a:ea typeface="Microsoft Yahei"/>
                <a:cs typeface="Microsoft Yahei"/>
              </a:rPr>
              <a:t>并发症预防与处理措施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76385" y="2094092"/>
            <a:ext cx="2239230" cy="1208784"/>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b="1">
                <a:solidFill>
                  <a:schemeClr val="accent1">
                    <a:alpha val="100000"/>
                  </a:schemeClr>
                </a:solidFill>
                <a:latin typeface="Microsoft Yahei"/>
                <a:ea typeface="Microsoft Yahei"/>
                <a:cs typeface="Microsoft Yahei"/>
              </a:rPr>
              <a:t>01</a:t>
            </a:r>
            <a:endParaRPr lang="en-US" sz="1100"/>
          </a:p>
        </p:txBody>
      </p:sp>
      <p:sp>
        <p:nvSpPr>
          <p:cNvPr id="3" name="TextBox 3"/>
          <p:cNvSpPr txBox="1"/>
          <p:nvPr/>
        </p:nvSpPr>
        <p:spPr>
          <a:xfrm>
            <a:off x="3234036" y="3433643"/>
            <a:ext cx="5723930" cy="1991693"/>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b="1">
                <a:solidFill>
                  <a:schemeClr val="accent1">
                    <a:alpha val="100000"/>
                  </a:schemeClr>
                </a:solidFill>
                <a:latin typeface="Microsoft Yahei"/>
                <a:ea typeface="Microsoft Yahei"/>
                <a:cs typeface="Microsoft Yahei"/>
              </a:rPr>
              <a:t>疼痛控制概述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疼痛是一种与组织损伤或潜在组织损伤相关的不愉快的主观感觉和情感体验。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根据疼痛持续时间和性质，可分为急性疼痛和慢性疼痛；根据疼痛部位，可分为躯体痛和内脏痛。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疼痛分类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疼痛定义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生理影响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疼痛可引起心率加快、血压升高、呼吸急促等生理反应，长期疼痛还可导致免疫系统功能下降、内分泌紊乱等。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疼痛可导致焦虑、抑郁、恐惧等负面情绪，影响患者的生活质量和康复信心。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疼痛对生理心理影响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875" r="17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有效缓解疼痛，减轻患者痛苦，提高患者生活质量和康复效果。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疼痛控制目标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遵循个体化、多模式、按时给药等原则，确保用药安全、有效、经济。同时，关注患者的心理需求，提供心理支持和疼痛教育。</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疼痛控制原则</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疼痛控制目标与原则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76385" y="2094092"/>
            <a:ext cx="2239230" cy="1208784"/>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b="1">
                <a:solidFill>
                  <a:schemeClr val="accent1">
                    <a:alpha val="100000"/>
                  </a:schemeClr>
                </a:solidFill>
                <a:latin typeface="Microsoft Yahei"/>
                <a:ea typeface="Microsoft Yahei"/>
                <a:cs typeface="Microsoft Yahei"/>
              </a:rPr>
              <a:t>02</a:t>
            </a:r>
            <a:endParaRPr lang="en-US" sz="1100"/>
          </a:p>
        </p:txBody>
      </p:sp>
      <p:sp>
        <p:nvSpPr>
          <p:cNvPr id="3" name="TextBox 3"/>
          <p:cNvSpPr txBox="1"/>
          <p:nvPr/>
        </p:nvSpPr>
        <p:spPr>
          <a:xfrm>
            <a:off x="3234036" y="3433643"/>
            <a:ext cx="5723930" cy="1991693"/>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b="1">
                <a:solidFill>
                  <a:schemeClr val="accent1">
                    <a:alpha val="100000"/>
                  </a:schemeClr>
                </a:solidFill>
                <a:latin typeface="Microsoft Yahei"/>
                <a:ea typeface="Microsoft Yahei"/>
                <a:cs typeface="Microsoft Yahei"/>
              </a:rPr>
              <a:t>麻醉前疼痛评估与处理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181" r="10181"/>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患者根据自身感受在一条标有0-10数字的直线上标记疼痛程度，0表示无痛，10表示最痛。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视觉模拟评分法（VAS）</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患者从0-10中选择一个数字代表疼痛程度，适用于能够理解和表达数字的患者。</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数字评分法（NRS）</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通过观察患者的面部表情变化来评估疼痛程度，适用于无法用言语表达的患者，如儿童或认知障碍者。</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面部表情评分法（FPS）</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疼痛评估方法与工具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局部麻醉药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如利多卡因、布比卡因等，通过阻断神经传导来缓解疼痛，适用于局部或区域性疼痛。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阿片类药物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如吗啡、芬太尼等，通过作用于中枢神经系统来缓解疼痛，但需注意其副作用和成瘾性。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非甾体抗炎药（NSAIDs）</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如布洛芬、吲哚美辛等，通过抑制炎症反应来减轻疼痛，适用于轻度至中度疼痛。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麻醉前镇痛药物选择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向患者解释麻醉和手术过程，减轻其焦虑和恐惧情绪。</a:t>
            </a:r>
          </a:p>
        </p:txBody>
      </p:sp>
      <p:pic>
        <p:nvPicPr>
          <p:cNvPr id="5" name="Picture 5"/>
          <p:cNvPicPr>
            <a:picLocks noChangeAspect="1"/>
          </p:cNvPicPr>
          <p:nvPr/>
        </p:nvPicPr>
        <p:blipFill>
          <a:blip r:embed="rId4"/>
          <a:srcRect l="16675" r="1667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提供心理支持，如倾听、安慰和鼓励患者，增强其信心和勇气。</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指导患者进行放松训练，如深呼吸、冥想等，以缓解紧张情绪。</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患者教育与心理支持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76385" y="2094092"/>
            <a:ext cx="2239230" cy="1208784"/>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b="1">
                <a:solidFill>
                  <a:schemeClr val="accent1">
                    <a:alpha val="100000"/>
                  </a:schemeClr>
                </a:solidFill>
                <a:latin typeface="Microsoft Yahei"/>
                <a:ea typeface="Microsoft Yahei"/>
                <a:cs typeface="Microsoft Yahei"/>
              </a:rPr>
              <a:t>03</a:t>
            </a:r>
            <a:endParaRPr lang="en-US" sz="1100"/>
          </a:p>
        </p:txBody>
      </p:sp>
      <p:sp>
        <p:nvSpPr>
          <p:cNvPr id="3" name="TextBox 3"/>
          <p:cNvSpPr txBox="1"/>
          <p:nvPr/>
        </p:nvSpPr>
        <p:spPr>
          <a:xfrm>
            <a:off x="3234036" y="3433643"/>
            <a:ext cx="5723930" cy="1991693"/>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b="1">
                <a:solidFill>
                  <a:schemeClr val="accent1">
                    <a:alpha val="100000"/>
                  </a:schemeClr>
                </a:solidFill>
                <a:latin typeface="Microsoft Yahei"/>
                <a:ea typeface="Microsoft Yahei"/>
                <a:cs typeface="Microsoft Yahei"/>
              </a:rPr>
              <a:t>麻醉中疼痛控制技术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浸润麻醉</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将局麻药注射于手术部位或创口周围，以阻滞其中的神经末梢。</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神经阻滞</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将局麻药注射于神经干或其主要分支附近，以阻断神经末梢传入的刺激，使该神经所支配的区域产生麻醉作用。</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表面麻醉</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将渗透性强的局麻药施用于黏膜表面，使其透过黏膜而阻滞位于黏膜下的神经末梢，使黏膜产生麻醉现象。</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55" r="1615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局部麻醉技术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5788" b="578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区域阻滞技术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椎管内阻滞</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将局麻药注入椎管内，使脊神经所支配的相应区域产生麻醉作用，包括蛛网膜下隙阻滞和硬脊膜外隙阻滞。</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神经丛阻滞</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将局麻药注入到神经丛周围，通过阻滞神经丛的传导功能达到手术无痛的目的。</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静脉区域阻滞</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通过静脉注射局麻药，使药物在静脉血管内扩散并作用于血管周围的神经末梢，从而产生区域性的麻醉效果。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https://d.book118.com/088042057134006036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2024-09-16T10:39:54.970</cp:lastPrinted>
  <dcterms:created xsi:type="dcterms:W3CDTF">2024-09-16T02:39:54Z</dcterms:created>
  <dcterms:modified xsi:type="dcterms:W3CDTF">2024-09-16T02:39:57Z</dcterms:modified>
</cp:coreProperties>
</file>