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4A09663-A4FF-4038-86A9-39EF18563F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95092D-0A19-402D-9578-A9E1BBC763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26C22E8-4F6D-44CB-881F-38C8C72A46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609628-40DE-4856-A72B-A707410B6B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4E950D2-545A-4202-8254-F2647C0196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636CF1C-86AE-4A89-8242-645FD4BEFD9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4A54C98-AF33-4B0B-A1BA-628FE74824D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C6E637-1C4A-44A8-AC32-DE88E3AF76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BCE906-94BE-463A-80E0-4C34BFAA9E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955B82-E8E3-4038-B583-BD9DE5E469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2D13F8-D98C-4A2D-8EDB-3A87B70298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804500701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关于培养应用型音乐人才的思考</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汇报人：AA</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应用型音乐人才需求分析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培养目标与定位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课程体系与教学内容改革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实践教学环节强化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师资队伍建设与保障措施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考核评价机制完善与持续改进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个人发展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培养应用型音乐人才有助于提高学生的就业竞争力，实现个人价值。</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社会需求</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随着文化产业的快速发展，社会对应用型音乐人才的需求越来越大，要求也越来越高。</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教育改革</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当前音乐教育体系存在重理论轻实践、缺乏应用性的问题，需要进行改革以适应社会需求。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本文旨在探讨如何培养应用型音乐人才，以适应社会需求和推动音乐教育的改革。</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任务</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通过分析当前音乐教育存在的问题，提出针对性的解决方案和培养策略，为音乐教育者和学生提供有益的参考和借鉴。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应用型音乐人才需求分析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随着社会对音乐教育的重视，越来越多的学校、社区和机构需要专业的音乐教师来普及音乐教育，提高公众的音乐素养。</a:t>
            </a:r>
          </a:p>
        </p:txBody>
      </p:sp>
      <p:pic>
        <p:nvPicPr>
          <p:cNvPr id="6" name="Picture 6"/>
          <p:cNvPicPr>
            <a:picLocks noChangeAspect="1"/>
          </p:cNvPicPr>
          <p:nvPr/>
        </p:nvPicPr>
        <p:blipFill>
          <a:blip r:embed="rId2"/>
          <a:srcRect l="14648" r="1464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普及音乐教育</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音乐作为文化的重要组成部分，需要专业的音乐人才来传承和发扬，推动音乐文化的繁荣和发展。</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音乐文化传承</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随着音乐产业的不断壮大，音乐创作、演出、制作、管理等环节都需要专业的音乐人才来支撑和推动。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音乐产业拓展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社会需求</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行业需求</a:t>
              </a:r>
            </a:p>
          </p:txBody>
        </p:sp>
      </p:grpSp>
      <p:grpSp>
        <p:nvGrpSpPr>
          <p:cNvPr id="29" name="Group 29"/>
          <p:cNvGrpSpPr/>
          <p:nvPr/>
        </p:nvGrpSpPr>
        <p:grpSpPr>
          <a:xfrm>
            <a:off x="1354979" y="1014104"/>
            <a:ext cx="3394996" cy="490334"/>
            <a:chOff x="1354979" y="1014104"/>
            <a:chExt cx="3394996" cy="490334"/>
          </a:xfrm>
        </p:grpSpPr>
        <p:sp>
          <p:nvSpPr>
            <p:cNvPr id="30" name="TextBox 30"/>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音乐创作</a:t>
              </a:r>
            </a:p>
          </p:txBody>
        </p:sp>
      </p:grpSp>
      <p:grpSp>
        <p:nvGrpSpPr>
          <p:cNvPr id="31" name="Group 31"/>
          <p:cNvGrpSpPr/>
          <p:nvPr/>
        </p:nvGrpSpPr>
        <p:grpSpPr>
          <a:xfrm>
            <a:off x="1463704" y="1448856"/>
            <a:ext cx="3286271" cy="1654845"/>
            <a:chOff x="1463704" y="1448856"/>
            <a:chExt cx="3286271" cy="1654845"/>
          </a:xfrm>
        </p:grpSpPr>
        <p:sp>
          <p:nvSpPr>
            <p:cNvPr id="32" name="TextBox 32"/>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音乐创作是音乐产业的核心环节，需要具有创新思维和专业技能的音乐人才来创作优秀的音乐作品。</a:t>
              </a:r>
            </a:p>
          </p:txBody>
        </p:sp>
      </p:grpSp>
      <p:grpSp>
        <p:nvGrpSpPr>
          <p:cNvPr id="33" name="Group 33"/>
          <p:cNvGrpSpPr/>
          <p:nvPr/>
        </p:nvGrpSpPr>
        <p:grpSpPr>
          <a:xfrm>
            <a:off x="1354979" y="3648265"/>
            <a:ext cx="3394996" cy="490334"/>
            <a:chOff x="1354979" y="3648265"/>
            <a:chExt cx="3394996" cy="490334"/>
          </a:xfrm>
        </p:grpSpPr>
        <p:sp>
          <p:nvSpPr>
            <p:cNvPr id="34" name="TextBox 34"/>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音乐制作</a:t>
              </a:r>
            </a:p>
          </p:txBody>
        </p:sp>
      </p:grpSp>
      <p:grpSp>
        <p:nvGrpSpPr>
          <p:cNvPr id="35" name="Group 35"/>
          <p:cNvGrpSpPr/>
          <p:nvPr/>
        </p:nvGrpSpPr>
        <p:grpSpPr>
          <a:xfrm>
            <a:off x="1463704" y="4083018"/>
            <a:ext cx="3286271" cy="1654845"/>
            <a:chOff x="1463704" y="4083018"/>
            <a:chExt cx="3286271" cy="1654845"/>
          </a:xfrm>
        </p:grpSpPr>
        <p:sp>
          <p:nvSpPr>
            <p:cNvPr id="36" name="TextBox 36"/>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音乐制作涉及录音、混音、母带处理等多个环节，需要专业的音乐技术人才来保证音乐作品的质量和效果。</a:t>
              </a:r>
            </a:p>
          </p:txBody>
        </p:sp>
      </p:grpSp>
      <p:grpSp>
        <p:nvGrpSpPr>
          <p:cNvPr id="37" name="Group 37"/>
          <p:cNvGrpSpPr/>
          <p:nvPr/>
        </p:nvGrpSpPr>
        <p:grpSpPr>
          <a:xfrm>
            <a:off x="7442035" y="1993420"/>
            <a:ext cx="3394996" cy="490334"/>
            <a:chOff x="7442035" y="1993420"/>
            <a:chExt cx="3394996" cy="490334"/>
          </a:xfrm>
        </p:grpSpPr>
        <p:sp>
          <p:nvSpPr>
            <p:cNvPr id="38" name="TextBox 38"/>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音乐表演</a:t>
              </a:r>
            </a:p>
          </p:txBody>
        </p:sp>
      </p:grpSp>
      <p:grpSp>
        <p:nvGrpSpPr>
          <p:cNvPr id="39" name="Group 39"/>
          <p:cNvGrpSpPr/>
          <p:nvPr/>
        </p:nvGrpSpPr>
        <p:grpSpPr>
          <a:xfrm>
            <a:off x="7550760" y="2428173"/>
            <a:ext cx="3286271" cy="1654845"/>
            <a:chOff x="7550760" y="2428173"/>
            <a:chExt cx="3286271" cy="1654845"/>
          </a:xfrm>
        </p:grpSpPr>
        <p:sp>
          <p:nvSpPr>
            <p:cNvPr id="40" name="TextBox 40"/>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音乐表演是音乐艺术的重要表现形式，需要具有高超的演奏技巧和良好的舞台表现力的音乐人才来呈现精彩的演出。</a:t>
              </a:r>
            </a:p>
          </p:txBody>
        </p:sp>
      </p:grpSp>
      <p:grpSp>
        <p:nvGrpSpPr>
          <p:cNvPr id="41" name="Group 41"/>
          <p:cNvGrpSpPr/>
          <p:nvPr/>
        </p:nvGrpSpPr>
        <p:grpSpPr>
          <a:xfrm>
            <a:off x="7496398" y="4406909"/>
            <a:ext cx="3394996" cy="490334"/>
            <a:chOff x="7496398" y="4406909"/>
            <a:chExt cx="3394996" cy="490334"/>
          </a:xfrm>
        </p:grpSpPr>
        <p:sp>
          <p:nvSpPr>
            <p:cNvPr id="42" name="TextBox 42"/>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音乐管理</a:t>
              </a:r>
            </a:p>
          </p:txBody>
        </p:sp>
      </p:grpSp>
      <p:grpSp>
        <p:nvGrpSpPr>
          <p:cNvPr id="43" name="Group 43"/>
          <p:cNvGrpSpPr/>
          <p:nvPr/>
        </p:nvGrpSpPr>
        <p:grpSpPr>
          <a:xfrm>
            <a:off x="7605123" y="4841661"/>
            <a:ext cx="3286271" cy="1654845"/>
            <a:chOff x="7605123" y="4841661"/>
            <a:chExt cx="3286271" cy="1654845"/>
          </a:xfrm>
        </p:grpSpPr>
        <p:sp>
          <p:nvSpPr>
            <p:cNvPr id="44" name="TextBox 44"/>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音乐管理涉及音乐版权、艺人经纪、演出策划等多个方面，需要具有商业头脑和管理能力的音乐人才来推动音乐产业的规范化和专业化。</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750" r="1675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a:endParaRPr/>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a:endParaRPr/>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a:endParaRPr/>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a:endParaRPr/>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音乐教师</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音乐家</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音乐制作人</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音乐经纪人</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岗位需求</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需要具备扎实的音乐理论基础和教学技能，能够针对不同年龄段的学生制定合适的教学计划和方法。</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需要具备专业的录音、混音等技术能力，能够独立完成音乐作品的后期制作。</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需要具备高超的演奏技巧和良好的音乐感觉，能够创作出优秀的音乐作品并呈现精彩的演出。</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需要具备敏锐的市场洞察力和良好的人际关系处理能力，能够为艺人制定合适的发展规划和商业策略。</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培养目标与定位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l="31250" r="3125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熟练掌握音乐基本理论和技能</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应用型音乐人才需要具备扎实的音乐基本理论和技能，包括乐理、视唱练耳、和声学、曲式学等方面的知识，以及演奏、演唱等方面的技能。</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具备音乐创作和表演能力</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应用型音乐人才需要具备一定的音乐创作和表演能力，能够独立完成音乐作品的创作和演绎，以及参与音乐表演和演出。</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掌握音乐产业相关知识和技能</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应用型音乐人才需要了解音乐产业的基本情况和发展趋势，掌握音乐制作、音乐版权、音乐市场营销等相关知识和技能。</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培养目标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学制与学分要求</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应用型音乐人才的培养通常采用本科四年制或专科三年制，要求学生修满规定的学分，并完成相应的课程学习和实践环节。</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2">
            <a:alphaModFix/>
          </a:blip>
          <a:srcRect l="10125" r="1012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课程设置与教学内容</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应用型音乐人才的课程设置应涵盖音乐基本理论、技能训练、音乐创作与表演、音乐产业相关课程等方面。教学内容应注重理论与实践相结合，强调学生的实践能力和创新创业精神的培养。</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实践环节与要求</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应用型音乐人才的培养应注重实践环节的设置和要求，包括校内外的艺术实践、社会实践、创新创业实践等。要求学生参与各类实践活动，积累实践经验，提高实践能力和综合素质。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培养规格</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服务地方经济和文化建设</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应用型音乐人才的培养应紧密结合地方经济和文化建设的需求，为地方音乐产业和文化事业的发展提供人才支撑和智力支持。</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强调实践能力和创新创业精神</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应用型音乐人才的培养应注重实践能力和创新创业精神的培养，鼓励学生积极参与各类实践活动和创新创业项目，提高学生的实践能力和创新创业能力。</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突出专业特色与优势</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应用型音乐人才的培养应突出专业特色和优势，注重学生的个性发展和特长培养，打造具有专业特色和优势的应用型音乐人才品牌。</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定位与特色</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课程体系与教学内容改革</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977" r="977"/>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深入了解音乐产业及相关领域的发展趋势和人才需求，构建与市场需求紧密对接的课程体系。</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以行业需求为导向</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在课程设置中，既要注重音乐理论知识的传授，也要加强实践技能的培养，确保学生具备全面的音乐素养。</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理论与实践相结合</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鼓励学生选修相关学科课程，如音乐心理学、音乐治疗等，拓宽知识视野，提高综合应用能力。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跨学科融合</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课程体系构建</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2951" b="2295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0294" b="2029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教学内容优化</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更新教学内容</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及时将最新的音乐理论、技术成果和行业动态引入课堂，保持教学内容的前沿性和时效性。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强化实践教学</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加大实践教学的比重，通过组织各类音乐实践活动，如音乐会、音乐比赛等，提高学生的实践能力和舞台表现力。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注重个性化教学</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针对不同学生的特点和需求，开展个性化教学，激发学生的学习兴趣和潜能。</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7125" r="1712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采用多元化教学方法</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灵活运用讲授、讨论、案例分析、小组合作等多种教学方法，提高教学效果和学生的学习体验。</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引入信息化教学手段</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利用现代信息技术手段，如多媒体教学、在线课程等，丰富教学资源，提高教学效率和便捷性。</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加强师生互动</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鼓励学生积极参与课堂讨论和互动，增进师生之间的交流和沟通，营造良好的学习氛围。</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教学方法创新</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https://d.book118.com/088045007011006034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2024-09-12T06:22:10.294</cp:lastPrinted>
  <dcterms:created xsi:type="dcterms:W3CDTF">2024-09-11T22:22:10Z</dcterms:created>
  <dcterms:modified xsi:type="dcterms:W3CDTF">2024-09-11T22:22:12Z</dcterms:modified>
</cp:coreProperties>
</file>