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048B9-792A-4CE3-A913-9DCFC189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82968-15E2-46DE-B7B6-DDF960834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560E6-7B81-4E21-9CD8-9B7D2292A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BB135-4A0A-44E3-BB3B-345C975B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3C54B-179C-47A3-BFBC-18695ABCA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32BEA-6B36-4C0C-95D4-388DCD67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F52E2-B5E7-4D59-8D93-B43074AB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1106F-7BC6-42DE-97DC-908CE156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3B6FC-0D75-4145-A0C2-F0F39E53A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09BBB-17CC-4147-8F94-5D4C8D6E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418F4-0D76-40EA-BB18-69D3EFC6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87" r:id="rId2"/>
    <p:sldLayoutId id="2147484688" r:id="rId3"/>
    <p:sldLayoutId id="2147484689" r:id="rId4"/>
    <p:sldLayoutId id="2147484690" r:id="rId5"/>
    <p:sldLayoutId id="2147484691" r:id="rId6"/>
    <p:sldLayoutId id="2147484692" r:id="rId7"/>
    <p:sldLayoutId id="2147484693" r:id="rId8"/>
    <p:sldLayoutId id="2147484694" r:id="rId9"/>
    <p:sldLayoutId id="2147484695" r:id="rId10"/>
    <p:sldLayoutId id="214748469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5037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/>
          </a:bodyPr>
          <a:lstStyle/>
          <a:p>
            <a:r>
              <a:rPr lang="zh-CN" altLang="en-US"/>
              <a:t>供应室进修体会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进修背景和目标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供应室的基本知识和技能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进修成果和反思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实际操作和经验分享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实践应用和推广建议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进修背景和目标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为什么选择进修供应室</a:t>
            </a:r>
            <a:endParaRPr lang="zh-CN" altLang="en-US"/>
          </a:p>
        </p:txBody>
      </p:sp>
      <p:sp>
        <p:nvSpPr>
          <p:cNvPr id="1048900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供应室在现代医疗中的重要地位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提高专业技能和知识水平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拓展职业发展空间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应对医疗行业变革和挑战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进修的目标和期望</a:t>
            </a:r>
            <a:endParaRPr lang="zh-CN" altLang="en-US"/>
          </a:p>
        </p:txBody>
      </p:sp>
      <p:sp>
        <p:nvSpPr>
          <p:cNvPr id="1048960" name="圆角矩形 5"/>
          <p:cNvSpPr/>
          <p:nvPr>
            <p:custDataLst>
              <p:tags r:id="rId2"/>
            </p:custDataLst>
          </p:nvPr>
        </p:nvSpPr>
        <p:spPr>
          <a:xfrm>
            <a:off x="1262461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圆角矩形 3"/>
          <p:cNvSpPr/>
          <p:nvPr>
            <p:custDataLst>
              <p:tags r:id="rId3"/>
            </p:custDataLst>
          </p:nvPr>
        </p:nvSpPr>
        <p:spPr>
          <a:xfrm>
            <a:off x="1241676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5"/>
          <p:cNvSpPr txBox="1"/>
          <p:nvPr>
            <p:custDataLst>
              <p:tags r:id="rId4"/>
            </p:custDataLst>
          </p:nvPr>
        </p:nvSpPr>
        <p:spPr>
          <a:xfrm>
            <a:off x="1397846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提高专业技能和知识水平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16"/>
          <p:cNvSpPr/>
          <p:nvPr>
            <p:custDataLst>
              <p:tags r:id="rId5"/>
            </p:custDataLst>
          </p:nvPr>
        </p:nvSpPr>
        <p:spPr>
          <a:xfrm>
            <a:off x="1403464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68" name="圆角矩形 12"/>
          <p:cNvSpPr/>
          <p:nvPr>
            <p:custDataLst>
              <p:tags r:id="rId6"/>
            </p:custDataLst>
          </p:nvPr>
        </p:nvSpPr>
        <p:spPr>
          <a:xfrm>
            <a:off x="3739279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圆角矩形 13"/>
          <p:cNvSpPr/>
          <p:nvPr>
            <p:custDataLst>
              <p:tags r:id="rId7"/>
            </p:custDataLst>
          </p:nvPr>
        </p:nvSpPr>
        <p:spPr>
          <a:xfrm>
            <a:off x="3713438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圆角矩形 15"/>
          <p:cNvSpPr/>
          <p:nvPr>
            <p:custDataLst>
              <p:tags r:id="rId8"/>
            </p:custDataLst>
          </p:nvPr>
        </p:nvSpPr>
        <p:spPr>
          <a:xfrm>
            <a:off x="3919606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74" name="文本框 10"/>
          <p:cNvSpPr txBox="1"/>
          <p:nvPr>
            <p:custDataLst>
              <p:tags r:id="rId9"/>
            </p:custDataLst>
          </p:nvPr>
        </p:nvSpPr>
        <p:spPr>
          <a:xfrm>
            <a:off x="3870732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了解行业最新发展动态和趋势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5"/>
          <p:cNvSpPr/>
          <p:nvPr>
            <p:custDataLst>
              <p:tags r:id="rId10"/>
            </p:custDataLst>
          </p:nvPr>
        </p:nvSpPr>
        <p:spPr>
          <a:xfrm>
            <a:off x="6211042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11"/>
            </p:custDataLst>
          </p:nvPr>
        </p:nvSpPr>
        <p:spPr>
          <a:xfrm>
            <a:off x="6190257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3"/>
          <p:cNvSpPr txBox="1"/>
          <p:nvPr>
            <p:custDataLst>
              <p:tags r:id="rId12"/>
            </p:custDataLst>
          </p:nvPr>
        </p:nvSpPr>
        <p:spPr>
          <a:xfrm>
            <a:off x="6346427" y="2104815"/>
            <a:ext cx="1946513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拓展人际关系和交流合作机会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6"/>
          <p:cNvSpPr/>
          <p:nvPr>
            <p:custDataLst>
              <p:tags r:id="rId13"/>
            </p:custDataLst>
          </p:nvPr>
        </p:nvSpPr>
        <p:spPr>
          <a:xfrm>
            <a:off x="6352045" y="4991159"/>
            <a:ext cx="608391" cy="608952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14"/>
            </p:custDataLst>
          </p:nvPr>
        </p:nvSpPr>
        <p:spPr>
          <a:xfrm>
            <a:off x="8687860" y="1814945"/>
            <a:ext cx="2259416" cy="4146943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圆角矩形 13"/>
          <p:cNvSpPr/>
          <p:nvPr>
            <p:custDataLst>
              <p:tags r:id="rId15"/>
            </p:custDataLst>
          </p:nvPr>
        </p:nvSpPr>
        <p:spPr>
          <a:xfrm>
            <a:off x="8662019" y="1773936"/>
            <a:ext cx="2259416" cy="4146943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圆角矩形 15"/>
          <p:cNvSpPr/>
          <p:nvPr>
            <p:custDataLst>
              <p:tags r:id="rId16"/>
            </p:custDataLst>
          </p:nvPr>
        </p:nvSpPr>
        <p:spPr>
          <a:xfrm>
            <a:off x="8868187" y="4995654"/>
            <a:ext cx="608391" cy="608952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90" name="文本框 32"/>
          <p:cNvSpPr txBox="1"/>
          <p:nvPr>
            <p:custDataLst>
              <p:tags r:id="rId17"/>
            </p:custDataLst>
          </p:nvPr>
        </p:nvSpPr>
        <p:spPr>
          <a:xfrm>
            <a:off x="8819313" y="2109309"/>
            <a:ext cx="1945389" cy="272680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增强个人综合素质和竞争力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供应室的基本知识和技能</a:t>
            </a:r>
            <a:endParaRPr lang="zh-CN" altLang="en-US"/>
          </a:p>
        </p:txBody>
      </p:sp>
      <p:sp>
        <p:nvSpPr>
          <p:cNvPr id="10490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供应室的定义和作用</a:t>
            </a:r>
            <a:endParaRPr lang="zh-CN" altLang="en-US"/>
          </a:p>
        </p:txBody>
      </p:sp>
      <p:sp>
        <p:nvSpPr>
          <p:cNvPr id="1049070" name="弧形 57"/>
          <p:cNvSpPr/>
          <p:nvPr>
            <p:custDataLst>
              <p:tags r:id="rId2"/>
            </p:custDataLst>
          </p:nvPr>
        </p:nvSpPr>
        <p:spPr>
          <a:xfrm>
            <a:off x="2377131" y="1773936"/>
            <a:ext cx="4188921" cy="418892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7"/>
          <p:cNvSpPr/>
          <p:nvPr>
            <p:custDataLst>
              <p:tags r:id="rId3"/>
            </p:custDataLst>
          </p:nvPr>
        </p:nvSpPr>
        <p:spPr>
          <a:xfrm>
            <a:off x="5967774" y="2106529"/>
            <a:ext cx="3522767" cy="3522767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9"/>
          <p:cNvSpPr/>
          <p:nvPr>
            <p:custDataLst>
              <p:tags r:id="rId4"/>
            </p:custDataLst>
          </p:nvPr>
        </p:nvSpPr>
        <p:spPr>
          <a:xfrm>
            <a:off x="6433856" y="2176667"/>
            <a:ext cx="475565" cy="475565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5"/>
            </p:custDataLst>
          </p:nvPr>
        </p:nvSpPr>
        <p:spPr>
          <a:xfrm>
            <a:off x="6514176" y="3123538"/>
            <a:ext cx="2429750" cy="16713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作用：供应室是医院感染控制的重要环节，通过规范化的清洗、消毒、灭菌程序，确保医疗用品的安全、无菌，为医疗工作的正常进行提供保障。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8" name="椭圆 5"/>
          <p:cNvSpPr/>
          <p:nvPr>
            <p:custDataLst>
              <p:tags r:id="rId6"/>
            </p:custDataLst>
          </p:nvPr>
        </p:nvSpPr>
        <p:spPr>
          <a:xfrm>
            <a:off x="2698411" y="2106529"/>
            <a:ext cx="3522767" cy="3522767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4"/>
          <p:cNvSpPr/>
          <p:nvPr>
            <p:custDataLst>
              <p:tags r:id="rId7"/>
            </p:custDataLst>
          </p:nvPr>
        </p:nvSpPr>
        <p:spPr>
          <a:xfrm>
            <a:off x="3164493" y="2176667"/>
            <a:ext cx="475565" cy="475565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8"/>
            </p:custDataLst>
          </p:nvPr>
        </p:nvSpPr>
        <p:spPr>
          <a:xfrm>
            <a:off x="3244813" y="3123538"/>
            <a:ext cx="2429750" cy="167131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定义：供应室是医院内负责医疗器械、敷料、玻璃器皿等物品的清洗、消毒、灭菌及供应的部门。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弧形 11"/>
          <p:cNvSpPr/>
          <p:nvPr>
            <p:custDataLst>
              <p:tags r:id="rId9"/>
            </p:custDataLst>
          </p:nvPr>
        </p:nvSpPr>
        <p:spPr>
          <a:xfrm>
            <a:off x="5623869" y="1773936"/>
            <a:ext cx="4188921" cy="418892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消毒和灭菌的基本原理</a:t>
            </a:r>
            <a:endParaRPr lang="zh-CN" altLang="en-US"/>
          </a:p>
        </p:txBody>
      </p:sp>
      <p:sp>
        <p:nvSpPr>
          <p:cNvPr id="10491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消毒：通过物理或化学方法杀灭病原微生物，但不一定杀死所有微生物。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灭菌：通过物理或化学方法杀灭所有微生物，包括芽孢和孢子。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灭菌方法：高温、紫外线、电离辐射、化学消毒剂等。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灭菌标准：达到一定的灭菌参数，确保微生物被完全杀死。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器械的分类和清洗方法</a:t>
            </a:r>
            <a:endParaRPr lang="zh-CN" altLang="en-US"/>
          </a:p>
        </p:txBody>
      </p:sp>
      <p:sp>
        <p:nvSpPr>
          <p:cNvPr id="1049182" name="任意多边形: 形状 17"/>
          <p:cNvSpPr/>
          <p:nvPr>
            <p:custDataLst>
              <p:tags r:id="rId2"/>
            </p:custDataLst>
          </p:nvPr>
        </p:nvSpPr>
        <p:spPr>
          <a:xfrm>
            <a:off x="1152646" y="3868549"/>
            <a:ext cx="9884570" cy="2013719"/>
          </a:xfrm>
          <a:custGeom>
            <a:gdLst>
              <a:gd name="connsiteX0" fmla="*/ 4924244 w 9848488"/>
              <a:gd name="connsiteY0" fmla="*/ 0 h 2006368"/>
              <a:gd name="connsiteX1" fmla="*/ 9775437 w 9848488"/>
              <a:gd name="connsiteY1" fmla="*/ 1858432 h 2006368"/>
              <a:gd name="connsiteX2" fmla="*/ 9848488 w 9848488"/>
              <a:gd name="connsiteY2" fmla="*/ 2006368 h 2006368"/>
              <a:gd name="connsiteX3" fmla="*/ 0 w 9848488"/>
              <a:gd name="connsiteY3" fmla="*/ 2006368 h 2006368"/>
              <a:gd name="connsiteX4" fmla="*/ 73051 w 9848488"/>
              <a:gd name="connsiteY4" fmla="*/ 1858432 h 2006368"/>
              <a:gd name="connsiteX5" fmla="*/ 4924244 w 9848488"/>
              <a:gd name="connsiteY5" fmla="*/ 0 h 2006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alpha val="0"/>
                </a:schemeClr>
              </a:gs>
            </a:gsLst>
            <a:lin ang="5400000" scaled="1"/>
          </a:gradFill>
          <a:ln>
            <a:gradFill>
              <a:gsLst>
                <a:gs pos="0">
                  <a:schemeClr val="accent1"/>
                </a:gs>
                <a:gs pos="87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4"/>
          <p:cNvSpPr/>
          <p:nvPr>
            <p:custDataLst>
              <p:tags r:id="rId3"/>
            </p:custDataLst>
          </p:nvPr>
        </p:nvSpPr>
        <p:spPr>
          <a:xfrm>
            <a:off x="5714629" y="5178255"/>
            <a:ext cx="811309" cy="410715"/>
          </a:xfrm>
          <a:custGeom>
            <a:gdLst>
              <a:gd name="connsiteX0" fmla="*/ 1450658 w 1450657"/>
              <a:gd name="connsiteY0" fmla="*/ 523875 h 734377"/>
              <a:gd name="connsiteX1" fmla="*/ 161925 w 1450657"/>
              <a:gd name="connsiteY1" fmla="*/ 734377 h 734377"/>
              <a:gd name="connsiteX2" fmla="*/ 0 w 1450657"/>
              <a:gd name="connsiteY2" fmla="*/ 0 h 7343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50657" h="734377">
                <a:moveTo>
                  <a:pt x="1450658" y="523875"/>
                </a:moveTo>
                <a:lnTo>
                  <a:pt x="161925" y="73437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1000">
                <a:schemeClr val="accent1">
                  <a:lumMod val="78000"/>
                  <a:lumOff val="22000"/>
                </a:schemeClr>
              </a:gs>
              <a:gs pos="78000">
                <a:schemeClr val="accent1">
                  <a:lumMod val="91000"/>
                </a:schemeClr>
              </a:gs>
            </a:gsLst>
            <a:lin ang="16200000" scaled="0"/>
          </a:gradFill>
          <a:ln w="483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5"/>
          <p:cNvSpPr/>
          <p:nvPr>
            <p:custDataLst>
              <p:tags r:id="rId4"/>
            </p:custDataLst>
          </p:nvPr>
        </p:nvSpPr>
        <p:spPr>
          <a:xfrm>
            <a:off x="5273599" y="4904842"/>
            <a:ext cx="531640" cy="683993"/>
          </a:xfrm>
          <a:custGeom>
            <a:gdLst>
              <a:gd name="connsiteX0" fmla="*/ 0 w 950595"/>
              <a:gd name="connsiteY0" fmla="*/ 0 h 1223009"/>
              <a:gd name="connsiteX1" fmla="*/ 788670 w 950595"/>
              <a:gd name="connsiteY1" fmla="*/ 488633 h 1223009"/>
              <a:gd name="connsiteX2" fmla="*/ 950595 w 950595"/>
              <a:gd name="connsiteY2" fmla="*/ 1223010 h 12230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0594" h="1223009">
                <a:moveTo>
                  <a:pt x="0" y="0"/>
                </a:moveTo>
                <a:lnTo>
                  <a:pt x="788670" y="488633"/>
                </a:lnTo>
                <a:lnTo>
                  <a:pt x="950595" y="1223010"/>
                </a:lnTo>
                <a:close/>
              </a:path>
            </a:pathLst>
          </a:custGeom>
          <a:gradFill>
            <a:gsLst>
              <a:gs pos="19000">
                <a:schemeClr val="accent1">
                  <a:lumMod val="60000"/>
                  <a:lumOff val="40000"/>
                </a:schemeClr>
              </a:gs>
              <a:gs pos="92000">
                <a:schemeClr val="accent1"/>
              </a:gs>
            </a:gsLst>
            <a:lin ang="0" scaled="0"/>
          </a:gradFill>
          <a:ln w="483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6"/>
          <p:cNvSpPr/>
          <p:nvPr>
            <p:custDataLst>
              <p:tags r:id="rId5"/>
            </p:custDataLst>
          </p:nvPr>
        </p:nvSpPr>
        <p:spPr>
          <a:xfrm>
            <a:off x="5273599" y="4271340"/>
            <a:ext cx="441079" cy="906663"/>
          </a:xfrm>
          <a:custGeom>
            <a:gdLst>
              <a:gd name="connsiteX0" fmla="*/ 0 w 788670"/>
              <a:gd name="connsiteY0" fmla="*/ 1132523 h 1621155"/>
              <a:gd name="connsiteX1" fmla="*/ 619125 w 788670"/>
              <a:gd name="connsiteY1" fmla="*/ 0 h 1621155"/>
              <a:gd name="connsiteX2" fmla="*/ 788670 w 788670"/>
              <a:gd name="connsiteY2" fmla="*/ 1621155 h 1621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88670" h="1621155">
                <a:moveTo>
                  <a:pt x="0" y="1132523"/>
                </a:moveTo>
                <a:lnTo>
                  <a:pt x="619125" y="0"/>
                </a:lnTo>
                <a:lnTo>
                  <a:pt x="788670" y="1621155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50000"/>
                  <a:lumOff val="50000"/>
                </a:schemeClr>
              </a:gs>
              <a:gs pos="100000">
                <a:schemeClr val="accent1">
                  <a:lumMod val="86000"/>
                  <a:lumOff val="14000"/>
                </a:schemeClr>
              </a:gs>
            </a:gsLst>
            <a:lin ang="600000" scaled="0"/>
          </a:gradFill>
          <a:ln w="483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任意多边形: 形状 7"/>
          <p:cNvSpPr/>
          <p:nvPr>
            <p:custDataLst>
              <p:tags r:id="rId6"/>
            </p:custDataLst>
          </p:nvPr>
        </p:nvSpPr>
        <p:spPr>
          <a:xfrm>
            <a:off x="5714629" y="4605299"/>
            <a:ext cx="811309" cy="865645"/>
          </a:xfrm>
          <a:custGeom>
            <a:gdLst>
              <a:gd name="connsiteX0" fmla="*/ 1385888 w 1450657"/>
              <a:gd name="connsiteY0" fmla="*/ 0 h 1547812"/>
              <a:gd name="connsiteX1" fmla="*/ 1450658 w 1450657"/>
              <a:gd name="connsiteY1" fmla="*/ 1547812 h 1547812"/>
              <a:gd name="connsiteX2" fmla="*/ 0 w 1450657"/>
              <a:gd name="connsiteY2" fmla="*/ 1023938 h 15478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50657" h="1547812">
                <a:moveTo>
                  <a:pt x="1385888" y="0"/>
                </a:moveTo>
                <a:lnTo>
                  <a:pt x="1450658" y="1547812"/>
                </a:lnTo>
                <a:lnTo>
                  <a:pt x="0" y="1023938"/>
                </a:lnTo>
                <a:close/>
              </a:path>
            </a:pathLst>
          </a:custGeom>
          <a:gradFill flip="none" rotWithShape="1">
            <a:gsLst>
              <a:gs pos="36000">
                <a:schemeClr val="accent1">
                  <a:lumMod val="75000"/>
                </a:schemeClr>
              </a:gs>
              <a:gs pos="100000">
                <a:schemeClr val="accent1">
                  <a:lumMod val="70000"/>
                  <a:lumOff val="30000"/>
                </a:schemeClr>
              </a:gs>
            </a:gsLst>
            <a:lin ang="1800000" scaled="0"/>
          </a:gradFill>
          <a:ln w="483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9"/>
          <p:cNvSpPr/>
          <p:nvPr>
            <p:custDataLst>
              <p:tags r:id="rId7"/>
            </p:custDataLst>
          </p:nvPr>
        </p:nvSpPr>
        <p:spPr>
          <a:xfrm>
            <a:off x="6406129" y="4062934"/>
            <a:ext cx="515657" cy="705301"/>
          </a:xfrm>
          <a:custGeom>
            <a:gdLst>
              <a:gd name="connsiteX0" fmla="*/ 149542 w 922019"/>
              <a:gd name="connsiteY0" fmla="*/ 969645 h 1261109"/>
              <a:gd name="connsiteX1" fmla="*/ 0 w 922019"/>
              <a:gd name="connsiteY1" fmla="*/ 0 h 1261109"/>
              <a:gd name="connsiteX2" fmla="*/ 922020 w 922019"/>
              <a:gd name="connsiteY2" fmla="*/ 1261110 h 12611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22019" h="1261109">
                <a:moveTo>
                  <a:pt x="149542" y="969645"/>
                </a:moveTo>
                <a:lnTo>
                  <a:pt x="0" y="0"/>
                </a:lnTo>
                <a:lnTo>
                  <a:pt x="922020" y="1261110"/>
                </a:lnTo>
                <a:close/>
              </a:path>
            </a:pathLst>
          </a:custGeom>
          <a:gradFill>
            <a:gsLst>
              <a:gs pos="1000">
                <a:schemeClr val="accent1">
                  <a:lumMod val="60000"/>
                  <a:lumOff val="40000"/>
                </a:schemeClr>
              </a:gs>
              <a:gs pos="92000">
                <a:schemeClr val="accent1"/>
              </a:gs>
            </a:gsLst>
            <a:lin ang="9600000" scaled="0"/>
          </a:gradFill>
          <a:ln w="483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0"/>
          <p:cNvSpPr/>
          <p:nvPr>
            <p:custDataLst>
              <p:tags r:id="rId8"/>
            </p:custDataLst>
          </p:nvPr>
        </p:nvSpPr>
        <p:spPr>
          <a:xfrm>
            <a:off x="6489618" y="4605299"/>
            <a:ext cx="432023" cy="865645"/>
          </a:xfrm>
          <a:custGeom>
            <a:gdLst>
              <a:gd name="connsiteX0" fmla="*/ 0 w 772477"/>
              <a:gd name="connsiteY0" fmla="*/ 0 h 1547812"/>
              <a:gd name="connsiteX1" fmla="*/ 772477 w 772477"/>
              <a:gd name="connsiteY1" fmla="*/ 291465 h 1547812"/>
              <a:gd name="connsiteX2" fmla="*/ 64770 w 772477"/>
              <a:gd name="connsiteY2" fmla="*/ 1547812 h 15478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72477" h="1547812">
                <a:moveTo>
                  <a:pt x="0" y="0"/>
                </a:moveTo>
                <a:lnTo>
                  <a:pt x="772477" y="291465"/>
                </a:lnTo>
                <a:lnTo>
                  <a:pt x="64770" y="1547812"/>
                </a:lnTo>
                <a:close/>
              </a:path>
            </a:pathLst>
          </a:custGeom>
          <a:gradFill>
            <a:gsLst>
              <a:gs pos="28000">
                <a:schemeClr val="accent1">
                  <a:lumMod val="75000"/>
                </a:schemeClr>
              </a:gs>
              <a:gs pos="100000">
                <a:schemeClr val="accent1">
                  <a:lumMod val="70000"/>
                  <a:lumOff val="30000"/>
                </a:schemeClr>
              </a:gs>
            </a:gsLst>
            <a:lin ang="21594000" scaled="0"/>
          </a:gradFill>
          <a:ln w="483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1"/>
          <p:cNvSpPr/>
          <p:nvPr>
            <p:custDataLst>
              <p:tags r:id="rId9"/>
            </p:custDataLst>
          </p:nvPr>
        </p:nvSpPr>
        <p:spPr>
          <a:xfrm>
            <a:off x="5619668" y="4062934"/>
            <a:ext cx="869905" cy="542294"/>
          </a:xfrm>
          <a:custGeom>
            <a:gdLst>
              <a:gd name="connsiteX0" fmla="*/ 0 w 1555432"/>
              <a:gd name="connsiteY0" fmla="*/ 372428 h 969645"/>
              <a:gd name="connsiteX1" fmla="*/ 1405890 w 1555432"/>
              <a:gd name="connsiteY1" fmla="*/ 0 h 969645"/>
              <a:gd name="connsiteX2" fmla="*/ 1555433 w 1555432"/>
              <a:gd name="connsiteY2" fmla="*/ 969645 h 9696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5432" h="969644">
                <a:moveTo>
                  <a:pt x="0" y="372428"/>
                </a:moveTo>
                <a:lnTo>
                  <a:pt x="1405890" y="0"/>
                </a:lnTo>
                <a:lnTo>
                  <a:pt x="1555433" y="969645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5000"/>
                  <a:lumOff val="45000"/>
                </a:schemeClr>
              </a:gs>
              <a:gs pos="100000">
                <a:schemeClr val="accent1"/>
              </a:gs>
            </a:gsLst>
            <a:lin ang="7200000" scaled="0"/>
          </a:gradFill>
          <a:ln w="483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任意多边形: 形状 12"/>
          <p:cNvSpPr/>
          <p:nvPr>
            <p:custDataLst>
              <p:tags r:id="rId10"/>
            </p:custDataLst>
          </p:nvPr>
        </p:nvSpPr>
        <p:spPr>
          <a:xfrm>
            <a:off x="5619668" y="4271340"/>
            <a:ext cx="869905" cy="906663"/>
          </a:xfrm>
          <a:custGeom>
            <a:gdLst>
              <a:gd name="connsiteX0" fmla="*/ 0 w 1555432"/>
              <a:gd name="connsiteY0" fmla="*/ 0 h 1621155"/>
              <a:gd name="connsiteX1" fmla="*/ 1555433 w 1555432"/>
              <a:gd name="connsiteY1" fmla="*/ 597218 h 1621155"/>
              <a:gd name="connsiteX2" fmla="*/ 169545 w 1555432"/>
              <a:gd name="connsiteY2" fmla="*/ 1621155 h 16211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5432" h="1621155">
                <a:moveTo>
                  <a:pt x="0" y="0"/>
                </a:moveTo>
                <a:lnTo>
                  <a:pt x="1555433" y="597218"/>
                </a:lnTo>
                <a:lnTo>
                  <a:pt x="169545" y="1621155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36000"/>
                  <a:lumOff val="64000"/>
                </a:schemeClr>
              </a:gs>
              <a:gs pos="100000">
                <a:schemeClr val="accent1">
                  <a:lumMod val="77000"/>
                  <a:lumOff val="23000"/>
                </a:schemeClr>
              </a:gs>
            </a:gsLst>
            <a:lin ang="2700000" scaled="1"/>
          </a:gradFill>
          <a:ln w="4833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椭圆 13"/>
          <p:cNvSpPr/>
          <p:nvPr>
            <p:custDataLst>
              <p:tags r:id="rId11"/>
            </p:custDataLst>
          </p:nvPr>
        </p:nvSpPr>
        <p:spPr>
          <a:xfrm rot="20464926">
            <a:off x="4716576" y="4578531"/>
            <a:ext cx="2838376" cy="592969"/>
          </a:xfrm>
          <a:prstGeom prst="ellipse">
            <a:avLst/>
          </a:prstGeom>
          <a:noFill/>
          <a:ln w="95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14"/>
          <p:cNvSpPr/>
          <p:nvPr>
            <p:custDataLst>
              <p:tags r:id="rId12"/>
            </p:custDataLst>
          </p:nvPr>
        </p:nvSpPr>
        <p:spPr>
          <a:xfrm rot="997938">
            <a:off x="4827471" y="4578531"/>
            <a:ext cx="2616091" cy="592969"/>
          </a:xfrm>
          <a:prstGeom prst="ellipse">
            <a:avLst/>
          </a:prstGeom>
          <a:noFill/>
          <a:ln w="19050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15"/>
          <p:cNvSpPr/>
          <p:nvPr>
            <p:custDataLst>
              <p:tags r:id="rId13"/>
            </p:custDataLst>
          </p:nvPr>
        </p:nvSpPr>
        <p:spPr>
          <a:xfrm rot="19668907">
            <a:off x="4635636" y="4578531"/>
            <a:ext cx="2838376" cy="592969"/>
          </a:xfrm>
          <a:prstGeom prst="ellipse">
            <a:avLst/>
          </a:prstGeom>
          <a:noFill/>
          <a:ln w="19050">
            <a:gradFill flip="none" rotWithShape="1">
              <a:gsLst>
                <a:gs pos="1000">
                  <a:schemeClr val="accent1">
                    <a:lumMod val="60000"/>
                    <a:lumOff val="4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6200000" scaled="1"/>
            </a:gra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18"/>
          <p:cNvSpPr/>
          <p:nvPr>
            <p:custDataLst>
              <p:tags r:id="rId14"/>
            </p:custDataLst>
          </p:nvPr>
        </p:nvSpPr>
        <p:spPr>
          <a:xfrm>
            <a:off x="6966976" y="4764630"/>
            <a:ext cx="110661" cy="110661"/>
          </a:xfrm>
          <a:prstGeom prst="ellipse">
            <a:avLst/>
          </a:prstGeom>
          <a:gradFill>
            <a:gsLst>
              <a:gs pos="1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19"/>
          <p:cNvSpPr/>
          <p:nvPr>
            <p:custDataLst>
              <p:tags r:id="rId15"/>
            </p:custDataLst>
          </p:nvPr>
        </p:nvSpPr>
        <p:spPr>
          <a:xfrm>
            <a:off x="6336660" y="5180167"/>
            <a:ext cx="110661" cy="110661"/>
          </a:xfrm>
          <a:prstGeom prst="ellipse">
            <a:avLst/>
          </a:prstGeom>
          <a:gradFill flip="none" rotWithShape="1">
            <a:gsLst>
              <a:gs pos="100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: 形状 21"/>
          <p:cNvSpPr/>
          <p:nvPr>
            <p:custDataLst>
              <p:tags r:id="rId16"/>
            </p:custDataLst>
          </p:nvPr>
        </p:nvSpPr>
        <p:spPr>
          <a:xfrm>
            <a:off x="1014984" y="3651221"/>
            <a:ext cx="10159863" cy="2013719"/>
          </a:xfrm>
          <a:custGeom>
            <a:gdLst>
              <a:gd name="connsiteX0" fmla="*/ 4924244 w 9848488"/>
              <a:gd name="connsiteY0" fmla="*/ 0 h 2006368"/>
              <a:gd name="connsiteX1" fmla="*/ 9775437 w 9848488"/>
              <a:gd name="connsiteY1" fmla="*/ 1858432 h 2006368"/>
              <a:gd name="connsiteX2" fmla="*/ 9848488 w 9848488"/>
              <a:gd name="connsiteY2" fmla="*/ 2006368 h 2006368"/>
              <a:gd name="connsiteX3" fmla="*/ 0 w 9848488"/>
              <a:gd name="connsiteY3" fmla="*/ 2006368 h 2006368"/>
              <a:gd name="connsiteX4" fmla="*/ 73051 w 9848488"/>
              <a:gd name="connsiteY4" fmla="*/ 1858432 h 2006368"/>
              <a:gd name="connsiteX5" fmla="*/ 4924244 w 9848488"/>
              <a:gd name="connsiteY5" fmla="*/ 0 h 20063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848488" h="2006368">
                <a:moveTo>
                  <a:pt x="4924244" y="0"/>
                </a:moveTo>
                <a:cubicBezTo>
                  <a:pt x="7203603" y="0"/>
                  <a:pt x="9132307" y="781751"/>
                  <a:pt x="9775437" y="1858432"/>
                </a:cubicBezTo>
                <a:lnTo>
                  <a:pt x="9848488" y="2006368"/>
                </a:lnTo>
                <a:lnTo>
                  <a:pt x="0" y="2006368"/>
                </a:lnTo>
                <a:lnTo>
                  <a:pt x="73051" y="1858432"/>
                </a:lnTo>
                <a:cubicBezTo>
                  <a:pt x="716182" y="781751"/>
                  <a:pt x="2644886" y="0"/>
                  <a:pt x="4924244" y="0"/>
                </a:cubicBezTo>
                <a:close/>
              </a:path>
            </a:pathLst>
          </a:custGeom>
          <a:noFill/>
          <a:ln w="15875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92000">
                  <a:schemeClr val="accent1">
                    <a:alpha val="0"/>
                  </a:schemeClr>
                </a:gs>
              </a:gsLst>
              <a:lin ang="5400000" scaled="1"/>
            </a:gra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102"/>
          <p:cNvSpPr/>
          <p:nvPr>
            <p:custDataLst>
              <p:tags r:id="rId17"/>
            </p:custDataLst>
          </p:nvPr>
        </p:nvSpPr>
        <p:spPr>
          <a:xfrm>
            <a:off x="4772023" y="3640386"/>
            <a:ext cx="146921" cy="146921"/>
          </a:xfrm>
          <a:prstGeom prst="ellipse">
            <a:avLst/>
          </a:prstGeom>
          <a:solidFill>
            <a:srgbClr val="FFFFFF"/>
          </a:solidFill>
          <a:ln w="3175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103"/>
          <p:cNvSpPr/>
          <p:nvPr>
            <p:custDataLst>
              <p:tags r:id="rId18"/>
            </p:custDataLst>
          </p:nvPr>
        </p:nvSpPr>
        <p:spPr>
          <a:xfrm>
            <a:off x="4800066" y="3668429"/>
            <a:ext cx="90776" cy="90776"/>
          </a:xfrm>
          <a:prstGeom prst="ellipse">
            <a:avLst/>
          </a:prstGeom>
          <a:gradFill>
            <a:gsLst>
              <a:gs pos="1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19"/>
            </p:custDataLst>
          </p:nvPr>
        </p:nvSpPr>
        <p:spPr>
          <a:xfrm>
            <a:off x="4144257" y="2343427"/>
            <a:ext cx="1402474" cy="4939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器械分类：根据用途、材质、结构等进行分类，便于管理和使用。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标题"/>
          <p:cNvSpPr txBox="1"/>
          <p:nvPr>
            <p:custDataLst>
              <p:tags r:id="rId20"/>
            </p:custDataLst>
          </p:nvPr>
        </p:nvSpPr>
        <p:spPr>
          <a:xfrm>
            <a:off x="4144257" y="1853323"/>
            <a:ext cx="1402474" cy="36964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99"/>
          <p:cNvCxnSpPr/>
          <p:nvPr>
            <p:custDataLst>
              <p:tags r:id="rId21"/>
            </p:custDataLst>
          </p:nvPr>
        </p:nvCxnSpPr>
        <p:spPr>
          <a:xfrm flipH="1" flipV="1">
            <a:off x="4846591" y="2988401"/>
            <a:ext cx="0" cy="651633"/>
          </a:xfrm>
          <a:prstGeom prst="line">
            <a:avLst/>
          </a:pr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0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220" name="椭圆 110"/>
          <p:cNvSpPr/>
          <p:nvPr>
            <p:custDataLst>
              <p:tags r:id="rId22"/>
            </p:custDataLst>
          </p:nvPr>
        </p:nvSpPr>
        <p:spPr>
          <a:xfrm>
            <a:off x="7271618" y="3640386"/>
            <a:ext cx="146921" cy="146921"/>
          </a:xfrm>
          <a:prstGeom prst="ellipse">
            <a:avLst/>
          </a:prstGeom>
          <a:solidFill>
            <a:srgbClr val="FFFFFF"/>
          </a:solidFill>
          <a:ln w="3175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lumMod val="75000"/>
                <a:alpha val="4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111"/>
          <p:cNvSpPr/>
          <p:nvPr>
            <p:custDataLst>
              <p:tags r:id="rId23"/>
            </p:custDataLst>
          </p:nvPr>
        </p:nvSpPr>
        <p:spPr>
          <a:xfrm>
            <a:off x="7299660" y="3668429"/>
            <a:ext cx="90776" cy="90776"/>
          </a:xfrm>
          <a:prstGeom prst="ellipse">
            <a:avLst/>
          </a:prstGeom>
          <a:gradFill>
            <a:gsLst>
              <a:gs pos="100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正文"/>
          <p:cNvSpPr txBox="1"/>
          <p:nvPr>
            <p:custDataLst>
              <p:tags r:id="rId24"/>
            </p:custDataLst>
          </p:nvPr>
        </p:nvSpPr>
        <p:spPr>
          <a:xfrm>
            <a:off x="6643851" y="2343427"/>
            <a:ext cx="1402474" cy="4939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清洗方法：采用手工清洗或机械清洗，确保器械的清洁度和安全性。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标题"/>
          <p:cNvSpPr txBox="1"/>
          <p:nvPr>
            <p:custDataLst>
              <p:tags r:id="rId25"/>
            </p:custDataLst>
          </p:nvPr>
        </p:nvSpPr>
        <p:spPr>
          <a:xfrm>
            <a:off x="6643851" y="1853323"/>
            <a:ext cx="1402474" cy="36964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项标题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07"/>
          <p:cNvCxnSpPr/>
          <p:nvPr>
            <p:custDataLst>
              <p:tags r:id="rId26"/>
            </p:custDataLst>
          </p:nvPr>
        </p:nvCxnSpPr>
        <p:spPr>
          <a:xfrm flipH="1" flipV="1">
            <a:off x="7346185" y="2988401"/>
            <a:ext cx="0" cy="651633"/>
          </a:xfrm>
          <a:prstGeom prst="line">
            <a:avLst/>
          </a:pr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0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包装和标识的规范</a:t>
            </a:r>
            <a:endParaRPr lang="zh-CN" altLang="en-US"/>
          </a:p>
        </p:txBody>
      </p:sp>
      <p:sp>
        <p:nvSpPr>
          <p:cNvPr id="1049264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标识要求：物品包装上应清晰地标明物品名称、数量、规格、生产日期、有效期等信息，以便识别和管理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包装材料：选择无毒、无味、防水、防潮的包装材料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包装方式：根据物品的种类和用途，采用适当的包装方式，确保物品在运输和存储过程中不受损坏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特殊物品处理：对于易碎、易燃、易爆等特殊物品，应采取相应的安全措施，并在包装上标明警示标识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实际操作和经验分享</a:t>
            </a:r>
            <a:endParaRPr lang="zh-CN" altLang="en-US"/>
          </a:p>
        </p:txBody>
      </p:sp>
      <p:sp>
        <p:nvSpPr>
          <p:cNvPr id="10493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操作过程中的常见问题及解决方法</a:t>
            </a:r>
            <a:endParaRPr lang="zh-CN" altLang="en-US"/>
          </a:p>
        </p:txBody>
      </p:sp>
      <p:sp>
        <p:nvSpPr>
          <p:cNvPr id="1049374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常见问题：消毒不彻底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解决方法：制定物品摆放标准，定期对员工进行培训，确保物品摆放整齐有序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常见问题：物品摆放混乱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解决方法：严格按照操作规程进行消毒，定期检查消毒设备是否正常工作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https://d.book118.com/088045037062006037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1"/>
  <p:tag name="KSO_WM_UNIT_INDEX" val="1_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1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1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500000238418579},{&quot;brightness&quot;:0,&quot;colorType&quot;:1,&quot;foreColorIndex&quot;:5,&quot;pos&quot;:1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0.8700000047683716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199999988079071,&quot;colorType&quot;:1,&quot;foreColorIndex&quot;:5,&quot;pos&quot;:0.009999999776482582,&quot;transparency&quot;:0},{&quot;brightness&quot;:-0.09000000357627869,&quot;colorType&quot;:1,&quot;foreColorIndex&quot;:5,&quot;pos&quot;:0.77999997138977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2"/>
  <p:tag name="KSO_WM_UNIT_INDEX" val="1_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899999976158142,&quot;transparency&quot;:0},{&quot;brightness&quot;:0,&quot;colorType&quot;:1,&quot;foreColorIndex&quot;:5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15"/>
  <p:tag name="KSO_WM_UNIT_INDEX" val="1_1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5,&quot;colorType&quot;:1,&quot;foreColorIndex&quot;:5,&quot;pos&quot;:0,&quot;transparency&quot;:0},{&quot;brightness&quot;:0.1400000005960464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11"/>
  <p:tag name="KSO_WM_UNIT_INDEX" val="1_1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36000001430511475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009999999776482582,&quot;transparency&quot;:0},{&quot;brightness&quot;:0,&quot;colorType&quot;:1,&quot;foreColorIndex&quot;:5,&quot;pos&quot;:0.920000016689300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800000011920929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14"/>
  <p:tag name="KSO_WM_UNIT_INDEX" val="1_1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4999998807907104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4"/>
  <p:tag name="KSO_WM_UNIT_INDEX" val="1_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399999856948853,&quot;colorType&quot;:1,&quot;foreColorIndex&quot;:5,&quot;pos&quot;:0,&quot;transparency&quot;:0},{&quot;brightness&quot;:0.23000000417232513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i*1_7"/>
  <p:tag name="KSO_WM_UNIT_INDEX" val="1_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4000000059604645,&quot;colorType&quot;:1,&quot;foreColorIndex&quot;:5,&quot;pos&quot;:0.009999999776482582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i*1_8"/>
  <p:tag name="KSO_WM_UNIT_INDEX" val="1_8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009999999776482582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009999999776482582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i*1_9"/>
  <p:tag name="KSO_WM_UNIT_INDEX" val="1_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6000000238418579,&quot;colorType&quot;:1,&quot;foreColorIndex&quot;:5,&quot;pos&quot;:0,&quot;transparency&quot;:0},{&quot;brightness&quot;:0,&quot;colorType&quot;:1,&quot;foreColorIndex&quot;:5,&quot;pos&quot;:0.9200000166893005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i*1_10"/>
  <p:tag name="KSO_WM_UNIT_INDEX" val="1_10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009999999776482582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项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i*1_2_1"/>
  <p:tag name="KSO_WM_UNIT_INDEX" val="1_2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009999999776482582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731_1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1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项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2532958984375,&quot;width&quot;:797.0689697265625}"/>
  <p:tag name="KSO_WM_TAG_VERSION" val="3.0"/>
  <p:tag name="KSO_WM_TEMPLATE_CATEGORY" val="diagram"/>
  <p:tag name="KSO_WM_TEMPLATE_INDEX" val="20231731"/>
  <p:tag name="KSO_WM_UNIT_COMPATIBLE" val="0"/>
  <p:tag name="KSO_WM_UNIT_DIAGRAM_ISNUMVISUAL" val="0"/>
  <p:tag name="KSO_WM_UNIT_DIAGRAM_ISREFERUNIT" val="0"/>
  <p:tag name="KSO_WM_UNIT_HIGHLIGHT" val="0"/>
  <p:tag name="KSO_WM_UNIT_ID" val="diagram20231731_1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供应室进修体会</vt:lpstr>
      <vt:lpstr>目录</vt:lpstr>
      <vt:lpstr>进修背景和目标</vt:lpstr>
      <vt:lpstr>为什么选择进修供应室</vt:lpstr>
      <vt:lpstr>进修的目标和期望</vt:lpstr>
      <vt:lpstr>供应室的基本知识和技能</vt:lpstr>
      <vt:lpstr>供应室的定义和作用</vt:lpstr>
      <vt:lpstr>消毒和灭菌的基本原理</vt:lpstr>
      <vt:lpstr>器械的分类和清洗方法</vt:lpstr>
      <vt:lpstr>包装和标识的规范</vt:lpstr>
      <vt:lpstr>实际操作和经验分享</vt:lpstr>
      <vt:lpstr>操作过程中的常见问题及解决方法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2024-09-17T07:22:41.115</cp:lastPrinted>
  <dcterms:created xsi:type="dcterms:W3CDTF">2024-09-16T23:22:41Z</dcterms:created>
  <dcterms:modified xsi:type="dcterms:W3CDTF">2024-09-16T23:22:43Z</dcterms:modified>
</cp:coreProperties>
</file>