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182D065-3928-49EA-8205-019F44C2C3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7F3E759-2D79-4DF5-B1F7-21C1BC1AE6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15F8C13-61BA-4CD1-BC66-74B1D3BD37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6EF1470-CDC9-40A4-88FD-D2558B42DAC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2B44E3C-30B9-4493-BFA8-8F8370E3859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464764E-01AC-4938-A415-1A4B72C7455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447BAB5-9A3B-4E3A-A68D-6CBE1D99D9B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12DDC14-84D1-461C-A824-151F1B85EE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2D374E3-C00E-4E59-9A60-4895BC564E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17FB338-9525-4F9B-9E06-3F752C1C7D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7B5DAD-882B-4A75-B98C-F0E67D292F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88046056075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42747" y="1226293"/>
            <a:ext cx="9106507" cy="1906231"/>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chemeClr val="accent1">
                    <a:alpha val="100000"/>
                  </a:schemeClr>
                </a:solidFill>
                <a:latin typeface="Microsoft Yahei"/>
                <a:ea typeface="Microsoft Yahei"/>
                <a:cs typeface="Microsoft Yahei"/>
              </a:rPr>
              <a:t>监察委员会监察体制改革国家机构改革解读</a:t>
            </a:r>
            <a:endParaRPr lang="en-US" sz="1100"/>
          </a:p>
        </p:txBody>
      </p:sp>
      <p:grpSp>
        <p:nvGrpSpPr>
          <p:cNvPr id="3" name="Group 3"/>
          <p:cNvGrpSpPr/>
          <p:nvPr/>
        </p:nvGrpSpPr>
        <p:grpSpPr>
          <a:xfrm>
            <a:off x="2739291" y="3540703"/>
            <a:ext cx="6713418" cy="489827"/>
            <a:chOff x="2739291" y="3540703"/>
            <a:chExt cx="6713418" cy="489827"/>
          </a:xfrm>
        </p:grpSpPr>
        <p:sp>
          <p:nvSpPr>
            <p:cNvPr id="4" name="AutoShape 4"/>
            <p:cNvSpPr/>
            <p:nvPr/>
          </p:nvSpPr>
          <p:spPr>
            <a:xfrm>
              <a:off x="2739291" y="3540703"/>
              <a:ext cx="3401434" cy="489827"/>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alpha val="100000"/>
                    </a:srgbClr>
                  </a:solidFill>
                  <a:latin typeface="Microsoft Yahei"/>
                  <a:ea typeface="Microsoft Yahei"/>
                  <a:cs typeface="Microsoft Yahei"/>
                </a:rPr>
                <a:t>汇报人：AA</a:t>
              </a:r>
              <a:endParaRPr lang="en-US" sz="1100"/>
            </a:p>
          </p:txBody>
        </p:sp>
        <p:sp>
          <p:nvSpPr>
            <p:cNvPr id="5" name="AutoShape 5"/>
            <p:cNvSpPr/>
            <p:nvPr/>
          </p:nvSpPr>
          <p:spPr>
            <a:xfrm>
              <a:off x="6140725" y="3540703"/>
              <a:ext cx="3311984" cy="489827"/>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alpha val="100000"/>
                    </a:srgbClr>
                  </a:solidFill>
                  <a:latin typeface="Microsoft Yahei"/>
                  <a:ea typeface="Microsoft Yahei"/>
                  <a:cs typeface="Microsoft Yahei"/>
                </a:rPr>
                <a:t>2024-01-13</a:t>
              </a:r>
              <a:endParaRPr lang="en-US" sz="1100"/>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59520" y="535260"/>
            <a:ext cx="10672960" cy="57691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tretch>
            <a:fillRect/>
          </a:stretch>
        </p:blipFill>
        <p:spPr>
          <a:xfrm>
            <a:off x="0" y="-535260"/>
            <a:ext cx="5567207" cy="6839712"/>
          </a:xfrm>
          <a:prstGeom prst="rect">
            <a:avLst/>
          </a:prstGeom>
        </p:spPr>
      </p:pic>
      <p:sp>
        <p:nvSpPr>
          <p:cNvPr id="4" name="AutoShape 4"/>
          <p:cNvSpPr/>
          <p:nvPr/>
        </p:nvSpPr>
        <p:spPr>
          <a:xfrm>
            <a:off x="6276259" y="861481"/>
            <a:ext cx="3746772" cy="597533"/>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75">
                <a:solidFill>
                  <a:schemeClr val="accent1">
                    <a:alpha val="100000"/>
                  </a:schemeClr>
                </a:solidFill>
                <a:latin typeface="Microsoft Yahei"/>
                <a:ea typeface="Microsoft Yahei"/>
                <a:cs typeface="Microsoft Yahei"/>
              </a:rPr>
              <a:t>CONTENTS</a:t>
            </a:r>
            <a:endParaRPr lang="en-US" sz="1100"/>
          </a:p>
        </p:txBody>
      </p:sp>
      <p:sp>
        <p:nvSpPr>
          <p:cNvPr id="5" name="TextBox 5"/>
          <p:cNvSpPr txBox="1"/>
          <p:nvPr/>
        </p:nvSpPr>
        <p:spPr>
          <a:xfrm>
            <a:off x="6083808" y="1823759"/>
            <a:ext cx="4638675" cy="44577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监察委员会改革背景与意义</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监察委员会职责定位与权力配置</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国家机构改革方案解读</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监察委员会在机构改革中作用与挑战</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案例分析：某地区监察委员会改革实践</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未来展望：深化监察体制改革，完善国家治理体系</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监察委员会改革背景与意义</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01</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652605" y="2972012"/>
            <a:ext cx="2353053" cy="1956378"/>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通过组建监察委员会，整合政府、检察等部门的反腐败力量，形成高效、统一的反腐败体制。</a:t>
            </a:r>
            <a:endParaRPr lang="en-US" sz="1100"/>
          </a:p>
        </p:txBody>
      </p:sp>
      <p:sp>
        <p:nvSpPr>
          <p:cNvPr id="3" name="AutoShape 3"/>
          <p:cNvSpPr/>
          <p:nvPr/>
        </p:nvSpPr>
        <p:spPr>
          <a:xfrm>
            <a:off x="8684852" y="1462164"/>
            <a:ext cx="2382848" cy="1991137"/>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将监察范围扩大到所有行使公权力的公职人员，实现对公权力监督的全覆盖。</a:t>
            </a:r>
            <a:endParaRPr lang="en-US" sz="1100"/>
          </a:p>
        </p:txBody>
      </p:sp>
      <p:sp>
        <p:nvSpPr>
          <p:cNvPr id="4" name="AutoShape 4"/>
          <p:cNvSpPr/>
          <p:nvPr/>
        </p:nvSpPr>
        <p:spPr>
          <a:xfrm>
            <a:off x="8684852" y="4394429"/>
            <a:ext cx="2382848" cy="196256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通过改革，提高监察工作的独立性、权威性和专业性，确保监察权的有效行使。</a:t>
            </a:r>
            <a:endParaRPr lang="en-US" sz="1100"/>
          </a:p>
        </p:txBody>
      </p:sp>
      <p:pic>
        <p:nvPicPr>
          <p:cNvPr id="5" name="Picture 5"/>
          <p:cNvPicPr>
            <a:picLocks noChangeAspect="1"/>
          </p:cNvPicPr>
          <p:nvPr/>
        </p:nvPicPr>
        <p:blipFill>
          <a:blip r:embed="rId2">
            <a:alphaModFix amt="75000"/>
          </a:blip>
          <a:srcRect l="31868" t="13068" r="31502" b="30114"/>
          <a:stretch>
            <a:fillRect/>
          </a:stretch>
        </p:blipFill>
        <p:spPr>
          <a:xfrm>
            <a:off x="4217947" y="1384382"/>
            <a:ext cx="3545264" cy="5454568"/>
          </a:xfrm>
          <a:prstGeom prst="rect">
            <a:avLst/>
          </a:prstGeom>
        </p:spPr>
      </p:pic>
      <p:pic>
        <p:nvPicPr>
          <p:cNvPr id="6" name="Picture 6"/>
          <p:cNvPicPr>
            <a:picLocks noChangeAspect="1"/>
          </p:cNvPicPr>
          <p:nvPr/>
        </p:nvPicPr>
        <p:blipFill>
          <a:blip r:embed="rId3"/>
          <a:srcRect l="28794" r="28794"/>
          <a:stretch>
            <a:fillRect/>
          </a:stretch>
        </p:blipFill>
        <p:spPr>
          <a:xfrm>
            <a:off x="4495322" y="1838813"/>
            <a:ext cx="2952950" cy="4810026"/>
          </a:xfrm>
          <a:prstGeom prst="rect">
            <a:avLst/>
          </a:prstGeom>
        </p:spPr>
      </p:pic>
      <p:grpSp>
        <p:nvGrpSpPr>
          <p:cNvPr id="7" name="Group 7"/>
          <p:cNvGrpSpPr/>
          <p:nvPr/>
        </p:nvGrpSpPr>
        <p:grpSpPr>
          <a:xfrm>
            <a:off x="3239789" y="3141586"/>
            <a:ext cx="1463040" cy="1463040"/>
            <a:chOff x="3239789" y="3141586"/>
            <a:chExt cx="1463040" cy="1463040"/>
          </a:xfrm>
        </p:grpSpPr>
        <p:sp>
          <p:nvSpPr>
            <p:cNvPr id="8" name="AutoShape 8"/>
            <p:cNvSpPr/>
            <p:nvPr/>
          </p:nvSpPr>
          <p:spPr>
            <a:xfrm>
              <a:off x="3239789" y="3141586"/>
              <a:ext cx="1463040" cy="146304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12771" y="3559447"/>
            <a:ext cx="702092" cy="584684"/>
            <a:chOff x="3612771" y="3559447"/>
            <a:chExt cx="702092" cy="584684"/>
          </a:xfrm>
        </p:grpSpPr>
        <p:sp>
          <p:nvSpPr>
            <p:cNvPr id="10" name="Freeform 10"/>
            <p:cNvSpPr/>
            <p:nvPr/>
          </p:nvSpPr>
          <p:spPr>
            <a:xfrm>
              <a:off x="3612771" y="4122895"/>
              <a:ext cx="702092" cy="21236"/>
            </a:xfrm>
            <a:custGeom>
              <a:rect l="l" t="t"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702447" y="3690774"/>
              <a:ext cx="101383" cy="372745"/>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850662" y="3559447"/>
              <a:ext cx="101383" cy="504071"/>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998877" y="3720392"/>
              <a:ext cx="101383" cy="343126"/>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47092" y="3830623"/>
              <a:ext cx="101383" cy="233035"/>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6924196" y="1127033"/>
            <a:ext cx="1463040" cy="1463040"/>
            <a:chOff x="6924196" y="1127033"/>
            <a:chExt cx="1463040" cy="1463040"/>
          </a:xfrm>
        </p:grpSpPr>
        <p:sp>
          <p:nvSpPr>
            <p:cNvPr id="16" name="Freeform 16"/>
            <p:cNvSpPr/>
            <p:nvPr/>
          </p:nvSpPr>
          <p:spPr>
            <a:xfrm>
              <a:off x="7364596" y="1565888"/>
              <a:ext cx="575749" cy="390208"/>
            </a:xfrm>
            <a:custGeom>
              <a:rect l="l" t="t"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7273763" y="1974818"/>
              <a:ext cx="748924" cy="211520"/>
            </a:xfrm>
            <a:custGeom>
              <a:rect l="l" t="t"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924196" y="1127033"/>
              <a:ext cx="1463040" cy="146304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7364596" y="1565888"/>
              <a:ext cx="575749" cy="390208"/>
            </a:xfrm>
            <a:custGeom>
              <a:rect l="l" t="t"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7273763" y="1974818"/>
              <a:ext cx="748924" cy="211520"/>
            </a:xfrm>
            <a:custGeom>
              <a:rect l="l" t="t"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6924196" y="4151964"/>
            <a:ext cx="1463040" cy="1463040"/>
            <a:chOff x="6924196" y="4151964"/>
            <a:chExt cx="1463040" cy="1463040"/>
          </a:xfrm>
        </p:grpSpPr>
        <p:sp>
          <p:nvSpPr>
            <p:cNvPr id="22" name="AutoShape 22"/>
            <p:cNvSpPr/>
            <p:nvPr/>
          </p:nvSpPr>
          <p:spPr>
            <a:xfrm>
              <a:off x="7285470" y="4642335"/>
              <a:ext cx="725508" cy="572110"/>
            </a:xfrm>
            <a:prstGeom prst="wedgeEllipseCallou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924196" y="4151964"/>
              <a:ext cx="1463040" cy="146304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285470" y="4642335"/>
              <a:ext cx="725508" cy="572110"/>
            </a:xfrm>
            <a:prstGeom prst="wedgeEllipseCallou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5" name="AutoShape 25"/>
          <p:cNvSpPr/>
          <p:nvPr/>
        </p:nvSpPr>
        <p:spPr>
          <a:xfrm>
            <a:off x="455981" y="2535936"/>
            <a:ext cx="274630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整合反腐败力量</a:t>
            </a:r>
            <a:endParaRPr lang="en-US" sz="1100"/>
          </a:p>
        </p:txBody>
      </p:sp>
      <p:sp>
        <p:nvSpPr>
          <p:cNvPr id="26" name="AutoShape 26"/>
          <p:cNvSpPr/>
          <p:nvPr/>
        </p:nvSpPr>
        <p:spPr>
          <a:xfrm>
            <a:off x="8503125" y="1054893"/>
            <a:ext cx="274630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扩大监察范围</a:t>
            </a:r>
            <a:endParaRPr lang="en-US" sz="1100"/>
          </a:p>
        </p:txBody>
      </p:sp>
      <p:sp>
        <p:nvSpPr>
          <p:cNvPr id="27" name="AutoShape 27"/>
          <p:cNvSpPr/>
          <p:nvPr/>
        </p:nvSpPr>
        <p:spPr>
          <a:xfrm>
            <a:off x="8503125" y="4009655"/>
            <a:ext cx="274630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提升监察效能</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深化国家监察体制改革</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监察委员会的设立有助于完善国家法治体系，推动全面依法治国进程。</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完善法治体系</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1458" r="1145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促进依法行政</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3792" r="1379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强化法治监督</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4000" r="40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通过对公职人员的监察，促进政府依法行政，提高政府治理能力和水平。</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监察委员会作为专门的反腐败机构，能够强化对国家公职人员的法治监督，维护法律权威。</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推进全面依法治国</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4356" b="1435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520" b="2520"/>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220" b="2220"/>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加强党对反腐败工作集中统一领导</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落实党中央决策部署</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监察委员会的设立是党中央加强反腐败工作集中统一领导的重要举措，有利于落实党中央的决策部署。</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维护党的纪律</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通过对公职人员的监察，维护党的纪律和形象，促进党员干部廉洁从政。</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推动全面从严治党</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监察委员会的设立有助于推动全面从严治党向纵深发展，营造风清气正的政治生态。</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监察委员会职责定位与权力配置</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02</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监督职责</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监察委员会是国家的监督机关，负责对所有行使公权力的公职人员进行监督，确保其依法履职、秉公用权。</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3792" r="13792"/>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调查职责</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对涉嫌贪污贿赂、滥用职权、玩忽职守、权力寻租、利益输送、徇私舞弊以及浪费国家资财等职务违法和职务犯罪进行调查。</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处置职责</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对违法的公职人员依法作出政务处分决定；对履行职责不力、失职失责的领导人员进行问责；对涉嫌职务犯罪的，将调查结果移送人民检察院依法审查、提起公诉；向监察对象所在单位提出监察建议。</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职责定位</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7143" r="7143"/>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监督权</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监察委员会拥有对所有行使公权力的公职人员的监督权，可以通过多种方式进行监督，如巡视、派驻、检查等。</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调查权</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监察委员会拥有对涉嫌职务违法和职务犯罪的调查权，可以采取谈话、讯问、询问、查询、冻结、搜查、调取、查封、扣押、勘验检查、鉴定等措施进行调查。</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处置权</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监察委员会拥有对违法的公职人员的处置权，可以依法作出政务处分决定，对失职失责的领导人员进行问责，对涉嫌职务犯罪的移送司法机关处理。</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权力配置</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43534" y="1338101"/>
            <a:ext cx="3333658" cy="4817902"/>
          </a:xfrm>
          <a:prstGeom prst="rec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43534" y="1338101"/>
            <a:ext cx="3333658" cy="126801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867" y="1440614"/>
            <a:ext cx="2995145" cy="104851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与纪委关系</a:t>
            </a:r>
          </a:p>
        </p:txBody>
      </p:sp>
      <p:sp>
        <p:nvSpPr>
          <p:cNvPr id="5" name="TextBox 5"/>
          <p:cNvSpPr txBox="1"/>
          <p:nvPr/>
        </p:nvSpPr>
        <p:spPr>
          <a:xfrm>
            <a:off x="912791" y="2963397"/>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监察委员会与纪委合署办公，实行一套工作机构、两个机关名称，履行纪检监察两项职责。</a:t>
            </a:r>
          </a:p>
        </p:txBody>
      </p:sp>
      <p:sp>
        <p:nvSpPr>
          <p:cNvPr id="6" name="AutoShape 6"/>
          <p:cNvSpPr/>
          <p:nvPr/>
        </p:nvSpPr>
        <p:spPr>
          <a:xfrm>
            <a:off x="4429171" y="1338101"/>
            <a:ext cx="3333658" cy="4817902"/>
          </a:xfrm>
          <a:prstGeom prst="rec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429171" y="1338101"/>
            <a:ext cx="3333658" cy="126801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624504" y="1440614"/>
            <a:ext cx="2995145" cy="104851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与司法机关关系</a:t>
            </a:r>
          </a:p>
        </p:txBody>
      </p:sp>
      <p:sp>
        <p:nvSpPr>
          <p:cNvPr id="9" name="TextBox 9"/>
          <p:cNvSpPr txBox="1"/>
          <p:nvPr/>
        </p:nvSpPr>
        <p:spPr>
          <a:xfrm>
            <a:off x="4624504" y="2963397"/>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监察委员会与司法机关相互独立、相互制约，同时相互配合。监察委员会的调查结果可以作为司法机关审查起诉的依据，司法机关的审判结果也可以作为监察委员会监督问责的依据。</a:t>
            </a:r>
          </a:p>
        </p:txBody>
      </p:sp>
      <p:sp>
        <p:nvSpPr>
          <p:cNvPr id="10" name="AutoShape 10"/>
          <p:cNvSpPr/>
          <p:nvPr/>
        </p:nvSpPr>
        <p:spPr>
          <a:xfrm>
            <a:off x="8118788" y="1338101"/>
            <a:ext cx="3333658" cy="4817902"/>
          </a:xfrm>
          <a:prstGeom prst="rec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118788" y="1338101"/>
            <a:ext cx="3333658" cy="126801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8314120" y="1440614"/>
            <a:ext cx="2995145" cy="104851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与审计机关关系</a:t>
            </a:r>
          </a:p>
        </p:txBody>
      </p:sp>
      <p:sp>
        <p:nvSpPr>
          <p:cNvPr id="13" name="TextBox 13"/>
          <p:cNvSpPr txBox="1"/>
          <p:nvPr/>
        </p:nvSpPr>
        <p:spPr>
          <a:xfrm>
            <a:off x="8314120" y="2963397"/>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监察委员会与审计机关在职责上有所重叠，但各有侧重。审计机关主要负责对国家机关和国有企事业单位的财务收支进行审计监督，而监察委员会则主要负责对公职人员的职务行为进行监督。两者在工作中可以相互配合，共同推进反腐倡廉工作。</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与其他监督机构关系</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国家机构改革方案解读</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03</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深化党和国家机构改革是推进国家治理体系和治理能力现代化…</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通过改革机构设置，优化职能配置，提高效率效能，构建系统完备、科学规范、运行高效的党和国家机构职能体系。</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坚持和加强党的全面领导</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以习近平新时代中国特色社会主义思想为指导，以加强党的长期执政能力建设、推进国家治理体系和治理能力现代化为重点，着力解决党和国家机构设置和职能配置同统筹推进“五位一体”总体布局、协调推进“四个全面”战略布局的要求还不完全适应的问题。</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机构改革总体方案</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深化党中央机构改革</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组建中央金融委员会、中央金融工作委员会、中央科技委员会、中央社会工作部等，加强党中央对金融、科技、社会等领域的集中统一领导。</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深化国务院机构改革</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重新组建科学技术部、组建国家金融监督管理总局、深化地方金融监管体制改革、中国证券监督管理委员会调整为国务院直属机构等，进一步优化政府职责体系和组织结构。</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深化全国政协机构改革</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优化全国政协界别设置，加强专门委员会工作力量等，更好发挥人民政协作为专门协商机构在国家治理体系中的作用。</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深化全国人大机构改革</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组建全国人大常委会代表工作委员会、全国人大常委会预算工作委员会等，完善人大专门委员会设置，更好发挥其职能作用。</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重点领域和关键环节改革</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https://d.book118.com/088046056075006032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2024-09-10T03:01:22.624</cp:lastPrinted>
  <dcterms:created xsi:type="dcterms:W3CDTF">2024-09-09T19:01:22Z</dcterms:created>
  <dcterms:modified xsi:type="dcterms:W3CDTF">2024-09-09T19:01:24Z</dcterms:modified>
</cp:coreProperties>
</file>