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A85C86-3DF8-46B2-B2EA-A8BCD1E38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3867B-06B5-41C4-B72F-BCF987FE3A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CC3D7-2C33-4C6E-B40A-14ABBB319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AB3CA7-4DA1-4AD3-A505-7BF22108E5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602A1C-C80F-4F93-9E19-996151D8B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1A1966-EF6B-43B2-8197-170BEF3FFB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578613D-A830-47DC-9E03-EF00D18E07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025CA4-D839-48EB-8369-885BA94E3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B9FEB4-753B-46A4-B8DE-187088BA9A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82776D-7B2F-4F05-A5E5-946B7EF3C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6409C-ACD7-4442-B7F7-A77523FD9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58731"/>
            <a:ext cx="4608954" cy="1006429"/>
          </a:xfrm>
        </p:spPr>
        <p:txBody>
          <a:bodyPr wrap="none" anchor="t">
            <a:spAutoFit/>
          </a:bodyPr>
          <a:lstStyle>
            <a:lvl1pPr algn="l">
              <a:defRPr sz="6600" b="1" i="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08901"/>
            <a:ext cx="2377574" cy="313932"/>
          </a:xfrm>
        </p:spPr>
        <p:txBody>
          <a:bodyPr vert="horz" wrap="none" lIns="91440" tIns="45720" rIns="91440" bIns="45720" rtlCol="0">
            <a:spAutoFit/>
          </a:bodyPr>
          <a:lstStyle>
            <a:lvl1pPr>
              <a:defRPr kumimoji="1" lang="zh-CN" altLang="en-US" sz="1600" spc="300">
                <a:solidFill>
                  <a:schemeClr val="tx1">
                    <a:alpha val="60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849635"/>
            <a:ext cx="3454792" cy="757130"/>
          </a:xfrm>
        </p:spPr>
        <p:txBody>
          <a:bodyPr wrap="none" anchor="b">
            <a:spAutoFit/>
          </a:bodyPr>
          <a:lstStyle>
            <a:lvl1pPr marL="0" indent="0">
              <a:buNone/>
              <a:defRPr sz="4800" b="0" i="0" spc="300">
                <a:solidFill>
                  <a:schemeClr val="tx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5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0">
                <a:schemeClr val="bg1"/>
              </a:gs>
              <a:gs pos="79000">
                <a:schemeClr val="bg1"/>
              </a:gs>
              <a:gs pos="100000">
                <a:schemeClr val="bg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30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D8950-B778-354B-9DD9-533C0A0C7F06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3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3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F5F5A-ED15-1745-BDEC-B6FFB76270A8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2024/1/3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047000121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第六讲反社会行为：成因、表现与干预\n## 1.反社会行为的定义与类型\n### 1.1反社会行为的定义及其与相关概念的区别\n### 1.2反社会行为的类型及其特点\n### 1.3反社会行为的影响及其后果\n## 2.反社会行为的成因分析\n### 2.1个体心理因素对反社会行为的影响\n### 2.2家庭环境和社会背景对反社会行为的影响\n### 2.3文化因素对反社会行为的影响\n## 3.反社会行为的表现形式\n### 3.1暴力行为与犯罪行为\n### 3.2欺骗与盗窃行为\n### 3.3破坏公共秩序与道德规范行为\n## 4.反社会行为的预防和干预策略\n### 4.1家庭干预与心理治疗\n### 4.2学校教育与社会支持\n### 4.3法律制裁与犯罪预防\n## 5.结论：反社会行为的多维度治理\n### 5.1综合治理与预防为主\n### 5.2提高公众意识与社会参与\n### 5.3持续研究与创新干预方法\n&quot;,&quot;templateId&quot;:&quot;rmag5z4xstrt3qh7pqi4i7zhz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58731"/>
            <a:ext cx="1105535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600"/>
              <a:t>第六讲反社会行为：成因、表现与干预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08901"/>
            <a:ext cx="4368800" cy="311150"/>
          </a:xfrm>
        </p:spPr>
        <p:txBody>
          <a:bodyPr wrap="none"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 sz="1600">
              <a:solidFill>
                <a:schemeClr val="tx1">
                  <a:alpha val="40000"/>
                </a:schemeClr>
              </a:solidFill>
            </a:endParaRPr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0237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tx1">
                    <a:lumMod val="50000"/>
                    <a:lumOff val="50000"/>
                  </a:schemeClr>
                </a:solidFill>
                <a:effectLst/>
              </a:rPr>
              <a:t> </a:t>
            </a:r>
            <a:endParaRPr kumimoji="1" lang="en-US" altLang="zh-CN" spc="80">
              <a:solidFill>
                <a:schemeClr val="tx1">
                  <a:lumMod val="50000"/>
                  <a:lumOff val="50000"/>
                </a:schemeClr>
              </a:solidFill>
            </a:endParaRPr>
          </a:p>
        </p:txBody>
      </p:sp>
      <p:cxnSp>
        <p:nvCxnSpPr>
          <p:cNvPr id="6" name="直线连接符 7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1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反社会行为的定义与类型</a:t>
            </a:r>
            <a:endParaRPr/>
          </a:p>
        </p:txBody>
      </p:sp>
      <p:sp>
        <p:nvSpPr>
          <p:cNvPr id="132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01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33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6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77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78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0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1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反社会行为是指违反社会规范和道德准则的行为</a:t>
                </a:r>
                <a:endParaRPr/>
              </a:p>
            </p:txBody>
          </p:sp>
          <p:sp>
            <p:nvSpPr>
              <p:cNvPr id="183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侵犯他人权益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破坏社会秩序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危害社会安全</a:t>
                </a:r>
                <a:endParaRPr/>
              </a:p>
            </p:txBody>
          </p:sp>
        </p:grpSp>
        <p:grpSp>
          <p:nvGrpSpPr>
            <p:cNvPr id="184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18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与其他相关概念的区别</a:t>
                </a:r>
                <a:endParaRPr/>
              </a:p>
            </p:txBody>
          </p:sp>
          <p:sp>
            <p:nvSpPr>
              <p:cNvPr id="186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行为：反社会行为不一定涉及犯罪行为，但犯罪行为一定是反社会行为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不良行为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：反社会行为比不良行为更具危害性，涉及更深层次的道德和社会规范问题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：反社会行为与正常行为相对立，不符合社会规范和道德准则</a:t>
                </a:r>
                <a:endParaRPr/>
              </a:p>
            </p:txBody>
          </p:sp>
          <p:sp>
            <p:nvSpPr>
              <p:cNvPr id="187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8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9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0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反社会行为的定义及其与相关概念的区别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反社会行为的类型</a:t>
                </a:r>
                <a:endParaRPr/>
              </a:p>
            </p:txBody>
          </p:sp>
          <p:sp>
            <p:nvSpPr>
              <p:cNvPr id="19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暴力行为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：包括身体攻击、性侵犯、虐待等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犯罪行为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：包括盗窃、抢劫、诈骗等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破坏公共秩序与道德规范行为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：包括故意破坏公共设施、扰乱公共场合、诽谤他人等</a:t>
                </a:r>
                <a:endParaRPr/>
              </a:p>
            </p:txBody>
          </p:sp>
          <p:sp>
            <p:nvSpPr>
              <p:cNvPr id="19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反社会行为的特点</a:t>
                </a:r>
                <a:endParaRPr/>
              </a:p>
            </p:txBody>
          </p:sp>
          <p:sp>
            <p:nvSpPr>
              <p:cNvPr id="20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故意性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：行为人明知自己的行为违反社会规范和道德准则，但仍故意实施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危害性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：反社会行为对社会秩序和他人的权益造成危害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：反社会行为往往持续发生，难以改变</a:t>
                </a:r>
                <a:endParaRPr/>
              </a:p>
            </p:txBody>
          </p:sp>
          <p:sp>
            <p:nvSpPr>
              <p:cNvPr id="20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反社会行为的类型及其特点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对个人的影响</a:t>
                </a:r>
                <a:endParaRPr/>
              </a:p>
            </p:txBody>
          </p:sp>
          <p:sp>
            <p:nvSpPr>
              <p:cNvPr id="2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心理健康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：导致心理问题，如焦虑、抑郁、自卑等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人际关系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：破坏与他人的和谐关系，导致孤立无援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：限制个人在社会中的发展机会和潜力</a:t>
                </a:r>
                <a:endParaRPr/>
              </a:p>
            </p:txBody>
          </p:sp>
          <p:sp>
            <p:nvSpPr>
              <p:cNvPr id="2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对社会的影响</a:t>
                </a:r>
                <a:endParaRPr/>
              </a:p>
            </p:txBody>
          </p:sp>
          <p:sp>
            <p:nvSpPr>
              <p:cNvPr id="2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社会秩序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：破坏社会秩序，危害公共安全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社会风气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：恶化社会风气，降低社会道德水平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社会资源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：浪费社会资源，增加社会治理成本</a:t>
                </a:r>
                <a:endParaRPr/>
              </a:p>
            </p:txBody>
          </p:sp>
          <p:sp>
            <p:nvSpPr>
              <p:cNvPr id="2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反社会行为的影响及其后果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反社会行为的成因分析</a:t>
            </a:r>
            <a:endParaRPr/>
          </a:p>
        </p:txBody>
      </p:sp>
      <p:sp>
        <p:nvSpPr>
          <p:cNvPr id="230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02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231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心理缺陷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：如自卑、抑郁、焦虑等，可能导致个体产生反社会行为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心理压力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：如生活压力、工作压力等，可能导致个体产生反社会行为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心理失衡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：如权力欲望、物质欲望等，可能导致个体产生反社会行为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影响机制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心理因素导致个体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认知偏差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，产生对社会规范和道德准则的漠视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心理因素导致个体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情绪失控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，产生冲动型反社会行为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心理因素导致个体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自我价值观念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扭曲，产生以自我为中心的反社会行为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个体心理因素对反社会行为的影响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51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52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53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家庭教育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：家庭教育缺失或不当，可能导致个体缺乏道德观念和社会规范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：家庭关系紧张和矛盾，可能导致个体产生心理问题，进而产生反社会行为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家庭经济状况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：家庭经济贫困，可能导致个体产生生活压力，进而产生反社会行为</a:t>
                </a:r>
                <a:endParaRPr/>
              </a:p>
            </p:txBody>
          </p:sp>
          <p:sp>
            <p:nvSpPr>
              <p:cNvPr id="254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家庭环境</a:t>
                </a:r>
                <a:endParaRPr/>
              </a:p>
            </p:txBody>
          </p:sp>
          <p:sp>
            <p:nvSpPr>
              <p:cNvPr id="255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6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57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58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：社会风气不良，可能导致个体受到不良影响，进而产生反社会行为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社会制度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：社会制度不公，可能导致个体产生逆反心理，进而产生反社会行为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社会阶层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：社会阶层固化，可能导致个体产生相对剥夺感，进而产生反社会行为</a:t>
                </a:r>
                <a:endParaRPr/>
              </a:p>
            </p:txBody>
          </p:sp>
          <p:sp>
            <p:nvSpPr>
              <p:cNvPr id="259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社会背景</a:t>
                </a:r>
                <a:endParaRPr/>
              </a:p>
            </p:txBody>
          </p:sp>
          <p:sp>
            <p:nvSpPr>
              <p:cNvPr id="260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1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家庭环境和社会背景对反社会行为的影响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6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6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文化因素</a:t>
                </a:r>
                <a:endParaRPr/>
              </a:p>
            </p:txBody>
          </p:sp>
          <p:sp>
            <p:nvSpPr>
              <p:cNvPr id="26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文化传统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：某些文化传统可能导致个体对反社会行为的容忍和接受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：不同的价值观念可能导致个体对反社会行为的认知和评价不同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教育观念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：教育观念落后可能导致个体缺乏道德观念和社会规范</a:t>
                </a:r>
                <a:endParaRPr/>
              </a:p>
            </p:txBody>
          </p:sp>
          <p:sp>
            <p:nvSpPr>
              <p:cNvPr id="26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影响机制</a:t>
                </a:r>
                <a:endParaRPr/>
              </a:p>
            </p:txBody>
          </p:sp>
          <p:sp>
            <p:nvSpPr>
              <p:cNvPr id="27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文化因素影响个体的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道德观念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，进而影响个体的反社会行为倾向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文化因素影响个体的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价值取向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，进而影响个体的反社会行为选择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文化因素影响个体的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行为模式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，进而影响个体的反社会行为实施</a:t>
                </a:r>
                <a:endParaRPr/>
              </a:p>
            </p:txBody>
          </p:sp>
          <p:sp>
            <p:nvSpPr>
              <p:cNvPr id="27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文化因素对反社会行为的影响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Tencent" descr="{&quot;isTemplate&quot;:true,&quot;type&quot;:&quot;title&quot;,&quot;canOmit&quot;:false,&quot;range&quot;:0}"/>
          <p:cNvSpPr txBox="1"/>
          <p:nvPr/>
        </p:nvSpPr>
        <p:spPr>
          <a:xfrm>
            <a:off x="660400" y="3200400"/>
            <a:ext cx="10909300" cy="749300"/>
          </a:xfrm>
          <a:prstGeom prst="rect">
            <a:avLst/>
          </a:prstGeom>
        </p:spPr>
        <p:txBody>
          <a:bodyPr wrap="square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None/>
            </a:pPr>
            <a:r>
              <a:rPr lang="zh-CN" sz="4800" b="1">
                <a:latin typeface="微软雅黑"/>
                <a:ea typeface="微软雅黑"/>
              </a:rPr>
              <a:t>反社会行为的表现形式</a:t>
            </a:r>
            <a:endParaRPr/>
          </a:p>
        </p:txBody>
      </p:sp>
      <p:sp>
        <p:nvSpPr>
          <p:cNvPr id="9" name="Tencent"/>
          <p:cNvSpPr txBox="1"/>
          <p:nvPr/>
        </p:nvSpPr>
        <p:spPr>
          <a:xfrm>
            <a:off x="660400" y="2110871"/>
            <a:ext cx="1268296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zh-CN" altLang="en-US" sz="2400" b="1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7200" b="0">
                <a:solidFill>
                  <a:schemeClr val="accent1"/>
                </a:solidFill>
                <a:latin typeface="+mj-ea"/>
                <a:cs typeface="+mn-cs"/>
              </a:rPr>
              <a:t>03</a:t>
            </a:r>
            <a:endParaRPr lang="en-GB" sz="7200" b="0">
              <a:solidFill>
                <a:schemeClr val="accent1"/>
              </a:solidFill>
              <a:latin typeface="+mj-ea"/>
            </a:endParaRPr>
          </a:p>
        </p:txBody>
      </p:sp>
      <p:cxnSp>
        <p:nvCxnSpPr>
          <p:cNvPr id="10" name="直线连接符 8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暴力行为与犯罪行为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暴力行为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身体攻击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：如拳击、脚踢、棍击等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性侵犯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：如强奸、猥亵等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虐待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：如家庭暴力、校园欺凌等</a:t>
                </a:r>
                <a:endParaRPr/>
              </a:p>
            </p:txBody>
          </p:sp>
          <p:pic>
            <p:nvPicPr>
              <p:cNvPr id="1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犯罪行为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盗窃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：如扒窃、入室盗窃等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抢劫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：如抢劫、敲诈勒索等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诈骗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：如诈骗、合同诈骗等</a:t>
                </a:r>
                <a:endParaRPr/>
              </a:p>
            </p:txBody>
          </p:sp>
          <p:pic>
            <p:nvPicPr>
              <p:cNvPr id="2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https://d.book118.com/088047000121006037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geometry_blue">
      <a:dk1>
        <a:srgbClr val="000000"/>
      </a:dk1>
      <a:lt1>
        <a:srgbClr val="FFFFFF"/>
      </a:lt1>
      <a:dk2>
        <a:srgbClr val="262C32"/>
      </a:dk2>
      <a:lt2>
        <a:srgbClr val="EAF3FF"/>
      </a:lt2>
      <a:accent1>
        <a:srgbClr val="1D6EFC"/>
      </a:accent1>
      <a:accent2>
        <a:srgbClr val="7FADFE"/>
      </a:accent2>
      <a:accent3>
        <a:srgbClr val="4186FF"/>
      </a:accent3>
      <a:accent4>
        <a:srgbClr val="1555DB"/>
      </a:accent4>
      <a:accent5>
        <a:srgbClr val="3BBEFE"/>
      </a:accent5>
      <a:accent6>
        <a:srgbClr val="536DF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第六讲反社会行为：成因、表现与干预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2024-09-17T18:17:13.051</cp:lastPrinted>
  <dcterms:created xsi:type="dcterms:W3CDTF">2024-09-17T10:17:13Z</dcterms:created>
  <dcterms:modified xsi:type="dcterms:W3CDTF">2024-09-17T10:17:14Z</dcterms:modified>
</cp:coreProperties>
</file>