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8DFF7F-FD35-47C0-A3B5-B2BF99DB4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4D76E7-92E2-4AAB-B373-D81E932CA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73C147-2012-48D9-AB39-5FB0D4782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1DAB7A-D2D3-41F6-8E2E-D3EE79377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E1E79A-BB67-445F-9407-BA0BC73EC8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156FDC-B0A1-4092-ABB1-FB76B877DE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186BD3-EFCE-4D2D-9BC9-2FD02679F3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64359D-BD61-4336-92C9-58304FB0E7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EB71C4-1D83-4C0D-B0DB-9AFDCE5BA0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508441-0126-4774-BC8F-9DA06164B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4C1F9-00A2-4BDC-8E24-E839F1118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64040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2024-01-18</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安全漏洞对企业环境的风险防范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安全漏洞概述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企业环境面临的安全风险</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安全漏洞风险防范策略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安全漏洞风险防范实践案例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3463" b="1346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保障企业信息安全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安全漏洞的存在可能导致企业重要数据泄露、系统瘫痪等严重后果，因此必须及时识别和修复漏洞，确保企业信息安全。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应对不断变化的威胁环境</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网络攻击手段不断更新，企业需要不断关注最新的安全漏洞和攻击方式，以便及时采取防范措施。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提高企业竞争力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通过加强安全漏洞防范，可以提高企业信息系统的稳定性和可靠性，进而提升企业的整体竞争力。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5804254" y="3351841"/>
            <a:ext cx="583501" cy="561118"/>
            <a:chOff x="5804254" y="3351841"/>
            <a:chExt cx="583501" cy="561118"/>
          </a:xfrm>
        </p:grpSpPr>
        <p:sp>
          <p:nvSpPr>
            <p:cNvPr id="15" name="AutoShape 15"/>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9" name="TextBox 39"/>
          <p:cNvSpPr txBox="1"/>
          <p:nvPr/>
        </p:nvSpPr>
        <p:spPr>
          <a:xfrm>
            <a:off x="423838"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漏洞概述</a:t>
            </a:r>
          </a:p>
        </p:txBody>
      </p:sp>
      <p:sp>
        <p:nvSpPr>
          <p:cNvPr id="40" name="TextBox 40"/>
          <p:cNvSpPr txBox="1"/>
          <p:nvPr/>
        </p:nvSpPr>
        <p:spPr>
          <a:xfrm>
            <a:off x="532563"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简要介绍安全漏洞的定义、分类及危害。</a:t>
            </a:r>
          </a:p>
        </p:txBody>
      </p:sp>
      <p:sp>
        <p:nvSpPr>
          <p:cNvPr id="41" name="TextBox 41"/>
          <p:cNvSpPr txBox="1"/>
          <p:nvPr/>
        </p:nvSpPr>
        <p:spPr>
          <a:xfrm>
            <a:off x="110891"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漏洞扫描与发现</a:t>
            </a:r>
          </a:p>
        </p:txBody>
      </p:sp>
      <p:sp>
        <p:nvSpPr>
          <p:cNvPr id="42" name="TextBox 42"/>
          <p:cNvSpPr txBox="1"/>
          <p:nvPr/>
        </p:nvSpPr>
        <p:spPr>
          <a:xfrm>
            <a:off x="219616"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阐述如何通过漏洞扫描工具和技术手段发现企业环境中的安全漏洞。</a:t>
            </a:r>
          </a:p>
        </p:txBody>
      </p:sp>
      <p:sp>
        <p:nvSpPr>
          <p:cNvPr id="43" name="TextBox 43"/>
          <p:cNvSpPr txBox="1"/>
          <p:nvPr/>
        </p:nvSpPr>
        <p:spPr>
          <a:xfrm>
            <a:off x="436531"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漏洞分析与评估</a:t>
            </a:r>
          </a:p>
        </p:txBody>
      </p:sp>
      <p:sp>
        <p:nvSpPr>
          <p:cNvPr id="44" name="TextBox 44"/>
          <p:cNvSpPr txBox="1"/>
          <p:nvPr/>
        </p:nvSpPr>
        <p:spPr>
          <a:xfrm>
            <a:off x="545256"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分析安全漏洞的成因、影响范围及潜在风险，对漏洞进行严重等级划分。</a:t>
            </a:r>
          </a:p>
        </p:txBody>
      </p:sp>
      <p:sp>
        <p:nvSpPr>
          <p:cNvPr id="45" name="TextBox 45"/>
          <p:cNvSpPr txBox="1"/>
          <p:nvPr/>
        </p:nvSpPr>
        <p:spPr>
          <a:xfrm>
            <a:off x="8373176"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漏洞修复与防范</a:t>
            </a:r>
          </a:p>
        </p:txBody>
      </p:sp>
      <p:sp>
        <p:nvSpPr>
          <p:cNvPr id="46" name="TextBox 46"/>
          <p:cNvSpPr txBox="1"/>
          <p:nvPr/>
        </p:nvSpPr>
        <p:spPr>
          <a:xfrm>
            <a:off x="8481901"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探讨针对不同类型安全漏洞的修复措施和防范策略，包括补丁管理、安全配置、访问控制等。</a:t>
            </a:r>
          </a:p>
        </p:txBody>
      </p:sp>
      <p:sp>
        <p:nvSpPr>
          <p:cNvPr id="47" name="TextBox 47"/>
          <p:cNvSpPr txBox="1"/>
          <p:nvPr/>
        </p:nvSpPr>
        <p:spPr>
          <a:xfrm>
            <a:off x="8654225"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应急响应与处置</a:t>
            </a:r>
          </a:p>
        </p:txBody>
      </p:sp>
      <p:sp>
        <p:nvSpPr>
          <p:cNvPr id="48" name="TextBox 48"/>
          <p:cNvSpPr txBox="1"/>
          <p:nvPr/>
        </p:nvSpPr>
        <p:spPr>
          <a:xfrm>
            <a:off x="8762949"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介绍在安全漏洞引发安全事件时的应急响应流程和处置措施。</a:t>
            </a:r>
          </a:p>
        </p:txBody>
      </p:sp>
      <p:sp>
        <p:nvSpPr>
          <p:cNvPr id="49" name="TextBox 49"/>
          <p:cNvSpPr txBox="1"/>
          <p:nvPr/>
        </p:nvSpPr>
        <p:spPr>
          <a:xfrm>
            <a:off x="8059705"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总结与展望</a:t>
            </a:r>
          </a:p>
        </p:txBody>
      </p:sp>
      <p:sp>
        <p:nvSpPr>
          <p:cNvPr id="50" name="TextBox 50"/>
          <p:cNvSpPr txBox="1"/>
          <p:nvPr/>
        </p:nvSpPr>
        <p:spPr>
          <a:xfrm>
            <a:off x="8168429"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总结企业在安全漏洞防范方面的经验教训，提出未来改进和完善的建议。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安全漏洞概述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197" r="3219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安全漏洞是指计算机系统、网络或应用程序中存在的安全缺陷，可能被攻击者利用来非法访问、破坏或窃取数据和资源。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安全漏洞定义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根据漏洞的性质和影响范围，安全漏洞可分为系统漏洞、应用漏洞、网络漏洞等。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漏洞分类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常见安全漏洞类型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缓冲区溢出</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攻击者通过向缓冲区写入超出其分配大小的数据，导致程序崩溃或执行恶意代码。</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SQL注入</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攻击者在应用程序中注入恶意SQL代码，以非法获取、篡改或删除数据库中的数据。</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跨站脚本攻击（XSS）</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攻击者在网页中注入恶意脚本，当用户浏览该网页时，恶意脚本会在用户浏览器中执行，窃取用户信息或进行其他恶意操作。</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文件上传漏洞</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攻击者利用应用程序中的文件上传功能，上传恶意文件并执行其中的代码，从而控制服务器或窃取数据。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软件或系统设计中存在的技术缺陷是漏洞产生的主要原因之一，如代码注入、权限提升等。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技术缺陷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542" r="9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配置不当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333" r="12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人为因素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9625" b="9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系统或应用程序的配置不当也可能导致安全漏洞的产生，如默认密码、开放不必要的端口等。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人为因素也是导致安全漏洞的重要原因，如开发人员的安全意识不足、使用不安全的编程习惯等。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漏洞产生原因分析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企业环境面临的安全风险</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企业的重要数据、客户资料、交易信息等敏感信息可能因安全漏洞而泄露，导致企业遭受重大损失。</a:t>
            </a:r>
          </a:p>
        </p:txBody>
      </p:sp>
      <p:pic>
        <p:nvPicPr>
          <p:cNvPr id="4" name="Picture 4"/>
          <p:cNvPicPr>
            <a:picLocks noChangeAspect="1"/>
          </p:cNvPicPr>
          <p:nvPr/>
        </p:nvPicPr>
        <p:blipFill>
          <a:blip r:embed="rId2"/>
          <a:srcRect l="14458" r="1445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042" r="10042"/>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1917" r="11917"/>
          <a:stretch>
            <a:fillRect/>
          </a:stretch>
        </p:blipFill>
        <p:spPr>
          <a:xfrm>
            <a:off x="8871767" y="1536628"/>
            <a:ext cx="1898908"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敏感信息泄露</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攻击者可能利用安全漏洞对数据进行篡改或破坏，影响企业正常运营和决策。</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数据篡改与破坏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员工和客户的个人隐私信息泄露，可能导致企业面临法律诉讼和声誉损失。</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隐私侵犯</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数据泄露风险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系统瘫痪风险</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系统崩溃</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安全漏洞可能导致企业关键信息系统崩溃，影响业务连续性。</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资源耗尽</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恶意攻击者可能利用漏洞进行资源耗尽攻击，导致系统无法正常运行。</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服务拒绝</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攻击者通过漏洞发起拒绝服务攻击，使企业无法正常提供服务。</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恶意攻击风险</a:t>
              </a:r>
            </a:p>
          </p:txBody>
        </p:sp>
      </p:grpSp>
      <p:sp>
        <p:nvSpPr>
          <p:cNvPr id="84" name="TextBox 84"/>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恶意软件感染</a:t>
            </a:r>
          </a:p>
        </p:txBody>
      </p:sp>
      <p:sp>
        <p:nvSpPr>
          <p:cNvPr id="85" name="TextBox 8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攻击者利用漏洞进行钓鱼攻击，诱导员工泄露敏感信息或执行恶意操作。</a:t>
            </a:r>
          </a:p>
        </p:txBody>
      </p:sp>
      <p:sp>
        <p:nvSpPr>
          <p:cNvPr id="86" name="TextBox 86"/>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钓鱼攻击</a:t>
            </a:r>
          </a:p>
        </p:txBody>
      </p:sp>
      <p:sp>
        <p:nvSpPr>
          <p:cNvPr id="87" name="TextBox 87"/>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勒索软件攻击</a:t>
            </a:r>
          </a:p>
        </p:txBody>
      </p:sp>
      <p:sp>
        <p:nvSpPr>
          <p:cNvPr id="88" name="TextBox 88"/>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攻击者利用漏洞在企业环境中部署勒索软件，加密重要文件并索要赎金。</a:t>
            </a:r>
          </a:p>
        </p:txBody>
      </p:sp>
      <p:sp>
        <p:nvSpPr>
          <p:cNvPr id="89" name="TextBox 8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安全漏洞可能使恶意软件得以在企业环境中传播，窃取数据、破坏系统。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安全漏洞可能导致企业违反数据保护法规，面临巨额罚款和声誉损失。</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违反法规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因安全漏洞导致的数据泄露或系统瘫痪可能使企业无法履行合同义务，面临违约责任。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合同违约</a:t>
            </a:r>
          </a:p>
        </p:txBody>
      </p:sp>
      <p:pic>
        <p:nvPicPr>
          <p:cNvPr id="10" name="Picture 10"/>
          <p:cNvPicPr>
            <a:picLocks noChangeAspect="1"/>
          </p:cNvPicPr>
          <p:nvPr/>
        </p:nvPicPr>
        <p:blipFill>
          <a:blip r:embed="rId3"/>
          <a:srcRect l="10750" r="10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375" r="9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受影响的客户或员工可能因隐私泄露等问题对企业提起诉讼，要求赔偿损失。</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诉讼风险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法律责任风险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https://d.book118.com/088064040036006034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2024-09-12T14:19:12.092</cp:lastPrinted>
  <dcterms:created xsi:type="dcterms:W3CDTF">2024-09-12T06:19:12Z</dcterms:created>
  <dcterms:modified xsi:type="dcterms:W3CDTF">2024-09-12T06:19:14Z</dcterms:modified>
</cp:coreProperties>
</file>