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1764334-4B50-45B8-8D6A-543631B3F879}"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3" name="PlaceHolder 1"/>
          <p:cNvSpPr>
            <a:spLocks noGrp="1"/>
          </p:cNvSpPr>
          <p:nvPr>
            <p:ph type="sldImg"/>
          </p:nvPr>
        </p:nvSpPr>
        <p:spPr>
          <a:xfrm>
            <a:off x="685800" y="1143000"/>
            <a:ext cx="5486040" cy="3085920"/>
          </a:xfrm>
          <a:prstGeom prst="rect">
            <a:avLst/>
          </a:prstGeom>
          <a:ln w="0">
            <a:noFill/>
          </a:ln>
        </p:spPr>
      </p:sp>
      <p:sp>
        <p:nvSpPr>
          <p:cNvPr id="38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FF07C7-E922-4392-972D-F6F4B5CA6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9B507D-12F0-4A00-93DB-F0DB314100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371E31-367E-4BA9-99AF-23058B15E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886A28-1010-42AE-874F-666DA0CB0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C1EE7B-6756-410B-B8BA-098ACC38F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449651-4BAF-4D32-97FC-74B697F83A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D1EA19-DDEA-420B-BC3A-84D7EE79FF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71CDD9-EC90-44E4-967A-31A92A4F0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2CCB27-3A27-4047-9D24-D76B7D0D65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83844-BF84-4E0B-80C9-39C0E1A77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C9FE3-1CB8-41C7-BC22-F679E5BD5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7D62A8C-83C1-4FFD-BCDA-A32BD6A1658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CF0779F-D92E-4BA6-9DF1-42DFE9885CF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7207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教学创新人工智能的发展方向</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人工智能在教育领域的应用与挑战</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人工智能教学的理论基础</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人工智能教学创新案例分析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人工智能教学的伦理与社会影响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人工智能教学实践案例研究</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人工智能在教育领域的应用与挑战</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人工智能在教育中的意义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人工智能在教育领域扮演着重要的角色，其意义在于提供个性化学习，促进教学创新，以及扩大教育资源覆盖范围。通过人工智能技术的应用，教育将迎来更多可能性和便利。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教学中的人工智能技术</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提供智能辅导和评估</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机器学习</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改善交互方式</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自然语言处理</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辅助学生学习</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计算机视觉</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个性化评估</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根据学生表现调整教学策略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提供更贴近实际需求的评估方式</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自动评分系统</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减轻教师负担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提高评分准确度</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人工智能在学习评估中的应用</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智能辅导</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提供个性化学习方案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引导学生探索问题</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人工智能教育产品例子</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提供在线智能教育课程</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艾德思奇</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辅助学生完成作业</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作业帮</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专注于教育技术研发</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赛尔思</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人工智能在教育领域的挑战</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确保学生信息安全</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数据隐私保护</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需要整合多种技术进行教学</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技术整合困难</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教师需要适应新技术的应用</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教师角色转变</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未来发展趋势</a:t>
            </a:r>
            <a:endParaRPr lang="en-US" sz="3500" b="0" strike="noStrike" spc="-1">
              <a:solidFill>
                <a:srgbClr val="000000"/>
              </a:solidFill>
              <a:latin typeface="Arial"/>
            </a:endParaRPr>
          </a:p>
        </p:txBody>
      </p:sp>
      <p:sp>
        <p:nvSpPr>
          <p:cNvPr id="12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未来，人工智能在教育领域将继续发展，结合虚拟现实技术、智能教育机器人以及大数据分析应用。这些趋势将为教育带来更多可能性和创新。</a:t>
            </a:r>
            <a:endParaRPr lang="en-US" sz="2500" b="0" strike="noStrike" spc="-1">
              <a:solidFill>
                <a:srgbClr val="000000"/>
              </a:solidFill>
              <a:latin typeface="Arial"/>
            </a:endParaRPr>
          </a:p>
        </p:txBody>
      </p:sp>
      <p:sp>
        <p:nvSpPr>
          <p:cNvPr id="12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人工智能教学的理论基础</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认知心理学与教学</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认知心理学是研究人类认知过程的一门学科，与教学领域息息相关。人类学习理论探讨人类如何获得知识和技能，认知负荷理论研究如何最大程度地减少学习时的认知负荷，而归纳学习理论则关注从具体的案例中得出普遍性规律。这些理论的应用为人工智能教学提供了重要的理论基础。</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教育学与人工智能</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教育技术的发展对人工智能教学产生深远影响</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教育技术理论</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有效的教学设计可以提高人工智能教学的效果</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教学设计理论</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信息化推动了教育领域的革新</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教育信息化理论</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人工智能与教学模型</a:t>
            </a:r>
            <a:endParaRPr lang="en-US" sz="3600" b="0" strike="noStrike" spc="-1">
              <a:solidFill>
                <a:schemeClr val="dk1"/>
              </a:solidFill>
              <a:latin typeface="Arial"/>
            </a:endParaRPr>
          </a:p>
        </p:txBody>
      </p:sp>
      <p:sp>
        <p:nvSpPr>
          <p:cNvPr id="14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根据学生特点定制教学方案</a:t>
            </a:r>
            <a:endParaRPr lang="en-US" sz="2000" b="0" strike="noStrike" spc="-1">
              <a:solidFill>
                <a:srgbClr val="000000"/>
              </a:solidFill>
              <a:latin typeface="Arial"/>
            </a:endParaRPr>
          </a:p>
        </p:txBody>
      </p:sp>
      <p:sp>
        <p:nvSpPr>
          <p:cNvPr id="14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个性化教学模型</a:t>
            </a:r>
            <a:endParaRPr lang="en-US" sz="3000" b="0" strike="noStrike" spc="-1">
              <a:solidFill>
                <a:srgbClr val="000000"/>
              </a:solidFill>
              <a:latin typeface="Arial"/>
            </a:endParaRPr>
          </a:p>
        </p:txBody>
      </p:sp>
      <p:sp>
        <p:nvSpPr>
          <p:cNvPr id="14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结合不同的学习方式和资源进行教学</a:t>
            </a:r>
            <a:endParaRPr lang="en-US" sz="2000" b="0" strike="noStrike" spc="-1">
              <a:solidFill>
                <a:srgbClr val="000000"/>
              </a:solidFill>
              <a:latin typeface="Arial"/>
            </a:endParaRPr>
          </a:p>
        </p:txBody>
      </p:sp>
      <p:sp>
        <p:nvSpPr>
          <p:cNvPr id="15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异构学习模型</a:t>
            </a:r>
            <a:endParaRPr lang="en-US" sz="3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学生之间相互合作共同学习</a:t>
            </a:r>
            <a:endParaRPr lang="en-US" sz="2000" b="0" strike="noStrike" spc="-1">
              <a:solidFill>
                <a:srgbClr val="000000"/>
              </a:solidFill>
              <a:latin typeface="Arial"/>
            </a:endParaRPr>
          </a:p>
        </p:txBody>
      </p:sp>
      <p:sp>
        <p:nvSpPr>
          <p:cNvPr id="15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协同学习模型</a:t>
            </a:r>
            <a:endParaRPr lang="en-US" sz="3000" b="0" strike="noStrike" spc="-1">
              <a:solidFill>
                <a:srgbClr val="000000"/>
              </a:solidFill>
              <a:latin typeface="Arial"/>
            </a:endParaRPr>
          </a:p>
        </p:txBody>
      </p:sp>
      <p:sp>
        <p:nvSpPr>
          <p:cNvPr id="15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决策树</a:t>
            </a:r>
            <a:endParaRPr lang="en-US" sz="2200" b="0" strike="noStrike" spc="-1">
              <a:solidFill>
                <a:srgbClr val="000000"/>
              </a:solidFill>
              <a:latin typeface="Arial"/>
            </a:endParaRPr>
          </a:p>
        </p:txBody>
      </p:sp>
      <p:sp>
        <p:nvSpPr>
          <p:cNvPr id="15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易于理解和解释</a:t>
            </a:r>
            <a:endParaRPr lang="en-US" sz="15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神经网络</a:t>
            </a:r>
            <a:endParaRPr lang="en-US" sz="2200" b="0" strike="noStrike" spc="-1">
              <a:solidFill>
                <a:srgbClr val="000000"/>
              </a:solidFill>
              <a:latin typeface="Arial"/>
            </a:endParaRPr>
          </a:p>
        </p:txBody>
      </p:sp>
      <p:sp>
        <p:nvSpPr>
          <p:cNvPr id="16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深度学习中的重要组成部分</a:t>
            </a:r>
            <a:endParaRPr lang="en-US" sz="15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机器学习算法与教学应用</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支持向量机</a:t>
            </a:r>
            <a:endParaRPr lang="en-US" sz="2200" b="0" strike="noStrike" spc="-1">
              <a:solidFill>
                <a:srgbClr val="000000"/>
              </a:solidFill>
              <a:latin typeface="Arial"/>
            </a:endParaRPr>
          </a:p>
        </p:txBody>
      </p:sp>
      <p:sp>
        <p:nvSpPr>
          <p:cNvPr id="16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用于分类和回归分析</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认知计算与教学创新</a:t>
            </a:r>
            <a:endParaRPr lang="en-US" sz="3600" b="0" strike="noStrike" spc="-1">
              <a:solidFill>
                <a:schemeClr val="dk1"/>
              </a:solidFill>
              <a:latin typeface="Arial"/>
            </a:endParaRPr>
          </a:p>
        </p:txBody>
      </p:sp>
      <p:sp>
        <p:nvSpPr>
          <p:cNvPr id="16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深度学习、自然语言处理和计算机视觉等领域的发展为教学创新提供了新的机遇。通过应用这些技术，可以更好地理解学生的学习状态，个性化教育内容，并提供更有效的教学方法。</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人工智能教学技术发展趋势</a:t>
            </a:r>
            <a:endParaRPr lang="en-US" sz="3500" b="0" strike="noStrike" spc="-1">
              <a:solidFill>
                <a:srgbClr val="000000"/>
              </a:solidFill>
              <a:latin typeface="Arial"/>
            </a:endParaRPr>
          </a:p>
        </p:txBody>
      </p:sp>
      <p:sp>
        <p:nvSpPr>
          <p:cNvPr id="17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智能教育云平台、智能个性化教学系统以及融合现实与虚拟教学环境是人工智能教学技术的发展趋势。这些技术能够为教育领域带来革命性的变革，提升教学效果，满足学生个性化需求。</a:t>
            </a:r>
            <a:endParaRPr lang="en-US" sz="25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人工智能教学创新案例分析</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在在线教育的应用</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个性化课程推荐系统</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Coursera</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自适应学习系统</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Coursera</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3500" b="1" strike="noStrike" spc="299">
                <a:solidFill>
                  <a:schemeClr val="dk1"/>
                </a:solidFill>
                <a:latin typeface="Arial"/>
                <a:ea typeface="微软雅黑"/>
              </a:rPr>
              <a:t>AI</a:t>
            </a:r>
            <a:r>
              <a:rPr lang="zh-CN" sz="3500" b="1" strike="noStrike" spc="299">
                <a:solidFill>
                  <a:schemeClr val="dk1"/>
                </a:solidFill>
                <a:latin typeface="Arial"/>
                <a:ea typeface="微软雅黑"/>
              </a:rPr>
              <a:t>在</a:t>
            </a:r>
            <a:r>
              <a:rPr lang="en-US" sz="3500" b="1" strike="noStrike" spc="299">
                <a:solidFill>
                  <a:schemeClr val="dk1"/>
                </a:solidFill>
                <a:latin typeface="Arial"/>
                <a:ea typeface="微软雅黑"/>
              </a:rPr>
              <a:t>K12</a:t>
            </a:r>
            <a:r>
              <a:rPr lang="zh-CN" sz="3500" b="1" strike="noStrike" spc="299">
                <a:solidFill>
                  <a:schemeClr val="dk1"/>
                </a:solidFill>
                <a:latin typeface="Arial"/>
                <a:ea typeface="微软雅黑"/>
              </a:rPr>
              <a:t>教育的应用</a:t>
            </a:r>
            <a:endParaRPr lang="en-US" sz="3500" b="0" strike="noStrike" spc="-1">
              <a:solidFill>
                <a:srgbClr val="000000"/>
              </a:solidFill>
              <a:latin typeface="Arial"/>
            </a:endParaRPr>
          </a:p>
        </p:txBody>
      </p:sp>
      <p:sp>
        <p:nvSpPr>
          <p:cNvPr id="18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2500" b="0" strike="noStrike" spc="148">
                <a:solidFill>
                  <a:schemeClr val="dk1"/>
                </a:solidFill>
                <a:latin typeface="Arial"/>
                <a:ea typeface="微软雅黑"/>
              </a:rPr>
              <a:t>Squirrel AI</a:t>
            </a:r>
            <a:r>
              <a:rPr lang="zh-CN" sz="2500" b="0" strike="noStrike" spc="148">
                <a:solidFill>
                  <a:schemeClr val="dk1"/>
                </a:solidFill>
                <a:latin typeface="Arial"/>
                <a:ea typeface="微软雅黑"/>
              </a:rPr>
              <a:t>是一个在</a:t>
            </a:r>
            <a:r>
              <a:rPr lang="en-US" sz="2500" b="0" strike="noStrike" spc="148">
                <a:solidFill>
                  <a:schemeClr val="dk1"/>
                </a:solidFill>
                <a:latin typeface="Arial"/>
                <a:ea typeface="微软雅黑"/>
              </a:rPr>
              <a:t>K12</a:t>
            </a:r>
            <a:r>
              <a:rPr lang="zh-CN" sz="2500" b="0" strike="noStrike" spc="148">
                <a:solidFill>
                  <a:schemeClr val="dk1"/>
                </a:solidFill>
                <a:latin typeface="Arial"/>
                <a:ea typeface="微软雅黑"/>
              </a:rPr>
              <a:t>教育领域应用人工智能的典范。通过智能辅导机器人和智能学习分析，帮助学生提高学习效率和成果。</a:t>
            </a:r>
            <a:endParaRPr lang="en-US" sz="25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AI</a:t>
            </a:r>
            <a:r>
              <a:rPr lang="zh-CN" sz="3600" b="1" strike="noStrike" spc="299">
                <a:solidFill>
                  <a:schemeClr val="dk1">
                    <a:lumMod val="85000"/>
                    <a:lumOff val="15000"/>
                  </a:schemeClr>
                </a:solidFill>
                <a:latin typeface="Arial"/>
                <a:ea typeface="微软雅黑"/>
              </a:rPr>
              <a:t>在职业教育的应用</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Udemy</a:t>
            </a:r>
            <a:endParaRPr lang="en-US" sz="2200" b="0" strike="noStrike" spc="-1">
              <a:solidFill>
                <a:srgbClr val="000000"/>
              </a:solidFill>
              <a:latin typeface="Arial"/>
            </a:endParaRPr>
          </a:p>
        </p:txBody>
      </p:sp>
      <p:sp>
        <p:nvSpPr>
          <p:cNvPr id="2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自动化课程设计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实时学习监控</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教学创新中的人工智能成功案例</a:t>
            </a:r>
            <a:endParaRPr lang="en-US" sz="3600" b="0" strike="noStrike" spc="-1">
              <a:solidFill>
                <a:schemeClr val="dk1"/>
              </a:solidFill>
              <a:latin typeface="Arial"/>
            </a:endParaRPr>
          </a:p>
        </p:txBody>
      </p:sp>
      <p:sp>
        <p:nvSpPr>
          <p:cNvPr id="20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在线教育平台</a:t>
            </a:r>
            <a:endParaRPr lang="en-US" sz="1500" b="0" strike="noStrike" spc="-1">
              <a:solidFill>
                <a:srgbClr val="000000"/>
              </a:solidFill>
              <a:latin typeface="Arial"/>
            </a:endParaRPr>
          </a:p>
        </p:txBody>
      </p:sp>
      <p:sp>
        <p:nvSpPr>
          <p:cNvPr id="20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Khan Academy</a:t>
            </a:r>
            <a:endParaRPr lang="en-US" sz="2200" b="0" strike="noStrike" spc="-1">
              <a:solidFill>
                <a:srgbClr val="000000"/>
              </a:solidFill>
              <a:latin typeface="Arial"/>
            </a:endParaRPr>
          </a:p>
        </p:txBody>
      </p:sp>
      <p:sp>
        <p:nvSpPr>
          <p:cNvPr id="20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语言学习应用</a:t>
            </a:r>
            <a:endParaRPr lang="en-US" sz="1500" b="0" strike="noStrike" spc="-1">
              <a:solidFill>
                <a:srgbClr val="000000"/>
              </a:solidFill>
              <a:latin typeface="Arial"/>
            </a:endParaRPr>
          </a:p>
        </p:txBody>
      </p:sp>
      <p:sp>
        <p:nvSpPr>
          <p:cNvPr id="20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Duolingo</a:t>
            </a:r>
            <a:endParaRPr lang="en-US" sz="2200" b="0" strike="noStrike" spc="-1">
              <a:solidFill>
                <a:srgbClr val="000000"/>
              </a:solidFill>
              <a:latin typeface="Arial"/>
            </a:endParaRPr>
          </a:p>
        </p:txBody>
      </p:sp>
      <p:sp>
        <p:nvSpPr>
          <p:cNvPr id="20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教育推广网站</a:t>
            </a:r>
            <a:endParaRPr lang="en-US" sz="1500" b="0" strike="noStrike" spc="-1">
              <a:solidFill>
                <a:srgbClr val="000000"/>
              </a:solidFill>
              <a:latin typeface="Arial"/>
            </a:endParaRPr>
          </a:p>
        </p:txBody>
      </p:sp>
      <p:sp>
        <p:nvSpPr>
          <p:cNvPr id="20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TED-Ed</a:t>
            </a:r>
            <a:endParaRPr lang="en-US" sz="2200" b="0" strike="noStrike" spc="-1">
              <a:solidFill>
                <a:srgbClr val="000000"/>
              </a:solidFill>
              <a:latin typeface="Arial"/>
            </a:endParaRPr>
          </a:p>
        </p:txBody>
      </p:sp>
      <p:sp>
        <p:nvSpPr>
          <p:cNvPr id="21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人工智能教学创新效果评估</a:t>
            </a:r>
            <a:endParaRPr lang="en-US" sz="3600" b="0" strike="noStrike" spc="-1">
              <a:solidFill>
                <a:schemeClr val="dk1"/>
              </a:solidFill>
              <a:latin typeface="Arial"/>
            </a:endParaRPr>
          </a:p>
        </p:txBody>
      </p:sp>
      <p:sp>
        <p:nvSpPr>
          <p:cNvPr id="21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21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学习成效</a:t>
            </a:r>
            <a:endParaRPr lang="en-US" sz="3000" b="0" strike="noStrike" spc="-1">
              <a:solidFill>
                <a:srgbClr val="000000"/>
              </a:solidFill>
              <a:latin typeface="Arial"/>
            </a:endParaRPr>
          </a:p>
        </p:txBody>
      </p:sp>
      <p:sp>
        <p:nvSpPr>
          <p:cNvPr id="21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1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1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教师满意度</a:t>
            </a:r>
            <a:endParaRPr lang="en-US" sz="3000" b="0" strike="noStrike" spc="-1">
              <a:solidFill>
                <a:srgbClr val="000000"/>
              </a:solidFill>
              <a:latin typeface="Arial"/>
            </a:endParaRPr>
          </a:p>
        </p:txBody>
      </p:sp>
      <p:sp>
        <p:nvSpPr>
          <p:cNvPr id="2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1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22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学习兴趣</a:t>
            </a:r>
            <a:endParaRPr lang="en-US" sz="3000" b="0" strike="noStrike" spc="-1">
              <a:solidFill>
                <a:srgbClr val="000000"/>
              </a:solidFill>
              <a:latin typeface="Arial"/>
            </a:endParaRPr>
          </a:p>
        </p:txBody>
      </p:sp>
      <p:sp>
        <p:nvSpPr>
          <p:cNvPr id="22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https://d.book118.com/088072076011006050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144</Paragraphs>
  <Slides>23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教学创新人工智能的发展方向</vt:lpstr>
      <vt:lpstr>目录</vt:lpstr>
      <vt:lpstr>第一章 人工智能在教育领域的应用与挑战</vt:lpstr>
      <vt:lpstr> </vt:lpstr>
      <vt:lpstr>教学中的人工智能技术</vt:lpstr>
      <vt:lpstr>人工智能在学习评估中的应用</vt:lpstr>
      <vt:lpstr>人工智能教育产品例子</vt:lpstr>
      <vt:lpstr>人工智能在教育领域的挑战</vt:lpstr>
      <vt:lpstr> </vt:lpstr>
      <vt:lpstr>第2章 人工智能教学的理论基础</vt:lpstr>
      <vt:lpstr> </vt:lpstr>
      <vt:lpstr>教育学与人工智能</vt:lpstr>
      <vt:lpstr>人工智能与教学模型</vt:lpstr>
      <vt:lpstr>机器学习算法与教学应用</vt:lpstr>
      <vt:lpstr>认知计算与教学创新</vt:lpstr>
      <vt:lpstr> </vt:lpstr>
      <vt:lpstr>第三章 人工智能教学创新案例分析</vt:lpstr>
      <vt:lpstr>AI在在线教育的应用</vt:lpstr>
      <vt:lpstr> </vt:lpstr>
      <vt:lpstr>AI在职业教育的应用</vt:lpstr>
      <vt:lpstr>教学创新中的人工智能成功案例</vt:lpstr>
      <vt:lpstr>人工智能教学创新效果评估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2024-09-29T15:20:30.980</cp:lastPrinted>
  <dcterms:created xsi:type="dcterms:W3CDTF">2024-09-29T07:20:31Z</dcterms:created>
  <dcterms:modified xsi:type="dcterms:W3CDTF">2024-09-29T07:20:33Z</dcterms:modified>
</cp:coreProperties>
</file>