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80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424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1C7BB-6748-4C4E-B0E3-5DFC7CC53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F34BF-3274-490D-BBF0-0FCE96D31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44F0A-25F3-4993-B033-859F6DC2E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AEC93-3AFF-4653-BE63-310F15CD6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96C294-C70C-4ABA-91DA-82FC15927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855441-427D-475B-AF1D-ECD8DCBF5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F4D809-32E6-4E8C-84BA-F5C3F6D00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A17D3-9D2E-470E-8836-5F5D5A608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FB8DC-C3FE-4263-B484-14B29E06E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CACBE-D0BB-4F45-9746-D7949C853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83F05-94C6-44FF-951E-1587BDFC7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6792" r:id="rId2"/>
    <p:sldLayoutId id="2147506793" r:id="rId3"/>
    <p:sldLayoutId id="2147506794" r:id="rId4"/>
    <p:sldLayoutId id="2147506795" r:id="rId5"/>
    <p:sldLayoutId id="2147506796" r:id="rId6"/>
    <p:sldLayoutId id="2147506797" r:id="rId7"/>
    <p:sldLayoutId id="2147506798" r:id="rId8"/>
    <p:sldLayoutId id="2147506799" r:id="rId9"/>
    <p:sldLayoutId id="2147506800" r:id="rId10"/>
    <p:sldLayoutId id="214750680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22" Type="http://schemas.openxmlformats.org/officeDocument/2006/relationships/tags" Target="../tags/tag265.xml" /><Relationship Id="rId23" Type="http://schemas.openxmlformats.org/officeDocument/2006/relationships/tags" Target="../tags/tag266.xml" /><Relationship Id="rId24" Type="http://schemas.openxmlformats.org/officeDocument/2006/relationships/tags" Target="../tags/tag267.xml" /><Relationship Id="rId25" Type="http://schemas.openxmlformats.org/officeDocument/2006/relationships/tags" Target="../tags/tag268.xml" /><Relationship Id="rId26" Type="http://schemas.openxmlformats.org/officeDocument/2006/relationships/tags" Target="../tags/tag269.xml" /><Relationship Id="rId27" Type="http://schemas.openxmlformats.org/officeDocument/2006/relationships/tags" Target="../tags/tag270.xml" /><Relationship Id="rId28" Type="http://schemas.openxmlformats.org/officeDocument/2006/relationships/tags" Target="../tags/tag271.xml" /><Relationship Id="rId29" Type="http://schemas.openxmlformats.org/officeDocument/2006/relationships/tags" Target="../tags/tag272.xml" /><Relationship Id="rId3" Type="http://schemas.openxmlformats.org/officeDocument/2006/relationships/tags" Target="../tags/tag246.xml" /><Relationship Id="rId30" Type="http://schemas.openxmlformats.org/officeDocument/2006/relationships/tags" Target="../tags/tag273.xml" /><Relationship Id="rId31" Type="http://schemas.openxmlformats.org/officeDocument/2006/relationships/tags" Target="../tags/tag274.xml" /><Relationship Id="rId32" Type="http://schemas.openxmlformats.org/officeDocument/2006/relationships/tags" Target="../tags/tag275.xml" /><Relationship Id="rId33" Type="http://schemas.openxmlformats.org/officeDocument/2006/relationships/tags" Target="../tags/tag276.xml" /><Relationship Id="rId34" Type="http://schemas.openxmlformats.org/officeDocument/2006/relationships/tags" Target="../tags/tag277.xml" /><Relationship Id="rId35" Type="http://schemas.openxmlformats.org/officeDocument/2006/relationships/tags" Target="../tags/tag278.xml" /><Relationship Id="rId36" Type="http://schemas.openxmlformats.org/officeDocument/2006/relationships/tags" Target="../tags/tag279.xml" /><Relationship Id="rId37" Type="http://schemas.openxmlformats.org/officeDocument/2006/relationships/tags" Target="../tags/tag280.xml" /><Relationship Id="rId38" Type="http://schemas.openxmlformats.org/officeDocument/2006/relationships/tags" Target="../tags/tag281.xml" /><Relationship Id="rId39" Type="http://schemas.openxmlformats.org/officeDocument/2006/relationships/tags" Target="../tags/tag282.xml" /><Relationship Id="rId4" Type="http://schemas.openxmlformats.org/officeDocument/2006/relationships/tags" Target="../tags/tag247.xml" /><Relationship Id="rId40" Type="http://schemas.openxmlformats.org/officeDocument/2006/relationships/tags" Target="../tags/tag283.xml" /><Relationship Id="rId41" Type="http://schemas.openxmlformats.org/officeDocument/2006/relationships/tags" Target="../tags/tag284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12" Type="http://schemas.openxmlformats.org/officeDocument/2006/relationships/tags" Target="../tags/tag295.xml" /><Relationship Id="rId13" Type="http://schemas.openxmlformats.org/officeDocument/2006/relationships/tags" Target="../tags/tag296.xml" /><Relationship Id="rId14" Type="http://schemas.openxmlformats.org/officeDocument/2006/relationships/tags" Target="../tags/tag297.xml" /><Relationship Id="rId15" Type="http://schemas.openxmlformats.org/officeDocument/2006/relationships/tags" Target="../tags/tag298.xml" /><Relationship Id="rId16" Type="http://schemas.openxmlformats.org/officeDocument/2006/relationships/tags" Target="../tags/tag299.xml" /><Relationship Id="rId17" Type="http://schemas.openxmlformats.org/officeDocument/2006/relationships/tags" Target="../tags/tag300.xml" /><Relationship Id="rId18" Type="http://schemas.openxmlformats.org/officeDocument/2006/relationships/tags" Target="../tags/tag301.xml" /><Relationship Id="rId19" Type="http://schemas.openxmlformats.org/officeDocument/2006/relationships/tags" Target="../tags/tag302.xml" /><Relationship Id="rId2" Type="http://schemas.openxmlformats.org/officeDocument/2006/relationships/tags" Target="../tags/tag285.xml" /><Relationship Id="rId20" Type="http://schemas.openxmlformats.org/officeDocument/2006/relationships/tags" Target="../tags/tag303.xml" /><Relationship Id="rId21" Type="http://schemas.openxmlformats.org/officeDocument/2006/relationships/tags" Target="../tags/tag304.xml" /><Relationship Id="rId22" Type="http://schemas.openxmlformats.org/officeDocument/2006/relationships/tags" Target="../tags/tag305.xml" /><Relationship Id="rId23" Type="http://schemas.openxmlformats.org/officeDocument/2006/relationships/tags" Target="../tags/tag306.xml" /><Relationship Id="rId24" Type="http://schemas.openxmlformats.org/officeDocument/2006/relationships/tags" Target="../tags/tag307.xml" /><Relationship Id="rId25" Type="http://schemas.openxmlformats.org/officeDocument/2006/relationships/tags" Target="../tags/tag308.xml" /><Relationship Id="rId26" Type="http://schemas.openxmlformats.org/officeDocument/2006/relationships/tags" Target="../tags/tag309.xml" /><Relationship Id="rId27" Type="http://schemas.openxmlformats.org/officeDocument/2006/relationships/tags" Target="../tags/tag310.xml" /><Relationship Id="rId28" Type="http://schemas.openxmlformats.org/officeDocument/2006/relationships/tags" Target="../tags/tag311.xml" /><Relationship Id="rId29" Type="http://schemas.openxmlformats.org/officeDocument/2006/relationships/tags" Target="../tags/tag312.xml" /><Relationship Id="rId3" Type="http://schemas.openxmlformats.org/officeDocument/2006/relationships/tags" Target="../tags/tag286.xml" /><Relationship Id="rId30" Type="http://schemas.openxmlformats.org/officeDocument/2006/relationships/tags" Target="../tags/tag313.xml" /><Relationship Id="rId31" Type="http://schemas.openxmlformats.org/officeDocument/2006/relationships/tags" Target="../tags/tag314.xml" /><Relationship Id="rId32" Type="http://schemas.openxmlformats.org/officeDocument/2006/relationships/tags" Target="../tags/tag315.xml" /><Relationship Id="rId33" Type="http://schemas.openxmlformats.org/officeDocument/2006/relationships/tags" Target="../tags/tag316.xml" /><Relationship Id="rId34" Type="http://schemas.openxmlformats.org/officeDocument/2006/relationships/tags" Target="../tags/tag317.xml" /><Relationship Id="rId35" Type="http://schemas.openxmlformats.org/officeDocument/2006/relationships/tags" Target="../tags/tag318.xml" /><Relationship Id="rId36" Type="http://schemas.openxmlformats.org/officeDocument/2006/relationships/tags" Target="../tags/tag319.xml" /><Relationship Id="rId37" Type="http://schemas.openxmlformats.org/officeDocument/2006/relationships/tags" Target="../tags/tag320.xml" /><Relationship Id="rId38" Type="http://schemas.openxmlformats.org/officeDocument/2006/relationships/tags" Target="../tags/tag321.xml" /><Relationship Id="rId39" Type="http://schemas.openxmlformats.org/officeDocument/2006/relationships/tags" Target="../tags/tag322.xml" /><Relationship Id="rId4" Type="http://schemas.openxmlformats.org/officeDocument/2006/relationships/tags" Target="../tags/tag287.xml" /><Relationship Id="rId40" Type="http://schemas.openxmlformats.org/officeDocument/2006/relationships/tags" Target="../tags/tag323.xml" /><Relationship Id="rId41" Type="http://schemas.openxmlformats.org/officeDocument/2006/relationships/tags" Target="../tags/tag324.xml" /><Relationship Id="rId42" Type="http://schemas.openxmlformats.org/officeDocument/2006/relationships/tags" Target="../tags/tag325.xml" /><Relationship Id="rId43" Type="http://schemas.openxmlformats.org/officeDocument/2006/relationships/tags" Target="../tags/tag326.xml" /><Relationship Id="rId44" Type="http://schemas.openxmlformats.org/officeDocument/2006/relationships/tags" Target="../tags/tag327.xml" /><Relationship Id="rId45" Type="http://schemas.openxmlformats.org/officeDocument/2006/relationships/tags" Target="../tags/tag328.xml" /><Relationship Id="rId46" Type="http://schemas.openxmlformats.org/officeDocument/2006/relationships/tags" Target="../tags/tag329.xml" /><Relationship Id="rId47" Type="http://schemas.openxmlformats.org/officeDocument/2006/relationships/tags" Target="../tags/tag330.xml" /><Relationship Id="rId48" Type="http://schemas.openxmlformats.org/officeDocument/2006/relationships/tags" Target="../tags/tag331.xml" /><Relationship Id="rId49" Type="http://schemas.openxmlformats.org/officeDocument/2006/relationships/tags" Target="../tags/tag332.xml" /><Relationship Id="rId5" Type="http://schemas.openxmlformats.org/officeDocument/2006/relationships/tags" Target="../tags/tag288.xml" /><Relationship Id="rId50" Type="http://schemas.openxmlformats.org/officeDocument/2006/relationships/tags" Target="../tags/tag333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2.xml" /><Relationship Id="rId11" Type="http://schemas.openxmlformats.org/officeDocument/2006/relationships/tags" Target="../tags/tag343.xml" /><Relationship Id="rId12" Type="http://schemas.openxmlformats.org/officeDocument/2006/relationships/tags" Target="../tags/tag344.xml" /><Relationship Id="rId13" Type="http://schemas.openxmlformats.org/officeDocument/2006/relationships/tags" Target="../tags/tag345.xml" /><Relationship Id="rId14" Type="http://schemas.openxmlformats.org/officeDocument/2006/relationships/tags" Target="../tags/tag346.xml" /><Relationship Id="rId15" Type="http://schemas.openxmlformats.org/officeDocument/2006/relationships/tags" Target="../tags/tag347.xml" /><Relationship Id="rId16" Type="http://schemas.openxmlformats.org/officeDocument/2006/relationships/tags" Target="../tags/tag348.xml" /><Relationship Id="rId17" Type="http://schemas.openxmlformats.org/officeDocument/2006/relationships/tags" Target="../tags/tag349.xml" /><Relationship Id="rId18" Type="http://schemas.openxmlformats.org/officeDocument/2006/relationships/tags" Target="../tags/tag350.xml" /><Relationship Id="rId19" Type="http://schemas.openxmlformats.org/officeDocument/2006/relationships/tags" Target="../tags/tag351.xml" /><Relationship Id="rId2" Type="http://schemas.openxmlformats.org/officeDocument/2006/relationships/tags" Target="../tags/tag334.xml" /><Relationship Id="rId3" Type="http://schemas.openxmlformats.org/officeDocument/2006/relationships/tags" Target="../tags/tag33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tags" Target="../tags/tag3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52.xml" /><Relationship Id="rId3" Type="http://schemas.openxmlformats.org/officeDocument/2006/relationships/tags" Target="../tags/tag353.xml" /><Relationship Id="rId4" Type="http://schemas.openxmlformats.org/officeDocument/2006/relationships/tags" Target="../tags/tag3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63.xml" /><Relationship Id="rId11" Type="http://schemas.openxmlformats.org/officeDocument/2006/relationships/tags" Target="../tags/tag364.xml" /><Relationship Id="rId12" Type="http://schemas.openxmlformats.org/officeDocument/2006/relationships/tags" Target="../tags/tag365.xml" /><Relationship Id="rId13" Type="http://schemas.openxmlformats.org/officeDocument/2006/relationships/tags" Target="../tags/tag366.xml" /><Relationship Id="rId2" Type="http://schemas.openxmlformats.org/officeDocument/2006/relationships/tags" Target="../tags/tag355.xml" /><Relationship Id="rId3" Type="http://schemas.openxmlformats.org/officeDocument/2006/relationships/tags" Target="../tags/tag356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tags" Target="../tags/tag359.xml" /><Relationship Id="rId7" Type="http://schemas.openxmlformats.org/officeDocument/2006/relationships/tags" Target="../tags/tag360.xml" /><Relationship Id="rId8" Type="http://schemas.openxmlformats.org/officeDocument/2006/relationships/tags" Target="../tags/tag361.xml" /><Relationship Id="rId9" Type="http://schemas.openxmlformats.org/officeDocument/2006/relationships/tags" Target="../tags/tag3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67.xml" /><Relationship Id="rId3" Type="http://schemas.openxmlformats.org/officeDocument/2006/relationships/tags" Target="../tags/tag368.xml" /><Relationship Id="rId4" Type="http://schemas.openxmlformats.org/officeDocument/2006/relationships/tags" Target="../tags/tag369.xml" /><Relationship Id="rId5" Type="http://schemas.openxmlformats.org/officeDocument/2006/relationships/tags" Target="../tags/tag37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79.xml" /><Relationship Id="rId11" Type="http://schemas.openxmlformats.org/officeDocument/2006/relationships/tags" Target="../tags/tag380.xml" /><Relationship Id="rId12" Type="http://schemas.openxmlformats.org/officeDocument/2006/relationships/tags" Target="../tags/tag381.xml" /><Relationship Id="rId13" Type="http://schemas.openxmlformats.org/officeDocument/2006/relationships/tags" Target="../tags/tag382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tags" Target="../tags/tag374.xml" /><Relationship Id="rId6" Type="http://schemas.openxmlformats.org/officeDocument/2006/relationships/tags" Target="../tags/tag375.xml" /><Relationship Id="rId7" Type="http://schemas.openxmlformats.org/officeDocument/2006/relationships/tags" Target="../tags/tag376.xml" /><Relationship Id="rId8" Type="http://schemas.openxmlformats.org/officeDocument/2006/relationships/tags" Target="../tags/tag377.xml" /><Relationship Id="rId9" Type="http://schemas.openxmlformats.org/officeDocument/2006/relationships/tags" Target="../tags/tag37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83.xml" /><Relationship Id="rId3" Type="http://schemas.openxmlformats.org/officeDocument/2006/relationships/tags" Target="../tags/tag384.xml" /><Relationship Id="rId4" Type="http://schemas.openxmlformats.org/officeDocument/2006/relationships/tags" Target="../tags/tag38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Relationship Id="rId7" Type="http://schemas.openxmlformats.org/officeDocument/2006/relationships/tags" Target="../tags/tag391.xml" /><Relationship Id="rId8" Type="http://schemas.openxmlformats.org/officeDocument/2006/relationships/tags" Target="../tags/tag392.xml" /><Relationship Id="rId9" Type="http://schemas.openxmlformats.org/officeDocument/2006/relationships/tags" Target="../tags/tag39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02.xml" /><Relationship Id="rId11" Type="http://schemas.openxmlformats.org/officeDocument/2006/relationships/tags" Target="../tags/tag403.xml" /><Relationship Id="rId12" Type="http://schemas.openxmlformats.org/officeDocument/2006/relationships/tags" Target="../tags/tag404.xml" /><Relationship Id="rId13" Type="http://schemas.openxmlformats.org/officeDocument/2006/relationships/tags" Target="../tags/tag405.xml" /><Relationship Id="rId14" Type="http://schemas.openxmlformats.org/officeDocument/2006/relationships/tags" Target="../tags/tag406.xml" /><Relationship Id="rId15" Type="http://schemas.openxmlformats.org/officeDocument/2006/relationships/tags" Target="../tags/tag407.xml" /><Relationship Id="rId16" Type="http://schemas.openxmlformats.org/officeDocument/2006/relationships/tags" Target="../tags/tag408.xml" /><Relationship Id="rId2" Type="http://schemas.openxmlformats.org/officeDocument/2006/relationships/tags" Target="../tags/tag394.xml" /><Relationship Id="rId3" Type="http://schemas.openxmlformats.org/officeDocument/2006/relationships/tags" Target="../tags/tag395.xml" /><Relationship Id="rId4" Type="http://schemas.openxmlformats.org/officeDocument/2006/relationships/tags" Target="../tags/tag396.xml" /><Relationship Id="rId5" Type="http://schemas.openxmlformats.org/officeDocument/2006/relationships/tags" Target="../tags/tag397.xml" /><Relationship Id="rId6" Type="http://schemas.openxmlformats.org/officeDocument/2006/relationships/tags" Target="../tags/tag398.xml" /><Relationship Id="rId7" Type="http://schemas.openxmlformats.org/officeDocument/2006/relationships/tags" Target="../tags/tag399.xml" /><Relationship Id="rId8" Type="http://schemas.openxmlformats.org/officeDocument/2006/relationships/tags" Target="../tags/tag400.xml" /><Relationship Id="rId9" Type="http://schemas.openxmlformats.org/officeDocument/2006/relationships/tags" Target="../tags/tag40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17.xml" /><Relationship Id="rId11" Type="http://schemas.openxmlformats.org/officeDocument/2006/relationships/tags" Target="../tags/tag418.xml" /><Relationship Id="rId12" Type="http://schemas.openxmlformats.org/officeDocument/2006/relationships/tags" Target="../tags/tag419.xml" /><Relationship Id="rId13" Type="http://schemas.openxmlformats.org/officeDocument/2006/relationships/tags" Target="../tags/tag420.xml" /><Relationship Id="rId2" Type="http://schemas.openxmlformats.org/officeDocument/2006/relationships/tags" Target="../tags/tag409.xml" /><Relationship Id="rId3" Type="http://schemas.openxmlformats.org/officeDocument/2006/relationships/tags" Target="../tags/tag410.xml" /><Relationship Id="rId4" Type="http://schemas.openxmlformats.org/officeDocument/2006/relationships/tags" Target="../tags/tag411.xml" /><Relationship Id="rId5" Type="http://schemas.openxmlformats.org/officeDocument/2006/relationships/tags" Target="../tags/tag412.xml" /><Relationship Id="rId6" Type="http://schemas.openxmlformats.org/officeDocument/2006/relationships/tags" Target="../tags/tag413.xml" /><Relationship Id="rId7" Type="http://schemas.openxmlformats.org/officeDocument/2006/relationships/tags" Target="../tags/tag414.xml" /><Relationship Id="rId8" Type="http://schemas.openxmlformats.org/officeDocument/2006/relationships/tags" Target="../tags/tag415.xml" /><Relationship Id="rId9" Type="http://schemas.openxmlformats.org/officeDocument/2006/relationships/tags" Target="../tags/tag416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21.xml" /><Relationship Id="rId3" Type="http://schemas.openxmlformats.org/officeDocument/2006/relationships/tags" Target="../tags/tag422.xml" /><Relationship Id="rId4" Type="http://schemas.openxmlformats.org/officeDocument/2006/relationships/tags" Target="../tags/tag42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04137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叶中行信息论课件第五章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PPT,a click to unlimited possibilities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信息论概述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信息的度量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信道编码定理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信息论中的一些重要概念和结论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信源编码定理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信息论概述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信息论的定义和起源</a:t>
            </a:r>
            <a:endParaRPr lang="zh-CN" altLang="en-US"/>
          </a:p>
        </p:txBody>
      </p:sp>
      <p:sp>
        <p:nvSpPr>
          <p:cNvPr id="1049700" name="任意多边形: 形状 16"/>
          <p:cNvSpPr/>
          <p:nvPr>
            <p:custDataLst>
              <p:tags r:id="rId2"/>
            </p:custDataLst>
          </p:nvPr>
        </p:nvSpPr>
        <p:spPr>
          <a:xfrm>
            <a:off x="838200" y="1505405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2" name="Freeform 488"/>
          <p:cNvSpPr/>
          <p:nvPr>
            <p:custDataLst>
              <p:tags r:id="rId3"/>
            </p:custDataLst>
          </p:nvPr>
        </p:nvSpPr>
        <p:spPr>
          <a:xfrm rot="5400000">
            <a:off x="5252564" y="1491224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4" name="序号"/>
          <p:cNvSpPr txBox="1"/>
          <p:nvPr>
            <p:custDataLst>
              <p:tags r:id="rId4"/>
            </p:custDataLst>
          </p:nvPr>
        </p:nvSpPr>
        <p:spPr>
          <a:xfrm>
            <a:off x="5374116" y="1712044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17D594">
                    <a:alpha val="4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706" name="标题"/>
          <p:cNvSpPr txBox="1"/>
          <p:nvPr>
            <p:custDataLst>
              <p:tags r:id="rId5"/>
            </p:custDataLst>
          </p:nvPr>
        </p:nvSpPr>
        <p:spPr>
          <a:xfrm>
            <a:off x="1210284" y="1556052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信息论是一门研究信息的本质、传输和处理规律的学科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708" name="正文"/>
          <p:cNvSpPr txBox="1"/>
          <p:nvPr>
            <p:custDataLst>
              <p:tags r:id="rId6"/>
            </p:custDataLst>
          </p:nvPr>
        </p:nvSpPr>
        <p:spPr>
          <a:xfrm>
            <a:off x="1210284" y="1997016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710" name="任意多边形: 形状 17"/>
          <p:cNvSpPr/>
          <p:nvPr>
            <p:custDataLst>
              <p:tags r:id="rId7"/>
            </p:custDataLst>
          </p:nvPr>
        </p:nvSpPr>
        <p:spPr>
          <a:xfrm flipH="1">
            <a:off x="6037925" y="2029430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2" name="Freeform 488"/>
          <p:cNvSpPr/>
          <p:nvPr>
            <p:custDataLst>
              <p:tags r:id="rId8"/>
            </p:custDataLst>
          </p:nvPr>
        </p:nvSpPr>
        <p:spPr>
          <a:xfrm rot="5400000">
            <a:off x="6147997" y="2015249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4" name="序号"/>
          <p:cNvSpPr txBox="1"/>
          <p:nvPr>
            <p:custDataLst>
              <p:tags r:id="rId9"/>
            </p:custDataLst>
          </p:nvPr>
        </p:nvSpPr>
        <p:spPr>
          <a:xfrm>
            <a:off x="6251992" y="2230666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</a:rPr>
              <a:t>02</a:t>
            </a:r>
            <a:endParaRPr lang="en-US">
              <a:effectLst>
                <a:outerShdw blurRad="101600" sx="102000" sy="102000" algn="ctr" rotWithShape="0">
                  <a:schemeClr val="accent4">
                    <a:alpha val="48000"/>
                  </a:schemeClr>
                </a:outerShdw>
              </a:effectLst>
            </a:endParaRPr>
          </a:p>
        </p:txBody>
      </p:sp>
      <p:sp>
        <p:nvSpPr>
          <p:cNvPr id="1049716" name="任意多边形: 形状 2"/>
          <p:cNvSpPr/>
          <p:nvPr>
            <p:custDataLst>
              <p:tags r:id="rId10"/>
            </p:custDataLst>
          </p:nvPr>
        </p:nvSpPr>
        <p:spPr>
          <a:xfrm>
            <a:off x="838200" y="2553454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718" name="Freeform 488"/>
          <p:cNvSpPr/>
          <p:nvPr>
            <p:custDataLst>
              <p:tags r:id="rId11"/>
            </p:custDataLst>
          </p:nvPr>
        </p:nvSpPr>
        <p:spPr>
          <a:xfrm rot="5400000">
            <a:off x="5252564" y="2539273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20" name="序号"/>
          <p:cNvSpPr txBox="1"/>
          <p:nvPr>
            <p:custDataLst>
              <p:tags r:id="rId12"/>
            </p:custDataLst>
          </p:nvPr>
        </p:nvSpPr>
        <p:spPr>
          <a:xfrm>
            <a:off x="5374116" y="2759417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1049722" name="任意多边形: 形状 32"/>
          <p:cNvSpPr/>
          <p:nvPr>
            <p:custDataLst>
              <p:tags r:id="rId13"/>
            </p:custDataLst>
          </p:nvPr>
        </p:nvSpPr>
        <p:spPr>
          <a:xfrm flipH="1">
            <a:off x="6037925" y="3072751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724" name="Freeform 488"/>
          <p:cNvSpPr/>
          <p:nvPr>
            <p:custDataLst>
              <p:tags r:id="rId14"/>
            </p:custDataLst>
          </p:nvPr>
        </p:nvSpPr>
        <p:spPr>
          <a:xfrm rot="5400000">
            <a:off x="6147997" y="3059245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26" name="序号"/>
          <p:cNvSpPr txBox="1"/>
          <p:nvPr>
            <p:custDataLst>
              <p:tags r:id="rId15"/>
            </p:custDataLst>
          </p:nvPr>
        </p:nvSpPr>
        <p:spPr>
          <a:xfrm>
            <a:off x="6251992" y="3271286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04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28" name="任意多边形: 形状 12"/>
          <p:cNvSpPr/>
          <p:nvPr>
            <p:custDataLst>
              <p:tags r:id="rId16"/>
            </p:custDataLst>
          </p:nvPr>
        </p:nvSpPr>
        <p:spPr>
          <a:xfrm>
            <a:off x="838200" y="3600827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730" name="Freeform 488"/>
          <p:cNvSpPr/>
          <p:nvPr>
            <p:custDataLst>
              <p:tags r:id="rId17"/>
            </p:custDataLst>
          </p:nvPr>
        </p:nvSpPr>
        <p:spPr>
          <a:xfrm rot="5400000">
            <a:off x="5252564" y="3587321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32" name="序号"/>
          <p:cNvSpPr txBox="1"/>
          <p:nvPr>
            <p:custDataLst>
              <p:tags r:id="rId18"/>
            </p:custDataLst>
          </p:nvPr>
        </p:nvSpPr>
        <p:spPr>
          <a:xfrm>
            <a:off x="5374116" y="3807466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1049734" name="任意多边形: 形状 22"/>
          <p:cNvSpPr/>
          <p:nvPr>
            <p:custDataLst>
              <p:tags r:id="rId19"/>
            </p:custDataLst>
          </p:nvPr>
        </p:nvSpPr>
        <p:spPr>
          <a:xfrm flipH="1">
            <a:off x="6037925" y="4116748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736" name="Freeform 488"/>
          <p:cNvSpPr/>
          <p:nvPr>
            <p:custDataLst>
              <p:tags r:id="rId20"/>
            </p:custDataLst>
          </p:nvPr>
        </p:nvSpPr>
        <p:spPr>
          <a:xfrm rot="5400000">
            <a:off x="6147997" y="4102567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38" name="序号"/>
          <p:cNvSpPr txBox="1"/>
          <p:nvPr>
            <p:custDataLst>
              <p:tags r:id="rId21"/>
            </p:custDataLst>
          </p:nvPr>
        </p:nvSpPr>
        <p:spPr>
          <a:xfrm>
            <a:off x="6251992" y="4314608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06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0" name="任意多边形: 形状 27"/>
          <p:cNvSpPr/>
          <p:nvPr>
            <p:custDataLst>
              <p:tags r:id="rId22"/>
            </p:custDataLst>
          </p:nvPr>
        </p:nvSpPr>
        <p:spPr>
          <a:xfrm>
            <a:off x="838200" y="4648876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742" name="Freeform 488"/>
          <p:cNvSpPr/>
          <p:nvPr>
            <p:custDataLst>
              <p:tags r:id="rId23"/>
            </p:custDataLst>
          </p:nvPr>
        </p:nvSpPr>
        <p:spPr>
          <a:xfrm rot="5400000">
            <a:off x="5252564" y="4634695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44" name="序号"/>
          <p:cNvSpPr txBox="1"/>
          <p:nvPr>
            <p:custDataLst>
              <p:tags r:id="rId24"/>
            </p:custDataLst>
          </p:nvPr>
        </p:nvSpPr>
        <p:spPr>
          <a:xfrm>
            <a:off x="5374116" y="4855514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1049746" name="任意多边形: 形状 37"/>
          <p:cNvSpPr/>
          <p:nvPr>
            <p:custDataLst>
              <p:tags r:id="rId25"/>
            </p:custDataLst>
          </p:nvPr>
        </p:nvSpPr>
        <p:spPr>
          <a:xfrm flipH="1">
            <a:off x="6037925" y="5160069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9748" name="Freeform 488"/>
          <p:cNvSpPr/>
          <p:nvPr>
            <p:custDataLst>
              <p:tags r:id="rId26"/>
            </p:custDataLst>
          </p:nvPr>
        </p:nvSpPr>
        <p:spPr>
          <a:xfrm rot="5400000">
            <a:off x="6147997" y="5146564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50" name="序号"/>
          <p:cNvSpPr txBox="1"/>
          <p:nvPr>
            <p:custDataLst>
              <p:tags r:id="rId27"/>
            </p:custDataLst>
          </p:nvPr>
        </p:nvSpPr>
        <p:spPr>
          <a:xfrm>
            <a:off x="6251992" y="5358604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08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52" name="标题"/>
          <p:cNvSpPr txBox="1"/>
          <p:nvPr>
            <p:custDataLst>
              <p:tags r:id="rId28"/>
            </p:custDataLst>
          </p:nvPr>
        </p:nvSpPr>
        <p:spPr>
          <a:xfrm>
            <a:off x="7392555" y="2069272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信息论是研究信息的度量、传输、变换和处理的科学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754" name="正文"/>
          <p:cNvSpPr txBox="1"/>
          <p:nvPr>
            <p:custDataLst>
              <p:tags r:id="rId29"/>
            </p:custDataLst>
          </p:nvPr>
        </p:nvSpPr>
        <p:spPr>
          <a:xfrm>
            <a:off x="7392555" y="2509560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756" name="标题"/>
          <p:cNvSpPr txBox="1"/>
          <p:nvPr>
            <p:custDataLst>
              <p:tags r:id="rId30"/>
            </p:custDataLst>
          </p:nvPr>
        </p:nvSpPr>
        <p:spPr>
          <a:xfrm>
            <a:off x="1210284" y="2605451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信息论是研究信息的产生、传递、变换和利用的科学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758" name="正文"/>
          <p:cNvSpPr txBox="1"/>
          <p:nvPr>
            <p:custDataLst>
              <p:tags r:id="rId31"/>
            </p:custDataLst>
          </p:nvPr>
        </p:nvSpPr>
        <p:spPr>
          <a:xfrm>
            <a:off x="1210284" y="3045740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760" name="标题"/>
          <p:cNvSpPr txBox="1"/>
          <p:nvPr>
            <p:custDataLst>
              <p:tags r:id="rId32"/>
            </p:custDataLst>
          </p:nvPr>
        </p:nvSpPr>
        <p:spPr>
          <a:xfrm>
            <a:off x="7392555" y="3117996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信息论是研究信息的本质和传输规律的科学  信息论的起源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762" name="正文"/>
          <p:cNvSpPr txBox="1"/>
          <p:nvPr>
            <p:custDataLst>
              <p:tags r:id="rId33"/>
            </p:custDataLst>
          </p:nvPr>
        </p:nvSpPr>
        <p:spPr>
          <a:xfrm>
            <a:off x="7392555" y="3558284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信息论的起源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764" name="标题"/>
          <p:cNvSpPr txBox="1"/>
          <p:nvPr>
            <p:custDataLst>
              <p:tags r:id="rId34"/>
            </p:custDataLst>
          </p:nvPr>
        </p:nvSpPr>
        <p:spPr>
          <a:xfrm>
            <a:off x="1210284" y="3647422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20世纪初，随着通信技术的发展，人们开始研究信息的传输和处理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766" name="正文"/>
          <p:cNvSpPr txBox="1"/>
          <p:nvPr>
            <p:custDataLst>
              <p:tags r:id="rId35"/>
            </p:custDataLst>
          </p:nvPr>
        </p:nvSpPr>
        <p:spPr>
          <a:xfrm>
            <a:off x="1210284" y="4087710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768" name="标题"/>
          <p:cNvSpPr txBox="1"/>
          <p:nvPr>
            <p:custDataLst>
              <p:tags r:id="rId36"/>
            </p:custDataLst>
          </p:nvPr>
        </p:nvSpPr>
        <p:spPr>
          <a:xfrm>
            <a:off x="7392555" y="4170096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1928年，哈特利提出了“信息量”的概念，为信息论的诞生奠定了基础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770" name="正文"/>
          <p:cNvSpPr txBox="1"/>
          <p:nvPr>
            <p:custDataLst>
              <p:tags r:id="rId37"/>
            </p:custDataLst>
          </p:nvPr>
        </p:nvSpPr>
        <p:spPr>
          <a:xfrm>
            <a:off x="7392555" y="4610384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772" name="标题"/>
          <p:cNvSpPr txBox="1"/>
          <p:nvPr>
            <p:custDataLst>
              <p:tags r:id="rId38"/>
            </p:custDataLst>
          </p:nvPr>
        </p:nvSpPr>
        <p:spPr>
          <a:xfrm>
            <a:off x="1210284" y="4681965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1948年，香农发表了《通信的数学理论》，标志着信息论的正式诞生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774" name="正文"/>
          <p:cNvSpPr txBox="1"/>
          <p:nvPr>
            <p:custDataLst>
              <p:tags r:id="rId39"/>
            </p:custDataLst>
          </p:nvPr>
        </p:nvSpPr>
        <p:spPr>
          <a:xfrm>
            <a:off x="1210284" y="5122928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776" name="标题"/>
          <p:cNvSpPr txBox="1"/>
          <p:nvPr>
            <p:custDataLst>
              <p:tags r:id="rId40"/>
            </p:custDataLst>
          </p:nvPr>
        </p:nvSpPr>
        <p:spPr>
          <a:xfrm>
            <a:off x="7392555" y="5206664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此后，信息论逐渐发展成为一门独立的学科，并广泛应用于各个领域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778" name="正文"/>
          <p:cNvSpPr txBox="1"/>
          <p:nvPr>
            <p:custDataLst>
              <p:tags r:id="rId41"/>
            </p:custDataLst>
          </p:nvPr>
        </p:nvSpPr>
        <p:spPr>
          <a:xfrm>
            <a:off x="7392555" y="5647628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8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信息论的研究对象和方法</a:t>
            </a:r>
            <a:endParaRPr lang="zh-CN" altLang="en-US"/>
          </a:p>
        </p:txBody>
      </p:sp>
      <p:sp>
        <p:nvSpPr>
          <p:cNvPr id="1049820" name="六边形 3"/>
          <p:cNvSpPr/>
          <p:nvPr>
            <p:custDataLst>
              <p:tags r:id="rId2"/>
            </p:custDataLst>
          </p:nvPr>
        </p:nvSpPr>
        <p:spPr>
          <a:xfrm rot="1800000">
            <a:off x="838200" y="1868869"/>
            <a:ext cx="2596384" cy="2238260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2" name="六边形 5"/>
          <p:cNvSpPr/>
          <p:nvPr>
            <p:custDataLst>
              <p:tags r:id="rId3"/>
            </p:custDataLst>
          </p:nvPr>
        </p:nvSpPr>
        <p:spPr>
          <a:xfrm rot="1800000">
            <a:off x="1507025" y="1418995"/>
            <a:ext cx="1257447" cy="1084006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4" name="六边形 4"/>
          <p:cNvSpPr/>
          <p:nvPr>
            <p:custDataLst>
              <p:tags r:id="rId4"/>
            </p:custDataLst>
          </p:nvPr>
        </p:nvSpPr>
        <p:spPr>
          <a:xfrm rot="1800000">
            <a:off x="1589131" y="1489128"/>
            <a:ext cx="1094530" cy="943560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6" name="六边形 6"/>
          <p:cNvSpPr/>
          <p:nvPr>
            <p:custDataLst>
              <p:tags r:id="rId5"/>
            </p:custDataLst>
          </p:nvPr>
        </p:nvSpPr>
        <p:spPr>
          <a:xfrm rot="1800000">
            <a:off x="1760186" y="1660182"/>
            <a:ext cx="1094530" cy="943560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1800" b="0" i="0" u="none" strike="noStrike" kern="1200" cap="none" spc="0" normalizeH="0" baseline="0" noProof="0">
              <a:ln>
                <a:noFill/>
              </a:ln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828" name="标题"/>
          <p:cNvSpPr txBox="1"/>
          <p:nvPr>
            <p:custDataLst>
              <p:tags r:id="rId6"/>
            </p:custDataLst>
          </p:nvPr>
        </p:nvSpPr>
        <p:spPr>
          <a:xfrm>
            <a:off x="1147809" y="2494075"/>
            <a:ext cx="1988008" cy="5193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800" b="1" kern="1200" spc="300">
                <a:solidFill>
                  <a:srgbClr val="FFFFFF"/>
                </a:soli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uLnTx/>
                <a:uFillTx/>
                <a:cs typeface="+mn-cs"/>
              </a:rPr>
              <a:t>信息的基本概念和性质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gradFill>
                <a:gsLst>
                  <a:gs pos="0">
                    <a:schemeClr val="accent1">
                      <a:lumMod val="75000"/>
                    </a:schemeClr>
                  </a:gs>
                  <a:gs pos="100000">
                    <a:schemeClr val="accent1">
                      <a:lumMod val="80000"/>
                      <a:lumOff val="20000"/>
                    </a:schemeClr>
                  </a:gs>
                </a:gsLst>
                <a:lin ang="16200000" scaled="1"/>
              </a:gradFill>
              <a:uLnTx/>
              <a:uFillTx/>
              <a:cs typeface="+mn-cs"/>
            </a:endParaRPr>
          </a:p>
        </p:txBody>
      </p:sp>
      <p:sp>
        <p:nvSpPr>
          <p:cNvPr id="1049830" name="正文"/>
          <p:cNvSpPr txBox="1"/>
          <p:nvPr>
            <p:custDataLst>
              <p:tags r:id="rId7"/>
            </p:custDataLst>
          </p:nvPr>
        </p:nvSpPr>
        <p:spPr>
          <a:xfrm>
            <a:off x="1147809" y="3115004"/>
            <a:ext cx="1988008" cy="7044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单击此处输入你的项正文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832" name="序号"/>
          <p:cNvSpPr txBox="1"/>
          <p:nvPr>
            <p:custDataLst>
              <p:tags r:id="rId8"/>
            </p:custDataLst>
          </p:nvPr>
        </p:nvSpPr>
        <p:spPr>
          <a:xfrm>
            <a:off x="1798673" y="1651630"/>
            <a:ext cx="674907" cy="619537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8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800" b="1" i="0" u="none" strike="noStrike" kern="1200" cap="none" spc="0" normalizeH="0" baseline="0" noProof="0">
              <a:ln>
                <a:noFill/>
              </a:ln>
              <a:gradFill>
                <a:gsLst>
                  <a:gs pos="20000">
                    <a:srgbClr val="FFFFFF"/>
                  </a:gs>
                  <a:gs pos="93000">
                    <a:srgbClr val="FFFFFF"/>
                  </a:gs>
                </a:gsLst>
                <a:lin ang="5400000" scaled="0"/>
              </a:gradFill>
              <a:effectLst>
                <a:outerShdw blurRad="152400" sx="102000" sy="102000" algn="ctr" rotWithShape="0">
                  <a:srgbClr val="F84949">
                    <a:alpha val="2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834" name="六边形 21"/>
          <p:cNvSpPr/>
          <p:nvPr>
            <p:custDataLst>
              <p:tags r:id="rId9"/>
            </p:custDataLst>
          </p:nvPr>
        </p:nvSpPr>
        <p:spPr>
          <a:xfrm rot="1800000">
            <a:off x="3477577" y="1868869"/>
            <a:ext cx="2596384" cy="2238260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9836" name="六边形 23"/>
          <p:cNvSpPr/>
          <p:nvPr>
            <p:custDataLst>
              <p:tags r:id="rId10"/>
            </p:custDataLst>
          </p:nvPr>
        </p:nvSpPr>
        <p:spPr>
          <a:xfrm rot="1800000">
            <a:off x="4147257" y="1418995"/>
            <a:ext cx="1257447" cy="1084006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838" name="六边形 24"/>
          <p:cNvSpPr/>
          <p:nvPr>
            <p:custDataLst>
              <p:tags r:id="rId11"/>
            </p:custDataLst>
          </p:nvPr>
        </p:nvSpPr>
        <p:spPr>
          <a:xfrm rot="1800000">
            <a:off x="4228508" y="1489128"/>
            <a:ext cx="1094530" cy="943560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840" name="六边形 25"/>
          <p:cNvSpPr/>
          <p:nvPr>
            <p:custDataLst>
              <p:tags r:id="rId12"/>
            </p:custDataLst>
          </p:nvPr>
        </p:nvSpPr>
        <p:spPr>
          <a:xfrm rot="1800000">
            <a:off x="4399563" y="1660182"/>
            <a:ext cx="1094530" cy="943560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a typeface="微软雅黑" panose="020b0503020204020204" pitchFamily="34" charset="-122"/>
            </a:endParaRPr>
          </a:p>
        </p:txBody>
      </p:sp>
      <p:sp>
        <p:nvSpPr>
          <p:cNvPr id="1049842" name="标题"/>
          <p:cNvSpPr txBox="1"/>
          <p:nvPr>
            <p:custDataLst>
              <p:tags r:id="rId13"/>
            </p:custDataLst>
          </p:nvPr>
        </p:nvSpPr>
        <p:spPr>
          <a:xfrm>
            <a:off x="3788042" y="2494075"/>
            <a:ext cx="1988008" cy="5193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0000"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信息的传递和利用  信息论的研究方法</a:t>
            </a:r>
            <a:endParaRPr lang="zh-CN" altLang="en-US"/>
          </a:p>
        </p:txBody>
      </p:sp>
      <p:sp>
        <p:nvSpPr>
          <p:cNvPr id="1049844" name="正文"/>
          <p:cNvSpPr txBox="1"/>
          <p:nvPr>
            <p:custDataLst>
              <p:tags r:id="rId14"/>
            </p:custDataLst>
          </p:nvPr>
        </p:nvSpPr>
        <p:spPr>
          <a:xfrm>
            <a:off x="3788042" y="3115004"/>
            <a:ext cx="1988008" cy="7044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信息论的研究方法</a:t>
            </a:r>
            <a:endParaRPr lang="zh-CN" altLang="en-US"/>
          </a:p>
        </p:txBody>
      </p:sp>
      <p:sp>
        <p:nvSpPr>
          <p:cNvPr id="1049846" name="序号"/>
          <p:cNvSpPr txBox="1"/>
          <p:nvPr>
            <p:custDataLst>
              <p:tags r:id="rId15"/>
            </p:custDataLst>
          </p:nvPr>
        </p:nvSpPr>
        <p:spPr>
          <a:xfrm>
            <a:off x="4438050" y="1651630"/>
            <a:ext cx="674907" cy="619537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1049848" name="六边形 39"/>
          <p:cNvSpPr/>
          <p:nvPr>
            <p:custDataLst>
              <p:tags r:id="rId16"/>
            </p:custDataLst>
          </p:nvPr>
        </p:nvSpPr>
        <p:spPr>
          <a:xfrm rot="1800000">
            <a:off x="6116954" y="1868869"/>
            <a:ext cx="2596384" cy="2238260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9850" name="六边形 41"/>
          <p:cNvSpPr/>
          <p:nvPr>
            <p:custDataLst>
              <p:tags r:id="rId17"/>
            </p:custDataLst>
          </p:nvPr>
        </p:nvSpPr>
        <p:spPr>
          <a:xfrm rot="1800000">
            <a:off x="6786634" y="1418995"/>
            <a:ext cx="1257447" cy="1084006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852" name="六边形 42"/>
          <p:cNvSpPr/>
          <p:nvPr>
            <p:custDataLst>
              <p:tags r:id="rId18"/>
            </p:custDataLst>
          </p:nvPr>
        </p:nvSpPr>
        <p:spPr>
          <a:xfrm rot="1800000">
            <a:off x="6867885" y="1489128"/>
            <a:ext cx="1094530" cy="943560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854" name="六边形 43"/>
          <p:cNvSpPr/>
          <p:nvPr>
            <p:custDataLst>
              <p:tags r:id="rId19"/>
            </p:custDataLst>
          </p:nvPr>
        </p:nvSpPr>
        <p:spPr>
          <a:xfrm rot="1800000">
            <a:off x="7038940" y="1660182"/>
            <a:ext cx="1094530" cy="943560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a typeface="微软雅黑" panose="020b0503020204020204" pitchFamily="34" charset="-122"/>
            </a:endParaRPr>
          </a:p>
        </p:txBody>
      </p:sp>
      <p:sp>
        <p:nvSpPr>
          <p:cNvPr id="1049856" name="标题"/>
          <p:cNvSpPr txBox="1"/>
          <p:nvPr>
            <p:custDataLst>
              <p:tags r:id="rId20"/>
            </p:custDataLst>
          </p:nvPr>
        </p:nvSpPr>
        <p:spPr>
          <a:xfrm>
            <a:off x="6427419" y="2494075"/>
            <a:ext cx="1988008" cy="5193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/>
              <a:t>计算机模拟和仿真</a:t>
            </a:r>
            <a:endParaRPr lang="zh-CN" altLang="en-US" sz="1600"/>
          </a:p>
        </p:txBody>
      </p:sp>
      <p:sp>
        <p:nvSpPr>
          <p:cNvPr id="1049858" name="正文"/>
          <p:cNvSpPr txBox="1"/>
          <p:nvPr>
            <p:custDataLst>
              <p:tags r:id="rId21"/>
            </p:custDataLst>
          </p:nvPr>
        </p:nvSpPr>
        <p:spPr>
          <a:xfrm>
            <a:off x="6427419" y="3115004"/>
            <a:ext cx="1988008" cy="8242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单击此处输入你的项正文</a:t>
            </a:r>
            <a:endParaRPr lang="zh-CN" altLang="en-US"/>
          </a:p>
        </p:txBody>
      </p:sp>
      <p:sp>
        <p:nvSpPr>
          <p:cNvPr id="1049860" name="序号"/>
          <p:cNvSpPr txBox="1"/>
          <p:nvPr>
            <p:custDataLst>
              <p:tags r:id="rId22"/>
            </p:custDataLst>
          </p:nvPr>
        </p:nvSpPr>
        <p:spPr>
          <a:xfrm>
            <a:off x="7078283" y="1651630"/>
            <a:ext cx="674907" cy="619535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1049862" name="六边形 58"/>
          <p:cNvSpPr/>
          <p:nvPr>
            <p:custDataLst>
              <p:tags r:id="rId23"/>
            </p:custDataLst>
          </p:nvPr>
        </p:nvSpPr>
        <p:spPr>
          <a:xfrm rot="1800000">
            <a:off x="8757187" y="1868869"/>
            <a:ext cx="2596384" cy="2238260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1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9864" name="六边形 59"/>
          <p:cNvSpPr/>
          <p:nvPr>
            <p:custDataLst>
              <p:tags r:id="rId24"/>
            </p:custDataLst>
          </p:nvPr>
        </p:nvSpPr>
        <p:spPr>
          <a:xfrm rot="1800000">
            <a:off x="9426011" y="1418995"/>
            <a:ext cx="1257447" cy="1084006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1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866" name="六边形 60"/>
          <p:cNvSpPr/>
          <p:nvPr>
            <p:custDataLst>
              <p:tags r:id="rId25"/>
            </p:custDataLst>
          </p:nvPr>
        </p:nvSpPr>
        <p:spPr>
          <a:xfrm rot="1800000">
            <a:off x="9508118" y="1489128"/>
            <a:ext cx="1094530" cy="943560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868" name="六边形 61"/>
          <p:cNvSpPr/>
          <p:nvPr>
            <p:custDataLst>
              <p:tags r:id="rId26"/>
            </p:custDataLst>
          </p:nvPr>
        </p:nvSpPr>
        <p:spPr>
          <a:xfrm rot="1800000">
            <a:off x="9679173" y="1660182"/>
            <a:ext cx="1094530" cy="943560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2000">
                <a:schemeClr val="accent1"/>
              </a:gs>
              <a:gs pos="93000">
                <a:schemeClr val="accent1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gradFill>
                <a:gsLst>
                  <a:gs pos="20000">
                    <a:schemeClr val="accent1"/>
                  </a:gs>
                  <a:gs pos="93000">
                    <a:schemeClr val="accent1"/>
                  </a:gs>
                </a:gsLst>
                <a:lin ang="5400000" scaled="0"/>
              </a:gradFill>
              <a:ea typeface="微软雅黑" panose="020b0503020204020204" pitchFamily="34" charset="-122"/>
            </a:endParaRPr>
          </a:p>
        </p:txBody>
      </p:sp>
      <p:sp>
        <p:nvSpPr>
          <p:cNvPr id="1049870" name="标题"/>
          <p:cNvSpPr txBox="1"/>
          <p:nvPr>
            <p:custDataLst>
              <p:tags r:id="rId27"/>
            </p:custDataLst>
          </p:nvPr>
        </p:nvSpPr>
        <p:spPr>
          <a:xfrm>
            <a:off x="9066796" y="2494075"/>
            <a:ext cx="1988008" cy="5193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1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/>
              <a:t>综合分析和系统方法</a:t>
            </a:r>
            <a:endParaRPr lang="zh-CN" altLang="en-US" sz="1600"/>
          </a:p>
        </p:txBody>
      </p:sp>
      <p:sp>
        <p:nvSpPr>
          <p:cNvPr id="1049872" name="正文"/>
          <p:cNvSpPr txBox="1"/>
          <p:nvPr>
            <p:custDataLst>
              <p:tags r:id="rId28"/>
            </p:custDataLst>
          </p:nvPr>
        </p:nvSpPr>
        <p:spPr>
          <a:xfrm>
            <a:off x="9066796" y="3115004"/>
            <a:ext cx="1988008" cy="8242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单击此处输入你的项正文</a:t>
            </a:r>
            <a:endParaRPr lang="zh-CN" altLang="en-US"/>
          </a:p>
        </p:txBody>
      </p:sp>
      <p:sp>
        <p:nvSpPr>
          <p:cNvPr id="1049874" name="序号"/>
          <p:cNvSpPr txBox="1"/>
          <p:nvPr>
            <p:custDataLst>
              <p:tags r:id="rId29"/>
            </p:custDataLst>
          </p:nvPr>
        </p:nvSpPr>
        <p:spPr>
          <a:xfrm>
            <a:off x="9717660" y="1651630"/>
            <a:ext cx="674907" cy="619535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rgbClr val="F84949">
                      <a:alpha val="2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1049876" name="六边形 13"/>
          <p:cNvSpPr/>
          <p:nvPr>
            <p:custDataLst>
              <p:tags r:id="rId30"/>
            </p:custDataLst>
          </p:nvPr>
        </p:nvSpPr>
        <p:spPr>
          <a:xfrm rot="1800000">
            <a:off x="2157889" y="3885607"/>
            <a:ext cx="2596384" cy="2238260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4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4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9878" name="六边形 15"/>
          <p:cNvSpPr/>
          <p:nvPr>
            <p:custDataLst>
              <p:tags r:id="rId31"/>
            </p:custDataLst>
          </p:nvPr>
        </p:nvSpPr>
        <p:spPr>
          <a:xfrm rot="1800000">
            <a:off x="2827568" y="3434877"/>
            <a:ext cx="1257447" cy="1084006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4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880" name="六边形 16"/>
          <p:cNvSpPr/>
          <p:nvPr>
            <p:custDataLst>
              <p:tags r:id="rId32"/>
            </p:custDataLst>
          </p:nvPr>
        </p:nvSpPr>
        <p:spPr>
          <a:xfrm rot="1800000">
            <a:off x="2908820" y="3505865"/>
            <a:ext cx="1094530" cy="943560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882" name="六边形 17"/>
          <p:cNvSpPr/>
          <p:nvPr>
            <p:custDataLst>
              <p:tags r:id="rId33"/>
            </p:custDataLst>
          </p:nvPr>
        </p:nvSpPr>
        <p:spPr>
          <a:xfrm rot="1800000">
            <a:off x="3079874" y="3676920"/>
            <a:ext cx="1094530" cy="943560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2000">
                <a:schemeClr val="accent4"/>
              </a:gs>
              <a:gs pos="93000">
                <a:schemeClr val="accent4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noFill/>
              <a:ea typeface="微软雅黑" panose="020b0503020204020204" pitchFamily="34" charset="-122"/>
            </a:endParaRPr>
          </a:p>
        </p:txBody>
      </p:sp>
      <p:sp>
        <p:nvSpPr>
          <p:cNvPr id="1049884" name="标题"/>
          <p:cNvSpPr txBox="1"/>
          <p:nvPr>
            <p:custDataLst>
              <p:tags r:id="rId34"/>
            </p:custDataLst>
          </p:nvPr>
        </p:nvSpPr>
        <p:spPr>
          <a:xfrm>
            <a:off x="2468353" y="4509957"/>
            <a:ext cx="1988008" cy="5193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4">
                        <a:lumMod val="75000"/>
                      </a:schemeClr>
                    </a:gs>
                    <a:gs pos="100000">
                      <a:schemeClr val="accent4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4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/>
              <a:t>信息的度量方法</a:t>
            </a:r>
            <a:endParaRPr lang="zh-CN" altLang="en-US" sz="1600"/>
          </a:p>
        </p:txBody>
      </p:sp>
      <p:sp>
        <p:nvSpPr>
          <p:cNvPr id="1049886" name="正文"/>
          <p:cNvSpPr txBox="1"/>
          <p:nvPr>
            <p:custDataLst>
              <p:tags r:id="rId35"/>
            </p:custDataLst>
          </p:nvPr>
        </p:nvSpPr>
        <p:spPr>
          <a:xfrm>
            <a:off x="2468353" y="5130886"/>
            <a:ext cx="1988008" cy="7044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单击此处输入你的项正文</a:t>
            </a:r>
            <a:endParaRPr lang="zh-CN" altLang="en-US"/>
          </a:p>
        </p:txBody>
      </p:sp>
      <p:sp>
        <p:nvSpPr>
          <p:cNvPr id="1049888" name="序号"/>
          <p:cNvSpPr txBox="1"/>
          <p:nvPr>
            <p:custDataLst>
              <p:tags r:id="rId36"/>
            </p:custDataLst>
          </p:nvPr>
        </p:nvSpPr>
        <p:spPr>
          <a:xfrm>
            <a:off x="3118362" y="3667512"/>
            <a:ext cx="674907" cy="619537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chemeClr val="accent4">
                      <a:alpha val="28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02</a:t>
            </a:r>
            <a:endParaRPr lang="en-US"/>
          </a:p>
        </p:txBody>
      </p:sp>
      <p:sp>
        <p:nvSpPr>
          <p:cNvPr id="1049890" name="六边形 30"/>
          <p:cNvSpPr/>
          <p:nvPr>
            <p:custDataLst>
              <p:tags r:id="rId37"/>
            </p:custDataLst>
          </p:nvPr>
        </p:nvSpPr>
        <p:spPr>
          <a:xfrm rot="1800000">
            <a:off x="4797266" y="3885607"/>
            <a:ext cx="2596384" cy="2238260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4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4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9892" name="六边形 32"/>
          <p:cNvSpPr/>
          <p:nvPr>
            <p:custDataLst>
              <p:tags r:id="rId38"/>
            </p:custDataLst>
          </p:nvPr>
        </p:nvSpPr>
        <p:spPr>
          <a:xfrm rot="1800000">
            <a:off x="5466946" y="3434877"/>
            <a:ext cx="1257447" cy="1084006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4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894" name="六边形 33"/>
          <p:cNvSpPr/>
          <p:nvPr>
            <p:custDataLst>
              <p:tags r:id="rId39"/>
            </p:custDataLst>
          </p:nvPr>
        </p:nvSpPr>
        <p:spPr>
          <a:xfrm rot="1800000">
            <a:off x="5548197" y="3505865"/>
            <a:ext cx="1094530" cy="943560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896" name="六边形 34"/>
          <p:cNvSpPr/>
          <p:nvPr>
            <p:custDataLst>
              <p:tags r:id="rId40"/>
            </p:custDataLst>
          </p:nvPr>
        </p:nvSpPr>
        <p:spPr>
          <a:xfrm rot="1800000">
            <a:off x="5719252" y="3676920"/>
            <a:ext cx="1094530" cy="943560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2000">
                <a:schemeClr val="accent4"/>
              </a:gs>
              <a:gs pos="93000">
                <a:schemeClr val="accent4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noFill/>
              <a:ea typeface="微软雅黑" panose="020b0503020204020204" pitchFamily="34" charset="-122"/>
            </a:endParaRPr>
          </a:p>
        </p:txBody>
      </p:sp>
      <p:sp>
        <p:nvSpPr>
          <p:cNvPr id="1049898" name="标题"/>
          <p:cNvSpPr txBox="1"/>
          <p:nvPr>
            <p:custDataLst>
              <p:tags r:id="rId41"/>
            </p:custDataLst>
          </p:nvPr>
        </p:nvSpPr>
        <p:spPr>
          <a:xfrm>
            <a:off x="5107730" y="4509957"/>
            <a:ext cx="1988008" cy="5193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4">
                        <a:lumMod val="75000"/>
                      </a:schemeClr>
                    </a:gs>
                    <a:gs pos="100000">
                      <a:schemeClr val="accent4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4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/>
              <a:t>数学方法的应用</a:t>
            </a:r>
            <a:endParaRPr lang="zh-CN" altLang="en-US" sz="1600"/>
          </a:p>
        </p:txBody>
      </p:sp>
      <p:sp>
        <p:nvSpPr>
          <p:cNvPr id="1049900" name="正文"/>
          <p:cNvSpPr txBox="1"/>
          <p:nvPr>
            <p:custDataLst>
              <p:tags r:id="rId42"/>
            </p:custDataLst>
          </p:nvPr>
        </p:nvSpPr>
        <p:spPr>
          <a:xfrm>
            <a:off x="5107730" y="5130886"/>
            <a:ext cx="1988008" cy="70445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单击此处输入你的项正文</a:t>
            </a:r>
            <a:endParaRPr lang="zh-CN" altLang="en-US"/>
          </a:p>
        </p:txBody>
      </p:sp>
      <p:sp>
        <p:nvSpPr>
          <p:cNvPr id="1049902" name="序号"/>
          <p:cNvSpPr txBox="1"/>
          <p:nvPr>
            <p:custDataLst>
              <p:tags r:id="rId43"/>
            </p:custDataLst>
          </p:nvPr>
        </p:nvSpPr>
        <p:spPr>
          <a:xfrm>
            <a:off x="5757739" y="3667512"/>
            <a:ext cx="674907" cy="619537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chemeClr val="accent4">
                      <a:alpha val="28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04</a:t>
            </a:r>
            <a:endParaRPr lang="en-US"/>
          </a:p>
        </p:txBody>
      </p:sp>
      <p:sp>
        <p:nvSpPr>
          <p:cNvPr id="1049904" name="六边形 48"/>
          <p:cNvSpPr/>
          <p:nvPr>
            <p:custDataLst>
              <p:tags r:id="rId44"/>
            </p:custDataLst>
          </p:nvPr>
        </p:nvSpPr>
        <p:spPr>
          <a:xfrm rot="1800000">
            <a:off x="7437498" y="3885607"/>
            <a:ext cx="2596384" cy="2238260"/>
          </a:xfrm>
          <a:prstGeom prst="hexagon">
            <a:avLst>
              <a:gd name="adj" fmla="val 28912"/>
              <a:gd name="vf" fmla="val 115470"/>
            </a:avLst>
          </a:prstGeom>
          <a:gradFill flip="none" rotWithShape="1">
            <a:gsLst>
              <a:gs pos="0">
                <a:schemeClr val="accent4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1"/>
          </a:gradFill>
          <a:ln w="9525" cap="flat">
            <a:noFill/>
            <a:prstDash val="solid"/>
            <a:miter/>
          </a:ln>
          <a:effectLst>
            <a:outerShdw blurRad="241300" dist="190500" dir="9600000" sx="102000" sy="102000" algn="ctr" rotWithShape="0">
              <a:schemeClr val="accent4">
                <a:alpha val="28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endParaRPr>
              <a:solidFill>
                <a:srgbClr val="000000"/>
              </a:solidFill>
              <a:ea typeface="微软雅黑" panose="020b0503020204020204" pitchFamily="34" charset="-122"/>
            </a:endParaRPr>
          </a:p>
        </p:txBody>
      </p:sp>
      <p:sp>
        <p:nvSpPr>
          <p:cNvPr id="1049906" name="六边形 50"/>
          <p:cNvSpPr/>
          <p:nvPr>
            <p:custDataLst>
              <p:tags r:id="rId45"/>
            </p:custDataLst>
          </p:nvPr>
        </p:nvSpPr>
        <p:spPr>
          <a:xfrm rot="1800000">
            <a:off x="8106323" y="3434877"/>
            <a:ext cx="1257447" cy="1084006"/>
          </a:xfrm>
          <a:prstGeom prst="hexagon">
            <a:avLst>
              <a:gd name="adj" fmla="val 28912"/>
              <a:gd name="vf" fmla="val 115470"/>
            </a:avLst>
          </a:prstGeom>
          <a:gradFill flip="none" rotWithShape="0">
            <a:gsLst>
              <a:gs pos="14000">
                <a:schemeClr val="bg1"/>
              </a:gs>
              <a:gs pos="94000">
                <a:schemeClr val="accent4">
                  <a:lumMod val="40000"/>
                  <a:lumOff val="60000"/>
                </a:schemeClr>
              </a:gs>
            </a:gsLst>
            <a:lin ang="16200000" scaled="1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908" name="六边形 51"/>
          <p:cNvSpPr/>
          <p:nvPr>
            <p:custDataLst>
              <p:tags r:id="rId46"/>
            </p:custDataLst>
          </p:nvPr>
        </p:nvSpPr>
        <p:spPr>
          <a:xfrm rot="1800000">
            <a:off x="8188429" y="3505865"/>
            <a:ext cx="1094530" cy="943560"/>
          </a:xfrm>
          <a:prstGeom prst="hexagon">
            <a:avLst>
              <a:gd name="adj" fmla="val 28912"/>
              <a:gd name="vf" fmla="val 115470"/>
            </a:avLst>
          </a:prstGeom>
          <a:solidFill>
            <a:schemeClr val="bg1"/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ea typeface="微软雅黑" panose="020b0503020204020204" pitchFamily="34" charset="-122"/>
            </a:endParaRPr>
          </a:p>
        </p:txBody>
      </p:sp>
      <p:sp>
        <p:nvSpPr>
          <p:cNvPr id="1049910" name="六边形 52"/>
          <p:cNvSpPr/>
          <p:nvPr>
            <p:custDataLst>
              <p:tags r:id="rId47"/>
            </p:custDataLst>
          </p:nvPr>
        </p:nvSpPr>
        <p:spPr>
          <a:xfrm rot="1800000">
            <a:off x="8359484" y="3676920"/>
            <a:ext cx="1094530" cy="943560"/>
          </a:xfrm>
          <a:prstGeom prst="hexagon">
            <a:avLst>
              <a:gd name="adj" fmla="val 28912"/>
              <a:gd name="vf" fmla="val 11547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52000">
                <a:schemeClr val="accent4"/>
              </a:gs>
              <a:gs pos="93000">
                <a:schemeClr val="accent4">
                  <a:lumMod val="75000"/>
                </a:schemeClr>
              </a:gs>
            </a:gsLst>
            <a:lin ang="5400000" scaled="0"/>
          </a:gra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>
              <a:noFill/>
              <a:ea typeface="微软雅黑" panose="020b0503020204020204" pitchFamily="34" charset="-122"/>
            </a:endParaRPr>
          </a:p>
        </p:txBody>
      </p:sp>
      <p:sp>
        <p:nvSpPr>
          <p:cNvPr id="1049912" name="标题"/>
          <p:cNvSpPr txBox="1"/>
          <p:nvPr>
            <p:custDataLst>
              <p:tags r:id="rId48"/>
            </p:custDataLst>
          </p:nvPr>
        </p:nvSpPr>
        <p:spPr>
          <a:xfrm>
            <a:off x="7747107" y="4509957"/>
            <a:ext cx="1988008" cy="5193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kern="1200" cap="none" spc="300" normalizeH="0" baseline="0">
                <a:ln>
                  <a:noFill/>
                </a:ln>
                <a:gradFill>
                  <a:gsLst>
                    <a:gs pos="0">
                      <a:schemeClr val="accent4">
                        <a:lumMod val="75000"/>
                      </a:schemeClr>
                    </a:gs>
                    <a:gs pos="100000">
                      <a:schemeClr val="accent4">
                        <a:lumMod val="80000"/>
                        <a:lumOff val="20000"/>
                      </a:schemeClr>
                    </a:gs>
                  </a:gsLst>
                  <a:lin ang="16200000" scaled="1"/>
                </a:gradFill>
                <a:effectLst>
                  <a:outerShdw blurRad="63500" sx="102000" sy="102000" algn="ctr" rotWithShape="0">
                    <a:schemeClr val="accent4">
                      <a:alpha val="40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/>
              <a:t>实验研究和实证分析</a:t>
            </a:r>
            <a:endParaRPr lang="zh-CN" altLang="en-US" sz="1600"/>
          </a:p>
        </p:txBody>
      </p:sp>
      <p:sp>
        <p:nvSpPr>
          <p:cNvPr id="1049914" name="正文"/>
          <p:cNvSpPr txBox="1"/>
          <p:nvPr>
            <p:custDataLst>
              <p:tags r:id="rId49"/>
            </p:custDataLst>
          </p:nvPr>
        </p:nvSpPr>
        <p:spPr>
          <a:xfrm>
            <a:off x="7747107" y="5130886"/>
            <a:ext cx="1988008" cy="82429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200" b="0" i="0" u="none" strike="noStrike" kern="1200" cap="none" spc="150" normalizeH="0" baseline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单击此处输入你的项正文</a:t>
            </a:r>
            <a:endParaRPr lang="zh-CN" altLang="en-US"/>
          </a:p>
        </p:txBody>
      </p:sp>
      <p:sp>
        <p:nvSpPr>
          <p:cNvPr id="1049916" name="序号"/>
          <p:cNvSpPr txBox="1"/>
          <p:nvPr>
            <p:custDataLst>
              <p:tags r:id="rId50"/>
            </p:custDataLst>
          </p:nvPr>
        </p:nvSpPr>
        <p:spPr>
          <a:xfrm>
            <a:off x="8397971" y="3667512"/>
            <a:ext cx="674907" cy="619535"/>
          </a:xfrm>
          <a:prstGeom prst="rect">
            <a:avLst/>
          </a:prstGeom>
          <a:noFill/>
        </p:spPr>
        <p:txBody>
          <a:bodyPr wrap="square" lIns="0" tIns="0" rIns="0" bIns="0" rtlCol="0" anchor="b" anchorCtr="1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800" b="1" i="0" u="none" strike="noStrike" kern="1200" cap="none" spc="0" normalizeH="0" baseline="0">
                <a:ln>
                  <a:noFill/>
                </a:ln>
                <a:gradFill>
                  <a:gsLst>
                    <a:gs pos="20000">
                      <a:srgbClr val="FFFFFF"/>
                    </a:gs>
                    <a:gs pos="93000">
                      <a:srgbClr val="FFFFFF"/>
                    </a:gs>
                  </a:gsLst>
                  <a:lin ang="5400000" scaled="0"/>
                </a:gradFill>
                <a:effectLst>
                  <a:outerShdw blurRad="152400" sx="102000" sy="102000" algn="ctr" rotWithShape="0">
                    <a:schemeClr val="accent4">
                      <a:alpha val="28000"/>
                    </a:scheme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06</a:t>
            </a:r>
            <a:endParaRPr 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信息论的应用领域</a:t>
            </a:r>
            <a:endParaRPr lang="zh-CN" altLang="en-US"/>
          </a:p>
        </p:txBody>
      </p:sp>
      <p:sp>
        <p:nvSpPr>
          <p:cNvPr id="1049958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0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2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通信领域：用于研究信息的传输、处理和交换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4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6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68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计算机科学：用于研究信息的编码、压缩和解码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0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2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4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生物信息学：用于研究生物分子信息的传递和表达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76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78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0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医学信息学：用于研究医学数据的处理和分析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2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4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86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经济学：用于研究信息的价值和效用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88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0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992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社会学：用于研究社会信息的传播和影响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500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信息的度量</a:t>
            </a:r>
            <a:endParaRPr lang="zh-CN" altLang="en-US"/>
          </a:p>
        </p:txBody>
      </p:sp>
      <p:sp>
        <p:nvSpPr>
          <p:cNvPr id="10500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2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自信息量</a:t>
            </a:r>
            <a:endParaRPr lang="zh-CN" altLang="en-US"/>
          </a:p>
        </p:txBody>
      </p:sp>
      <p:sp>
        <p:nvSpPr>
          <p:cNvPr id="105021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定义：自信息量是指一个事件发生后，该事件本身所包含的信息量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2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计算方法：自信息量 = 事件发生的概率 × 事件发生后所包含的信息量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3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作用：自信息量可以用来度量一个事件发生后所包含的信息量，从而帮助我们更好地理解和分析数据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3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3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24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应用：自信息量在信息论中有着广泛的应用，如数据压缩、加密、通信等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互信息量</a:t>
            </a:r>
            <a:endParaRPr lang="zh-CN" altLang="en-US"/>
          </a:p>
        </p:txBody>
      </p:sp>
      <p:sp>
        <p:nvSpPr>
          <p:cNvPr id="105028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定义：两个随机变量之间的信息量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8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计算方法：互信息量(I(X;Y))=H(Y)-H(Y|X)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8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意义：表示X和Y之间的相关性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8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应用：在信息论中用于度量两个事件之间的信息量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联合熵和条件熵</a:t>
            </a:r>
            <a:endParaRPr lang="zh-CN" altLang="en-US"/>
          </a:p>
        </p:txBody>
      </p:sp>
      <p:sp>
        <p:nvSpPr>
          <p:cNvPr id="105033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3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3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联合熵：描述两个随机变量之间的互信息量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3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3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4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条件熵：描述在给定某个随机变量条件下另一个随机变量的不确定性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4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4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4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联合熵和条件熵的关系：条件熵总是小于或等于联合熵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4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5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5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联合熵和条件熵的应用：在信息论中用于度量信息的冗余和不确定性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3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信道编码定理</a:t>
            </a:r>
            <a:endParaRPr lang="zh-CN" altLang="en-US"/>
          </a:p>
        </p:txBody>
      </p:sp>
      <p:sp>
        <p:nvSpPr>
          <p:cNvPr id="10503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5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信道编码定理的证明</a:t>
            </a:r>
            <a:endParaRPr lang="zh-CN" altLang="en-US"/>
          </a:p>
        </p:txBody>
      </p:sp>
      <p:sp>
        <p:nvSpPr>
          <p:cNvPr id="105057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58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58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58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58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信道编码定理的证明过程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58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信道编码定理的证明思路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59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信道编码定理的应用场景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59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信道编码定理的意义与价值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6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信道编码定理的应用</a:t>
            </a:r>
            <a:endParaRPr lang="zh-CN" altLang="en-US"/>
          </a:p>
        </p:txBody>
      </p:sp>
      <p:sp>
        <p:nvSpPr>
          <p:cNvPr id="1050634" name="矩形 15"/>
          <p:cNvSpPr/>
          <p:nvPr>
            <p:custDataLst>
              <p:tags r:id="rId2"/>
            </p:custDataLst>
          </p:nvPr>
        </p:nvSpPr>
        <p:spPr>
          <a:xfrm>
            <a:off x="2656142" y="1433258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信道编码定理的背景和意义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36" name="任意多边形 17"/>
          <p:cNvSpPr/>
          <p:nvPr>
            <p:custDataLst>
              <p:tags r:id="rId3"/>
            </p:custDataLst>
          </p:nvPr>
        </p:nvSpPr>
        <p:spPr>
          <a:xfrm flipV="1">
            <a:off x="2582693" y="136440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38" name="任意多边形 18"/>
          <p:cNvSpPr/>
          <p:nvPr>
            <p:custDataLst>
              <p:tags r:id="rId4"/>
            </p:custDataLst>
          </p:nvPr>
        </p:nvSpPr>
        <p:spPr>
          <a:xfrm flipH="1">
            <a:off x="8379037" y="177525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40" name="矩形 27"/>
          <p:cNvSpPr/>
          <p:nvPr>
            <p:custDataLst>
              <p:tags r:id="rId5"/>
            </p:custDataLst>
          </p:nvPr>
        </p:nvSpPr>
        <p:spPr>
          <a:xfrm>
            <a:off x="2656142" y="2476080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信道编码定理的基本原理和推导过程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42" name="任意多边形 29"/>
          <p:cNvSpPr/>
          <p:nvPr>
            <p:custDataLst>
              <p:tags r:id="rId6"/>
            </p:custDataLst>
          </p:nvPr>
        </p:nvSpPr>
        <p:spPr>
          <a:xfrm flipV="1">
            <a:off x="2582693" y="240722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44" name="任意多边形 30"/>
          <p:cNvSpPr/>
          <p:nvPr>
            <p:custDataLst>
              <p:tags r:id="rId7"/>
            </p:custDataLst>
          </p:nvPr>
        </p:nvSpPr>
        <p:spPr>
          <a:xfrm flipH="1">
            <a:off x="8379037" y="281807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46" name="矩形 5"/>
          <p:cNvSpPr/>
          <p:nvPr>
            <p:custDataLst>
              <p:tags r:id="rId8"/>
            </p:custDataLst>
          </p:nvPr>
        </p:nvSpPr>
        <p:spPr>
          <a:xfrm>
            <a:off x="2656142" y="3518902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信道编码定理的应用场景和实例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48" name="任意多边形 7"/>
          <p:cNvSpPr/>
          <p:nvPr>
            <p:custDataLst>
              <p:tags r:id="rId9"/>
            </p:custDataLst>
          </p:nvPr>
        </p:nvSpPr>
        <p:spPr>
          <a:xfrm flipV="1">
            <a:off x="2582693" y="3450043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50" name="任意多边形 8"/>
          <p:cNvSpPr/>
          <p:nvPr>
            <p:custDataLst>
              <p:tags r:id="rId10"/>
            </p:custDataLst>
          </p:nvPr>
        </p:nvSpPr>
        <p:spPr>
          <a:xfrm flipH="1">
            <a:off x="8379037" y="3860898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52" name="矩形 10"/>
          <p:cNvSpPr/>
          <p:nvPr>
            <p:custDataLst>
              <p:tags r:id="rId11"/>
            </p:custDataLst>
          </p:nvPr>
        </p:nvSpPr>
        <p:spPr>
          <a:xfrm>
            <a:off x="2656142" y="4561724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信道编码定理的优缺点及其与其他编码方法的比较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54" name="任意多边形 12"/>
          <p:cNvSpPr/>
          <p:nvPr>
            <p:custDataLst>
              <p:tags r:id="rId12"/>
            </p:custDataLst>
          </p:nvPr>
        </p:nvSpPr>
        <p:spPr>
          <a:xfrm flipV="1">
            <a:off x="2582693" y="4492865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56" name="任意多边形 13"/>
          <p:cNvSpPr/>
          <p:nvPr>
            <p:custDataLst>
              <p:tags r:id="rId13"/>
            </p:custDataLst>
          </p:nvPr>
        </p:nvSpPr>
        <p:spPr>
          <a:xfrm flipH="1">
            <a:off x="8379037" y="4903720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58" name="矩形 19"/>
          <p:cNvSpPr/>
          <p:nvPr>
            <p:custDataLst>
              <p:tags r:id="rId14"/>
            </p:custDataLst>
          </p:nvPr>
        </p:nvSpPr>
        <p:spPr>
          <a:xfrm>
            <a:off x="2656142" y="5604545"/>
            <a:ext cx="6882777" cy="50496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信道编码定理的未来发展趋势和研究方向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60" name="任意多边形 21"/>
          <p:cNvSpPr/>
          <p:nvPr>
            <p:custDataLst>
              <p:tags r:id="rId15"/>
            </p:custDataLst>
          </p:nvPr>
        </p:nvSpPr>
        <p:spPr>
          <a:xfrm flipV="1">
            <a:off x="2582693" y="5535687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62" name="任意多边形 22"/>
          <p:cNvSpPr/>
          <p:nvPr>
            <p:custDataLst>
              <p:tags r:id="rId16"/>
            </p:custDataLst>
          </p:nvPr>
        </p:nvSpPr>
        <p:spPr>
          <a:xfrm flipH="1">
            <a:off x="8379037" y="5946542"/>
            <a:ext cx="1231035" cy="23182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7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信道编码定理的局限性</a:t>
            </a:r>
            <a:endParaRPr lang="zh-CN" altLang="en-US"/>
          </a:p>
        </p:txBody>
      </p:sp>
      <p:sp>
        <p:nvSpPr>
          <p:cNvPr id="10507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信道编码定理的适用范围有限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0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实际应用中受到多种因素限制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1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存在一些无法通过编码解决的问题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2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7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信道编码定理并非万能，需要与其他技术结合使用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72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7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信源编码定理</a:t>
            </a:r>
            <a:endParaRPr lang="zh-CN" altLang="en-US"/>
          </a:p>
        </p:txBody>
      </p:sp>
      <p:sp>
        <p:nvSpPr>
          <p:cNvPr id="10507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05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https://d.book118.com/088104137016006023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2"/>
  <p:tag name="KSO_WM_UNIT_INDEX" val="1_1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1_3"/>
  <p:tag name="KSO_WM_UNIT_INDEX" val="1_1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1_1"/>
  <p:tag name="KSO_WM_UNIT_INDEX" val="1_1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2"/>
  <p:tag name="KSO_WM_UNIT_INDEX" val="1_2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2_3"/>
  <p:tag name="KSO_WM_UNIT_INDEX" val="1_2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3_3"/>
  <p:tag name="KSO_WM_UNIT_INDEX" val="1_3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2"/>
  <p:tag name="KSO_WM_UNIT_INDEX" val="1_4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4_3"/>
  <p:tag name="KSO_WM_UNIT_INDEX" val="1_4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2"/>
  <p:tag name="KSO_WM_UNIT_INDEX" val="1_5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5_3"/>
  <p:tag name="KSO_WM_UNIT_INDEX" val="1_5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2"/>
  <p:tag name="KSO_WM_UNIT_INDEX" val="1_6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6_3"/>
  <p:tag name="KSO_WM_UNIT_INDEX" val="1_6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2"/>
  <p:tag name="KSO_WM_UNIT_INDEX" val="1_7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7_3"/>
  <p:tag name="KSO_WM_UNIT_INDEX" val="1_7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2"/>
  <p:tag name="KSO_WM_UNIT_INDEX" val="1_8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8_3"/>
  <p:tag name="KSO_WM_UNIT_INDEX" val="1_8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1"/>
  <p:tag name="KSO_WM_UNIT_INDEX" val="1_8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2_1"/>
  <p:tag name="KSO_WM_UNIT_INDEX" val="1_2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3_1"/>
  <p:tag name="KSO_WM_UNIT_INDEX" val="1_3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4_1"/>
  <p:tag name="KSO_WM_UNIT_INDEX" val="1_4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5_1"/>
  <p:tag name="KSO_WM_UNIT_INDEX" val="1_5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6_1"/>
  <p:tag name="KSO_WM_UNIT_INDEX" val="1_6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7_1"/>
  <p:tag name="KSO_WM_UNIT_INDEX" val="1_7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8_1"/>
  <p:tag name="KSO_WM_UNIT_INDEX" val="1_8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1_2"/>
  <p:tag name="KSO_WM_UNIT_INDEX" val="1_1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1_3"/>
  <p:tag name="KSO_WM_UNIT_INDEX" val="1_1_3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1_5"/>
  <p:tag name="KSO_WM_UNIT_INDEX" val="1_1_5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1_4"/>
  <p:tag name="KSO_WM_UNIT_INDEX" val="1_1_4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1_1"/>
  <p:tag name="KSO_WM_UNIT_INDEX" val="1_1_1"/>
  <p:tag name="KSO_WM_UNIT_LAYERLEVEL" val="1_1_1"/>
  <p:tag name="KSO_WM_UNIT_PRESET_TEXT" val="0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3_2"/>
  <p:tag name="KSO_WM_UNIT_INDEX" val="1_3_2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3_3"/>
  <p:tag name="KSO_WM_UNIT_INDEX" val="1_3_3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3_5"/>
  <p:tag name="KSO_WM_UNIT_INDEX" val="1_3_5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3_4"/>
  <p:tag name="KSO_WM_UNIT_INDEX" val="1_3_4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3_1"/>
  <p:tag name="KSO_WM_UNIT_INDEX" val="1_3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3_1"/>
  <p:tag name="KSO_WM_UNIT_INDEX" val="1_3_1"/>
  <p:tag name="KSO_WM_UNIT_LAYERLEVEL" val="1_1_1"/>
  <p:tag name="KSO_WM_UNIT_PRESET_TEXT" val="03"/>
  <p:tag name="KSO_WM_UNIT_SUBTYPE" val="d"/>
  <p:tag name="KSO_WM_UNIT_TEXT_FILL_FORE_SCHEMECOLOR_INDEX_BRIGHTNESS" val="0.15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5_2"/>
  <p:tag name="KSO_WM_UNIT_INDEX" val="1_5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5_3"/>
  <p:tag name="KSO_WM_UNIT_INDEX" val="1_5_3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5_4"/>
  <p:tag name="KSO_WM_UNIT_INDEX" val="1_5_4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5_5"/>
  <p:tag name="KSO_WM_UNIT_INDEX" val="1_5_5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5_1"/>
  <p:tag name="KSO_WM_UNIT_INDEX" val="1_5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5_1"/>
  <p:tag name="KSO_WM_UNIT_INDEX" val="1_5_1"/>
  <p:tag name="KSO_WM_UNIT_LAYERLEVEL" val="1_1_1"/>
  <p:tag name="KSO_WM_UNIT_PRESET_TEXT" val="05"/>
  <p:tag name="KSO_WM_UNIT_SUBTYPE" val="d"/>
  <p:tag name="KSO_WM_UNIT_TEXT_FILL_FORE_SCHEMECOLOR_INDEX_BRIGHTNESS" val="0.15"/>
  <p:tag name="KSO_WM_UNIT_TEXT_FILL_TYPE" val="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7_2"/>
  <p:tag name="KSO_WM_UNIT_INDEX" val="1_7_2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5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7_3"/>
  <p:tag name="KSO_WM_UNIT_INDEX" val="1_7_3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7_4"/>
  <p:tag name="KSO_WM_UNIT_INDEX" val="1_7_4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5199999809265137,&quot;transparency&quot;:0},{&quot;brightness&quot;:-0.25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20000000298023224,&quot;transparency&quot;:0},{&quot;brightness&quot;:0,&quot;colorType&quot;:1,&quot;foreColorIndex&quot;:5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7_5"/>
  <p:tag name="KSO_WM_UNIT_INDEX" val="1_7_5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7_1"/>
  <p:tag name="KSO_WM_UNIT_INDEX" val="1_7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2,&quot;rgb&quot;:&quot;#f84949&quot;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7_1"/>
  <p:tag name="KSO_WM_UNIT_INDEX" val="1_7_1"/>
  <p:tag name="KSO_WM_UNIT_LAYERLEVEL" val="1_1_1"/>
  <p:tag name="KSO_WM_UNIT_PRESET_TEXT" val="07"/>
  <p:tag name="KSO_WM_UNIT_SUBTYPE" val="d"/>
  <p:tag name="KSO_WM_UNIT_TEXT_FILL_FORE_SCHEMECOLOR_INDEX_BRIGHTNESS" val="0.15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2_2"/>
  <p:tag name="KSO_WM_UNIT_INDEX" val="1_2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8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2_3"/>
  <p:tag name="KSO_WM_UNIT_INDEX" val="1_2_3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2_4"/>
  <p:tag name="KSO_WM_UNIT_INDEX" val="1_2_4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5199999809265137,&quot;transparency&quot;:0},{&quot;brightness&quot;:-0.25,&quot;colorType&quot;:1,&quot;foreColorIndex&quot;:8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2_5"/>
  <p:tag name="KSO_WM_UNIT_INDEX" val="1_2_5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2_1"/>
  <p:tag name="KSO_WM_UNIT_INDEX" val="1_2_1"/>
  <p:tag name="KSO_WM_UNIT_LAYERLEVEL" val="1_1_1"/>
  <p:tag name="KSO_WM_UNIT_PRESET_TEXT" val="02"/>
  <p:tag name="KSO_WM_UNIT_SUBTYPE" val="d"/>
  <p:tag name="KSO_WM_UNIT_TEXT_FILL_FORE_SCHEMECOLOR_INDEX_BRIGHTNESS" val="0.15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4_2"/>
  <p:tag name="KSO_WM_UNIT_INDEX" val="1_4_2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8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4_3"/>
  <p:tag name="KSO_WM_UNIT_INDEX" val="1_4_3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4_5"/>
  <p:tag name="KSO_WM_UNIT_INDEX" val="1_4_5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5199999809265137,&quot;transparency&quot;:0},{&quot;brightness&quot;:-0.25,&quot;colorType&quot;:1,&quot;foreColorIndex&quot;:8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4_4"/>
  <p:tag name="KSO_WM_UNIT_INDEX" val="1_4_4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4_1"/>
  <p:tag name="KSO_WM_UNIT_INDEX" val="1_4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4_1"/>
  <p:tag name="KSO_WM_UNIT_INDEX" val="1_4_1"/>
  <p:tag name="KSO_WM_UNIT_LAYERLEVEL" val="1_1_1"/>
  <p:tag name="KSO_WM_UNIT_PRESET_TEXT" val="04"/>
  <p:tag name="KSO_WM_UNIT_SUBTYPE" val="d"/>
  <p:tag name="KSO_WM_UNIT_TEXT_FILL_FORE_SCHEMECOLOR_INDEX_BRIGHTNESS" val="0.15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,&quot;transparency&quot;:0.800000011920929},{&quot;brightness&quot;:0,&quot;colorType&quot;:1,&quot;foreColorIndex&quot;:5,&quot;pos&quot;:1,&quot;transparency&quot;:1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7_6*l_h_i*1_6_2"/>
  <p:tag name="KSO_WM_UNIT_INDEX" val="1_6_2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.14000000059604645,&quot;transparency&quot;:0},{&quot;brightness&quot;:0.6000000238418579,&quot;colorType&quot;:1,&quot;foreColorIndex&quot;:8,&quot;pos&quot;:0.9399999976158142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6_3"/>
  <p:tag name="KSO_WM_UNIT_INDEX" val="1_6_3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6_5"/>
  <p:tag name="KSO_WM_UNIT_INDEX" val="1_6_5"/>
  <p:tag name="KSO_WM_UNIT_LAYERLEVEL" val="1_1_1"/>
  <p:tag name="KSO_WM_UNIT_TYPE" val="l_h_i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5199999809265137,&quot;transparency&quot;:0},{&quot;brightness&quot;:-0.25,&quot;colorType&quot;:1,&quot;foreColorIndex&quot;:8,&quot;pos&quot;:0.9300000071525574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7_6*l_h_i*1_6_4"/>
  <p:tag name="KSO_WM_UNIT_INDEX" val="1_6_4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-0.25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brightness&quot;:0,&quot;colorType&quot;:1,&quot;foreColorIndex&quot;:8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f*1_6_1"/>
  <p:tag name="KSO_WM_UNIT_INDEX" val="1_6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20000000298023224,&quot;rgb&quot;:&quot;#ffffff&quot;,&quot;transparency&quot;:0},{&quot;brightness&quot;:0,&quot;colorType&quot;:2,&quot;pos&quot;:0.9300000071525574,&quot;rgb&quot;:&quot;#ffffff&quot;,&quot;transparency&quot;:0}],&quot;type&quot;:3},&quot;glow&quot;:{&quot;colorType&quot;:0},&quot;line&quot;:{&quot;type&quot;:0},&quot;shadow&quot;:{&quot;brightness&quot;:0,&quot;colorType&quot;:1,&quot;foreColorIndex&quot;:8,&quot;transparency&quot;:0.720000028610229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7"/>
  <p:tag name="KSO_WM_DIAGRAM_MIN_ITEMCNT" val="2"/>
  <p:tag name="KSO_WM_DIAGRAM_VERSION" val="3"/>
  <p:tag name="KSO_WM_DIAGRAM_VIRTUALLY_FRAME" val="{&quot;height&quot;:275.0403937007874,&quot;width&quot;:614.7429133858268}"/>
  <p:tag name="KSO_WM_TAG_VERSION" val="3.0"/>
  <p:tag name="KSO_WM_TEMPLATE_CATEGORY" val="diagram"/>
  <p:tag name="KSO_WM_TEMPLATE_INDEX" val="20231407"/>
  <p:tag name="KSO_WM_UNIT_COMPATIBLE" val="0"/>
  <p:tag name="KSO_WM_UNIT_DIAGRAM_ISNUMVISUAL" val="0"/>
  <p:tag name="KSO_WM_UNIT_DIAGRAM_ISREFERUNIT" val="0"/>
  <p:tag name="KSO_WM_UNIT_HIGHLIGHT" val="0"/>
  <p:tag name="KSO_WM_UNIT_ID" val="diagram20231407_6*l_h_i*1_6_1"/>
  <p:tag name="KSO_WM_UNIT_INDEX" val="1_6_1"/>
  <p:tag name="KSO_WM_UNIT_LAYERLEVEL" val="1_1_1"/>
  <p:tag name="KSO_WM_UNIT_PRESET_TEXT" val="06"/>
  <p:tag name="KSO_WM_UNIT_SUBTYPE" val="d"/>
  <p:tag name="KSO_WM_UNIT_TEXT_FILL_FORE_SCHEMECOLOR_INDEX_BRIGHTNESS" val="0.15"/>
  <p:tag name="KSO_WM_UNIT_TEXT_FILL_TYPE" val="1"/>
  <p:tag name="KSO_WM_UNIT_TYPE" val="l_h_i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35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85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3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3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3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3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1"/>
  <p:tag name="KSO_WM_UNIT_INDEX" val="1_1_1"/>
  <p:tag name="KSO_WM_UNIT_LAYERLEVEL" val="1_1_1"/>
  <p:tag name="KSO_WM_UNIT_LINE_FORE_SCHEMECOLOR_INDEX" val="5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1_2"/>
  <p:tag name="KSO_WM_UNIT_INDEX" val="1_1_2"/>
  <p:tag name="KSO_WM_UNIT_LAYERLEVEL" val="1_1_1"/>
  <p:tag name="KSO_WM_UNIT_LINE_FORE_SCHEMECOLOR_INDEX" val="5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1"/>
  <p:tag name="KSO_WM_UNIT_INDEX" val="1_2_1"/>
  <p:tag name="KSO_WM_UNIT_LAYERLEVEL" val="1_1_1"/>
  <p:tag name="KSO_WM_UNIT_LINE_FORE_SCHEMECOLOR_INDEX" val="5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2_2"/>
  <p:tag name="KSO_WM_UNIT_INDEX" val="1_2_2"/>
  <p:tag name="KSO_WM_UNIT_LAYERLEVEL" val="1_1_1"/>
  <p:tag name="KSO_WM_UNIT_LINE_FORE_SCHEMECOLOR_INDEX" val="5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1"/>
  <p:tag name="KSO_WM_UNIT_INDEX" val="1_3_1"/>
  <p:tag name="KSO_WM_UNIT_LAYERLEVEL" val="1_1_1"/>
  <p:tag name="KSO_WM_UNIT_LINE_FORE_SCHEMECOLOR_INDEX" val="5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3_2"/>
  <p:tag name="KSO_WM_UNIT_INDEX" val="1_3_2"/>
  <p:tag name="KSO_WM_UNIT_LAYERLEVEL" val="1_1_1"/>
  <p:tag name="KSO_WM_UNIT_LINE_FORE_SCHEMECOLOR_INDEX" val="5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1"/>
  <p:tag name="KSO_WM_UNIT_INDEX" val="1_4_1"/>
  <p:tag name="KSO_WM_UNIT_LAYERLEVEL" val="1_1_1"/>
  <p:tag name="KSO_WM_UNIT_LINE_FORE_SCHEMECOLOR_INDEX" val="5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4_2"/>
  <p:tag name="KSO_WM_UNIT_INDEX" val="1_4_2"/>
  <p:tag name="KSO_WM_UNIT_LAYERLEVEL" val="1_1_1"/>
  <p:tag name="KSO_WM_UNIT_LINE_FORE_SCHEMECOLOR_INDEX" val="5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4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1"/>
  <p:tag name="KSO_WM_UNIT_INDEX" val="1_5_1"/>
  <p:tag name="KSO_WM_UNIT_LAYERLEVEL" val="1_1_1"/>
  <p:tag name="KSO_WM_UNIT_LINE_FORE_SCHEMECOLOR_INDEX" val="5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4*l_h_i*1_5_2"/>
  <p:tag name="KSO_WM_UNIT_INDEX" val="1_5_2"/>
  <p:tag name="KSO_WM_UNIT_LAYERLEVEL" val="1_1_1"/>
  <p:tag name="KSO_WM_UNIT_LINE_FORE_SCHEMECOLOR_INDEX" val="5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13"/>
</p:tagLst>
</file>

<file path=ppt/tags/tag423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4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20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6">
      <vt:lpstr>Arial</vt:lpstr>
      <vt:lpstr>Calibri</vt:lpstr>
      <vt:lpstr>微软雅黑</vt:lpstr>
      <vt:lpstr>Calibri Light</vt:lpstr>
      <vt:lpstr>Wingdings</vt:lpstr>
      <vt:lpstr>Office Theme</vt:lpstr>
      <vt:lpstr>叶中行信息论课件第五章</vt:lpstr>
      <vt:lpstr>目录</vt:lpstr>
      <vt:lpstr>添加章节标题</vt:lpstr>
      <vt:lpstr>信息论概述</vt:lpstr>
      <vt:lpstr>PowerPoint Presentation</vt:lpstr>
      <vt:lpstr>信息论的定义和起源</vt:lpstr>
      <vt:lpstr>信息论的研究对象和方法</vt:lpstr>
      <vt:lpstr>信息论的应用领域</vt:lpstr>
      <vt:lpstr>信息的度量</vt:lpstr>
      <vt:lpstr>PowerPoint Presentation</vt:lpstr>
      <vt:lpstr>自信息量</vt:lpstr>
      <vt:lpstr>互信息量</vt:lpstr>
      <vt:lpstr>联合熵和条件熵</vt:lpstr>
      <vt:lpstr>信道编码定理</vt:lpstr>
      <vt:lpstr>PowerPoint Presentation</vt:lpstr>
      <vt:lpstr>信道编码定理的证明</vt:lpstr>
      <vt:lpstr>信道编码定理的应用</vt:lpstr>
      <vt:lpstr>信道编码定理的局限性</vt:lpstr>
      <vt:lpstr>信源编码定理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2024-08-29T12:22:08.635</cp:lastPrinted>
  <dcterms:created xsi:type="dcterms:W3CDTF">2024-08-29T04:22:08Z</dcterms:created>
  <dcterms:modified xsi:type="dcterms:W3CDTF">2024-08-29T04:22:11Z</dcterms:modified>
</cp:coreProperties>
</file>