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46D0C61-4A4D-4E37-81A0-9F2E68E69C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402157-753E-4584-853F-977A1CA252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49A047A-689F-4EE3-AECF-8288EEE51B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3A2A9DB-8CA0-4506-8ED4-0D478455FE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BBDFBCD-593F-4BF0-B4C6-9E27A1D2613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5634FE5-FFFB-447E-8BE7-2ECD290F52C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C81EC45-215A-4225-9F8D-E1BEDCF49C6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2FE952-3DEF-47F7-BB04-EC2A37F7C9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A80671-34FC-4306-91A7-8788270E2F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76F384-7DE5-4BA7-AECD-09C605A905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78941B-5D6A-4142-8C52-5F9CFF562B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8115033076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alpha val="100000"/>
                  </a:srgbClr>
                </a:solidFill>
                <a:latin typeface="Microsoft Yahei"/>
                <a:ea typeface="Microsoft Yahei"/>
                <a:cs typeface="Microsoft Yahei"/>
              </a:rPr>
              <a:t>肺动脉高压讲解课件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肺动脉高压概述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肺动脉高压的药物治疗</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肺动脉高压的手术治疗</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肺动脉高压的生活方式与护理</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肺动脉高压的预防与筛查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肺动脉高压概述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肺动脉高压是指肺动脉压力升高，超过一定阈值，导致右心负荷加重，最终引起右心衰竭的一种疾病。</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肺动脉高压可分为特发性肺动脉高压、遗传性肺动脉高压、药物或毒物相关肺动脉高压等类型。</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肺动脉高压的病因多种多样，包括遗传因素、环境因素、心脏疾病、肺部疾病等。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肺动脉高压的发生与肺血管重塑、内皮细胞功能紊乱、平滑肌细胞增殖等多种因素有关，导致肺动脉阻力增加，右心负荷加重。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病因与病理生理</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病理生理</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肺动脉高压患者可能出现呼吸困难、乏力、胸痛、晕厥等症状，严重时可出现右心衰竭的表现。</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肺动脉高压的诊断依赖于多项检查，包括心电图、超声心动图、右心导管检查等，其中右心导管检查是诊断肺动脉高压的金标准。</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739" r="25739"/>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肺动脉高压的药物治疗</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总结词</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改善心肺功能，降低肺动脉压力</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前列环素类药物是治疗肺动脉高压的一线药物，通过增加细胞内环磷酸腺苷的浓度，松弛血管平滑肌，扩张肺血管，降低肺动脉压力，改善心肺功能。</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适用于各种类型的肺动脉高压患者。</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部分患者可能出现头痛、恶心、呕吐等不良反应。</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详细描述</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适用人群</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不良反应</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前列环素类药物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807" y="6294551"/>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08896"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491648"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563276" y="6356050"/>
            <a:ext cx="10628724"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6" name="TextBox 6"/>
          <p:cNvSpPr txBox="1"/>
          <p:nvPr/>
        </p:nvSpPr>
        <p:spPr>
          <a:xfrm>
            <a:off x="653186" y="2299523"/>
            <a:ext cx="2564970"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总结词</a:t>
            </a:r>
          </a:p>
        </p:txBody>
      </p:sp>
      <p:sp>
        <p:nvSpPr>
          <p:cNvPr id="7" name="TextBox 7"/>
          <p:cNvSpPr txBox="1"/>
          <p:nvPr/>
        </p:nvSpPr>
        <p:spPr>
          <a:xfrm>
            <a:off x="653186" y="3326163"/>
            <a:ext cx="2562225" cy="24955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抑制内皮素收缩血管作用，降低肺动脉压力</a:t>
            </a:r>
          </a:p>
        </p:txBody>
      </p:sp>
      <p:sp>
        <p:nvSpPr>
          <p:cNvPr id="8" name="TextBox 8"/>
          <p:cNvSpPr txBox="1"/>
          <p:nvPr/>
        </p:nvSpPr>
        <p:spPr>
          <a:xfrm>
            <a:off x="3381227" y="2889304"/>
            <a:ext cx="254847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3381227" y="3915944"/>
            <a:ext cx="2562225" cy="237860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内皮素受体拮抗剂通过抑制内皮素的收缩血管作用，扩张肺血管，降低肺动脉压力。这类药物对于特发性肺动脉高压和肺动脉高压合并肺心病的疗效较好。</a:t>
            </a:r>
          </a:p>
        </p:txBody>
      </p:sp>
      <p:sp>
        <p:nvSpPr>
          <p:cNvPr id="10" name="TextBox 10"/>
          <p:cNvSpPr txBox="1"/>
          <p:nvPr/>
        </p:nvSpPr>
        <p:spPr>
          <a:xfrm>
            <a:off x="6160873" y="2236479"/>
            <a:ext cx="261404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适用人群</a:t>
            </a:r>
          </a:p>
        </p:txBody>
      </p:sp>
      <p:sp>
        <p:nvSpPr>
          <p:cNvPr id="11" name="TextBox 11"/>
          <p:cNvSpPr txBox="1"/>
          <p:nvPr/>
        </p:nvSpPr>
        <p:spPr>
          <a:xfrm>
            <a:off x="6160873" y="3263120"/>
            <a:ext cx="2609850" cy="2181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适用于特发性肺动脉高压和肺动脉高压合并肺心病的患者。</a:t>
            </a:r>
          </a:p>
        </p:txBody>
      </p:sp>
      <p:sp>
        <p:nvSpPr>
          <p:cNvPr id="12" name="TextBox 12"/>
          <p:cNvSpPr txBox="1"/>
          <p:nvPr/>
        </p:nvSpPr>
        <p:spPr>
          <a:xfrm>
            <a:off x="8966324" y="2889304"/>
            <a:ext cx="265338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不良反应</a:t>
            </a:r>
          </a:p>
        </p:txBody>
      </p:sp>
      <p:sp>
        <p:nvSpPr>
          <p:cNvPr id="13" name="TextBox 13"/>
          <p:cNvSpPr txBox="1"/>
          <p:nvPr/>
        </p:nvSpPr>
        <p:spPr>
          <a:xfrm>
            <a:off x="8966324" y="3915944"/>
            <a:ext cx="2653383" cy="207264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部分患者可能出现低血压、肝功能异常等不良反应。</a:t>
            </a:r>
          </a:p>
        </p:txBody>
      </p:sp>
      <p:sp>
        <p:nvSpPr>
          <p:cNvPr id="14" name="AutoShape 14"/>
          <p:cNvSpPr/>
          <p:nvPr/>
        </p:nvSpPr>
        <p:spPr>
          <a:xfrm rot="-10800000">
            <a:off x="795939" y="1447431"/>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95955" y="1561173"/>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01</a:t>
            </a:r>
          </a:p>
        </p:txBody>
      </p:sp>
      <p:sp>
        <p:nvSpPr>
          <p:cNvPr id="16" name="AutoShape 16"/>
          <p:cNvSpPr/>
          <p:nvPr/>
        </p:nvSpPr>
        <p:spPr>
          <a:xfrm rot="-10800000">
            <a:off x="3539937"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3639953"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02</a:t>
            </a:r>
          </a:p>
        </p:txBody>
      </p:sp>
      <p:sp>
        <p:nvSpPr>
          <p:cNvPr id="18" name="AutoShape 18"/>
          <p:cNvSpPr/>
          <p:nvPr/>
        </p:nvSpPr>
        <p:spPr>
          <a:xfrm rot="10800000">
            <a:off x="6323866" y="1379194"/>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423882" y="1492936"/>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03</a:t>
            </a:r>
          </a:p>
        </p:txBody>
      </p:sp>
      <p:sp>
        <p:nvSpPr>
          <p:cNvPr id="20" name="AutoShape 20"/>
          <p:cNvSpPr/>
          <p:nvPr/>
        </p:nvSpPr>
        <p:spPr>
          <a:xfrm rot="-10800000">
            <a:off x="9134415"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9234431"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04</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内皮素受体拮抗剂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222272" y="2189022"/>
            <a:ext cx="673654" cy="67365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319977" y="2234693"/>
            <a:ext cx="627983" cy="62798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011131" y="2280365"/>
            <a:ext cx="582311" cy="582311"/>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9740002" y="2189022"/>
            <a:ext cx="627983" cy="627983"/>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539110" y="3559059"/>
            <a:ext cx="2543175" cy="24479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抑制环磷酸腺苷降解，扩张肺血管，降低肺动脉压力</a:t>
            </a:r>
          </a:p>
        </p:txBody>
      </p:sp>
      <p:sp>
        <p:nvSpPr>
          <p:cNvPr id="7" name="TextBox 7"/>
          <p:cNvSpPr txBox="1"/>
          <p:nvPr/>
        </p:nvSpPr>
        <p:spPr>
          <a:xfrm>
            <a:off x="539110" y="3064140"/>
            <a:ext cx="2543175"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chemeClr val="accent1">
                    <a:alpha val="100000"/>
                  </a:schemeClr>
                </a:solidFill>
                <a:latin typeface="Microsoft Yahei"/>
                <a:ea typeface="Microsoft Yahei"/>
                <a:cs typeface="Microsoft Yahei"/>
              </a:rPr>
              <a:t>总结词</a:t>
            </a:r>
          </a:p>
        </p:txBody>
      </p:sp>
      <p:sp>
        <p:nvSpPr>
          <p:cNvPr id="8" name="TextBox 8"/>
          <p:cNvSpPr txBox="1"/>
          <p:nvPr/>
        </p:nvSpPr>
        <p:spPr>
          <a:xfrm>
            <a:off x="3387177" y="3559059"/>
            <a:ext cx="2543175" cy="24479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磷酸二酯酶抑制剂通过抑制环磷酸腺苷的降解，增加细胞内环磷酸腺苷的浓度，松弛血管平滑肌，扩张肺血管，降低肺动脉压力。这类药物对于慢性血栓栓塞性肺动脉高压的疗效较好。</a:t>
            </a:r>
          </a:p>
        </p:txBody>
      </p:sp>
      <p:sp>
        <p:nvSpPr>
          <p:cNvPr id="9" name="TextBox 9"/>
          <p:cNvSpPr txBox="1"/>
          <p:nvPr/>
        </p:nvSpPr>
        <p:spPr>
          <a:xfrm>
            <a:off x="3387177" y="3064140"/>
            <a:ext cx="2486025"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chemeClr val="accent1">
                    <a:alpha val="100000"/>
                  </a:schemeClr>
                </a:solidFill>
                <a:latin typeface="Microsoft Yahei"/>
                <a:ea typeface="Microsoft Yahei"/>
                <a:cs typeface="Microsoft Yahei"/>
              </a:rPr>
              <a:t>详细描述</a:t>
            </a:r>
          </a:p>
        </p:txBody>
      </p:sp>
      <p:sp>
        <p:nvSpPr>
          <p:cNvPr id="10" name="TextBox 10"/>
          <p:cNvSpPr txBox="1"/>
          <p:nvPr/>
        </p:nvSpPr>
        <p:spPr>
          <a:xfrm>
            <a:off x="6228547" y="3559059"/>
            <a:ext cx="2543175" cy="24479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适用于慢性血栓栓塞性肺动脉高压的患者。</a:t>
            </a:r>
          </a:p>
        </p:txBody>
      </p:sp>
      <p:sp>
        <p:nvSpPr>
          <p:cNvPr id="11" name="TextBox 11"/>
          <p:cNvSpPr txBox="1"/>
          <p:nvPr/>
        </p:nvSpPr>
        <p:spPr>
          <a:xfrm>
            <a:off x="6228547" y="3064140"/>
            <a:ext cx="249555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chemeClr val="accent1">
                    <a:alpha val="100000"/>
                  </a:schemeClr>
                </a:solidFill>
                <a:latin typeface="Microsoft Yahei"/>
                <a:ea typeface="Microsoft Yahei"/>
                <a:cs typeface="Microsoft Yahei"/>
              </a:rPr>
              <a:t>适用人群</a:t>
            </a:r>
          </a:p>
        </p:txBody>
      </p:sp>
      <p:sp>
        <p:nvSpPr>
          <p:cNvPr id="12" name="TextBox 12"/>
          <p:cNvSpPr txBox="1"/>
          <p:nvPr/>
        </p:nvSpPr>
        <p:spPr>
          <a:xfrm>
            <a:off x="9007492" y="3559059"/>
            <a:ext cx="2543175" cy="24479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部分患者可能出现头痛、恶心、呕吐等不良反应。</a:t>
            </a:r>
          </a:p>
        </p:txBody>
      </p:sp>
      <p:sp>
        <p:nvSpPr>
          <p:cNvPr id="13" name="TextBox 13"/>
          <p:cNvSpPr txBox="1"/>
          <p:nvPr/>
        </p:nvSpPr>
        <p:spPr>
          <a:xfrm>
            <a:off x="9007492" y="3064140"/>
            <a:ext cx="249555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chemeClr val="accent1">
                    <a:alpha val="100000"/>
                  </a:schemeClr>
                </a:solidFill>
                <a:latin typeface="Microsoft Yahei"/>
                <a:ea typeface="Microsoft Yahei"/>
                <a:cs typeface="Microsoft Yahei"/>
              </a:rPr>
              <a:t>不良反应</a:t>
            </a:r>
          </a:p>
        </p:txBody>
      </p:sp>
      <p:cxnSp>
        <p:nvCxnSpPr>
          <p:cNvPr id="14" name="Connector 14"/>
          <p:cNvCxnSpPr/>
          <p:nvPr/>
        </p:nvCxnSpPr>
        <p:spPr>
          <a:xfrm>
            <a:off x="2326928" y="2525849"/>
            <a:ext cx="1518576" cy="0"/>
          </a:xfrm>
          <a:prstGeom prst="line">
            <a:avLst/>
          </a:prstGeom>
          <a:ln w="9525">
            <a:solidFill>
              <a:schemeClr val="accent1">
                <a:lumMod val="75000"/>
              </a:schemeClr>
            </a:solidFill>
            <a:prstDash val="dash"/>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a:off x="5174996" y="2525849"/>
            <a:ext cx="1518576" cy="0"/>
          </a:xfrm>
          <a:prstGeom prst="line">
            <a:avLst/>
          </a:prstGeom>
          <a:ln w="9525">
            <a:solidFill>
              <a:schemeClr val="accent1">
                <a:lumMod val="75000"/>
              </a:schemeClr>
            </a:solidFill>
            <a:prstDash val="dash"/>
          </a:ln>
        </p:spPr>
        <p:style>
          <a:lnRef idx="0">
            <a:schemeClr val="accent1"/>
          </a:lnRef>
          <a:fillRef idx="1">
            <a:schemeClr val="accent1"/>
          </a:fillRef>
          <a:effectRef idx="0">
            <a:schemeClr val="accent1"/>
          </a:effectRef>
          <a:fontRef idx="minor">
            <a:schemeClr val="lt1"/>
          </a:fontRef>
        </p:style>
      </p:cxnSp>
      <p:cxnSp>
        <p:nvCxnSpPr>
          <p:cNvPr id="16" name="Connector 16"/>
          <p:cNvCxnSpPr/>
          <p:nvPr/>
        </p:nvCxnSpPr>
        <p:spPr>
          <a:xfrm>
            <a:off x="7962840" y="2525849"/>
            <a:ext cx="1518576" cy="0"/>
          </a:xfrm>
          <a:prstGeom prst="line">
            <a:avLst/>
          </a:prstGeom>
          <a:ln w="9525">
            <a:solidFill>
              <a:schemeClr val="accent1">
                <a:lumMod val="75000"/>
              </a:schemeClr>
            </a:solidFill>
            <a:prstDash val="dash"/>
          </a:ln>
        </p:spPr>
        <p:style>
          <a:lnRef idx="0">
            <a:schemeClr val="accent1"/>
          </a:lnRef>
          <a:fillRef idx="1">
            <a:schemeClr val="accent1"/>
          </a:fillRef>
          <a:effectRef idx="0">
            <a:schemeClr val="accent1"/>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磷酸二酯酶抑制剂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https://d.book118.com/088115033076006045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2024-09-26T03:57:06.262</cp:lastPrinted>
  <dcterms:created xsi:type="dcterms:W3CDTF">2024-09-25T19:57:06Z</dcterms:created>
  <dcterms:modified xsi:type="dcterms:W3CDTF">2024-09-25T19:57:08Z</dcterms:modified>
</cp:coreProperties>
</file>