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8EB80A-F6DA-48D3-A8EE-3716DAB151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24225E-8770-4CB4-8033-1FFD8FB84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1C0E97-86AE-4ECC-A398-55D149D4F8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3C2FB9-0A54-4926-B7D8-CB48423FB2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55166A-A913-49FF-BFAE-09FC69FE31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F9621B-F519-4DD2-A8DE-CC412C3492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BC2E1B-FA5B-49ED-B341-DE019E5E93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A320AE-2A18-426C-B509-78ECA0252C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8D8577-BDAB-4923-844D-BE02A14639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71B9F3-E410-47C4-B93B-FA7A2F552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9B9CA2-9E7C-40EF-AC59-B1EB0962B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1/6/2024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11614005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defRPr/>
            </a:pPr>
            <a:r>
              <a:rPr lang="en-US" sz="5175" b="1" err="1" smtClean="0">
                <a:solidFill>
                  <a:srgbClr val="FFFFFF">
                    <a:alpha val="100000"/>
                  </a:srgbClr>
                </a:solidFill>
                <a:latin typeface="Microsoft Yahei"/>
                <a:ea typeface="Microsoft Yahei"/>
                <a:cs typeface="Microsoft Yahei"/>
              </a:rPr>
              <a:t>如何提高精神科病患者社交能力</a:t>
            </a:r>
            <a:r>
              <a:rPr lang="en-US" altLang="zh-CN" sz="5175" b="1" err="1" smtClean="0">
                <a:solidFill>
                  <a:srgbClr val="FFFFFF">
                    <a:alpha val="100000"/>
                  </a:srgbClr>
                </a:solidFill>
                <a:latin typeface="Microsoft Yahei"/>
                <a:ea typeface="Microsoft Yahei"/>
                <a:cs typeface="Microsoft Yahei"/>
              </a:rPr>
              <a:t>PPT</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err="1">
                <a:solidFill>
                  <a:srgbClr val="FFFFFF">
                    <a:alpha val="100000"/>
                  </a:srgbClr>
                </a:solidFill>
                <a:latin typeface="Microsoft Yahei"/>
                <a:ea typeface="Microsoft Yahei"/>
                <a:cs typeface="Microsoft Yahei"/>
              </a:rPr>
              <a:t>汇报人</a:t>
            </a:r>
            <a:r>
              <a:rPr lang="en-US" sz="2025" err="1" smtClean="0">
                <a:solidFill>
                  <a:srgbClr val="FFFFFF">
                    <a:alpha val="100000"/>
                  </a:srgbClr>
                </a:solidFill>
                <a:latin typeface="Microsoft Yahei"/>
                <a:ea typeface="Microsoft Yahei"/>
                <a:cs typeface="Microsoft Yahei"/>
              </a:rPr>
              <a:t>：</a:t>
            </a:r>
            <a:r>
              <a:rPr lang="en-US" altLang="zh-CN" sz="2025" err="1" smtClean="0">
                <a:solidFill>
                  <a:srgbClr val="FFFFFF">
                    <a:alpha val="100000"/>
                  </a:srgbClr>
                </a:solidFill>
                <a:latin typeface="Microsoft Yahei"/>
                <a:ea typeface="Microsoft Yahei"/>
                <a:cs typeface="Microsoft Yahei"/>
              </a:rPr>
              <a:t>XXX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altLang="zh-CN" sz="2025" smtClean="0">
                <a:solidFill>
                  <a:srgbClr val="FFFFFF">
                    <a:alpha val="100000"/>
                  </a:srgbClr>
                </a:solidFill>
                <a:latin typeface="Microsoft Yahei"/>
                <a:ea typeface="Microsoft Yahei"/>
                <a:cs typeface="Microsoft Yahei"/>
              </a:rPr>
              <a:t>XX</a:t>
            </a:r>
            <a:r>
              <a:rPr lang="en-US" sz="2025" smtClean="0">
                <a:solidFill>
                  <a:srgbClr val="FFFFFF">
                    <a:alpha val="100000"/>
                  </a:srgbClr>
                </a:solidFill>
                <a:latin typeface="Microsoft Yahei"/>
                <a:ea typeface="Microsoft Yahei"/>
                <a:cs typeface="Microsoft Yahei"/>
              </a:rPr>
              <a:t>-</a:t>
            </a:r>
            <a:r>
              <a:rPr lang="en-US" altLang="zh-CN" sz="2025" smtClean="0">
                <a:solidFill>
                  <a:srgbClr val="FFFFFF">
                    <a:alpha val="100000"/>
                  </a:srgbClr>
                </a:solidFill>
                <a:latin typeface="Microsoft Yahei"/>
                <a:ea typeface="Microsoft Yahei"/>
                <a:cs typeface="Microsoft Yahei"/>
              </a:rPr>
              <a:t>XX</a:t>
            </a:r>
            <a:r>
              <a:rPr lang="en-US" sz="2025" smtClean="0">
                <a:solidFill>
                  <a:srgbClr val="FFFFFF">
                    <a:alpha val="100000"/>
                  </a:srgbClr>
                </a:solidFill>
                <a:latin typeface="Microsoft Yahei"/>
                <a:ea typeface="Microsoft Yahei"/>
                <a:cs typeface="Microsoft Yahei"/>
              </a:rPr>
              <a:t>-</a:t>
            </a:r>
            <a:r>
              <a:rPr lang="en-US" altLang="zh-CN" sz="2025" smtClean="0">
                <a:solidFill>
                  <a:srgbClr val="FFFFFF">
                    <a:alpha val="100000"/>
                  </a:srgbClr>
                </a:solidFill>
                <a:latin typeface="Microsoft Yahei"/>
                <a:ea typeface="Microsoft Yahei"/>
                <a:cs typeface="Microsoft Yahei"/>
              </a:rPr>
              <a:t>XX</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639398"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err="1">
                <a:solidFill>
                  <a:srgbClr val="2C3F55">
                    <a:alpha val="100000"/>
                  </a:srgbClr>
                </a:solidFill>
                <a:latin typeface="Microsoft Yahei"/>
                <a:ea typeface="Microsoft Yahei"/>
                <a:cs typeface="Microsoft Yahei"/>
              </a:rPr>
              <a:t>精神科病患者社交能力的现状</a:t>
            </a:r>
            <a:endParaRPr lang="en-US" sz="1100"/>
          </a:p>
          <a:p>
            <a:pPr marL="203200" lvl="0" indent="-203200">
              <a:lnSpc>
                <a:spcPct val="150000"/>
              </a:lnSpc>
              <a:spcBef>
                <a:spcPts val="450"/>
              </a:spcBef>
              <a:buFont typeface="Arial"/>
              <a:buChar char="•"/>
            </a:pPr>
            <a:r>
              <a:rPr lang="en-US" sz="2400" b="1" err="1">
                <a:solidFill>
                  <a:srgbClr val="2C3F55">
                    <a:alpha val="100000"/>
                  </a:srgbClr>
                </a:solidFill>
                <a:latin typeface="Microsoft Yahei"/>
                <a:ea typeface="Microsoft Yahei"/>
                <a:cs typeface="Microsoft Yahei"/>
              </a:rPr>
              <a:t>提高精神科病患者社交能力的必要性</a:t>
            </a:r>
            <a:endParaRPr lang="en-US" sz="2400" b="1">
              <a:solidFill>
                <a:srgbClr val="2C3F55">
                  <a:alpha val="100000"/>
                </a:srgbClr>
              </a:solidFill>
              <a:latin typeface="Microsoft Yahei"/>
              <a:ea typeface="Microsoft Yahei"/>
              <a:cs typeface="Microsoft Yahei"/>
            </a:endParaRPr>
          </a:p>
          <a:p>
            <a:pPr marL="203200" lvl="0" indent="-203200">
              <a:lnSpc>
                <a:spcPct val="150000"/>
              </a:lnSpc>
              <a:spcBef>
                <a:spcPts val="450"/>
              </a:spcBef>
              <a:buFont typeface="Arial"/>
              <a:buChar char="•"/>
            </a:pPr>
            <a:r>
              <a:rPr lang="en-US" sz="2400" b="1" err="1" smtClean="0">
                <a:solidFill>
                  <a:srgbClr val="2C3F55">
                    <a:alpha val="100000"/>
                  </a:srgbClr>
                </a:solidFill>
                <a:latin typeface="Microsoft Yahei"/>
                <a:ea typeface="Microsoft Yahei"/>
                <a:cs typeface="Microsoft Yahei"/>
              </a:rPr>
              <a:t>提高精神科病患者社交能力的策略</a:t>
            </a:r>
            <a:endParaRPr lang="en-US" sz="2400" b="1" smtClean="0">
              <a:solidFill>
                <a:srgbClr val="2C3F55">
                  <a:alpha val="100000"/>
                </a:srgbClr>
              </a:solidFill>
              <a:latin typeface="Microsoft Yahei"/>
              <a:ea typeface="Microsoft Yahei"/>
              <a:cs typeface="Microsoft Yahei"/>
            </a:endParaRPr>
          </a:p>
          <a:p>
            <a:pPr marL="203200" lvl="0" indent="-203200">
              <a:lnSpc>
                <a:spcPct val="150000"/>
              </a:lnSpc>
              <a:spcBef>
                <a:spcPts val="450"/>
              </a:spcBef>
              <a:buFont typeface="Arial"/>
              <a:buChar char="•"/>
              <a:defRPr/>
            </a:pPr>
            <a:r>
              <a:rPr lang="en-US" altLang="zh-CN" sz="2400" b="1" err="1">
                <a:solidFill>
                  <a:srgbClr val="2C3F55">
                    <a:alpha val="100000"/>
                  </a:srgbClr>
                </a:solidFill>
                <a:latin typeface="Microsoft Yahei"/>
                <a:ea typeface="Microsoft Yahei"/>
                <a:cs typeface="Microsoft Yahei"/>
              </a:rPr>
              <a:t>提高精神科病患者社交能力的实践案例</a:t>
            </a:r>
            <a:endParaRPr lang="en-US" altLang="zh-CN" sz="1100"/>
          </a:p>
          <a:p>
            <a:pPr marL="203200" lvl="0" indent="-203200">
              <a:lnSpc>
                <a:spcPct val="150000"/>
              </a:lnSpc>
              <a:spcBef>
                <a:spcPts val="450"/>
              </a:spcBef>
              <a:buFont typeface="Arial"/>
              <a:buChar char="•"/>
            </a:pPr>
            <a:r>
              <a:rPr lang="en-US" altLang="zh-CN" sz="2400" b="1" err="1" smtClean="0">
                <a:solidFill>
                  <a:srgbClr val="2C3F55">
                    <a:alpha val="100000"/>
                  </a:srgbClr>
                </a:solidFill>
                <a:latin typeface="Microsoft Yahei"/>
                <a:ea typeface="Microsoft Yahei"/>
                <a:cs typeface="Microsoft Yahei"/>
              </a:rPr>
              <a:t>提高精神科病患者社交能力的未来展望</a:t>
            </a:r>
            <a:endParaRPr lang="en-US" altLang="zh-CN" sz="2400" b="1">
              <a:solidFill>
                <a:srgbClr val="2C3F55">
                  <a:alpha val="100000"/>
                </a:srgbClr>
              </a:solidFill>
              <a:latin typeface="Microsoft Yahei"/>
              <a:ea typeface="Microsoft Yahei"/>
              <a:cs typeface="Microsoft Ya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精神科病患者社交能力的现状</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社交能力是人类社会生活的基础，对于个体的心理健康和幸福感有着重要影响。</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社交能力是指个体在社交场合中有效地与他人互动和建立关系的能力，包括沟通、理解、表达、情感支持等方面。</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社交能力的定义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4966" b="4966"/>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58540"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83777" y="217655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58540" y="3999951"/>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58540" y="4086065"/>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40980" y="2682407"/>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精神科病患者常常面临社交能力下降的问题，表现为沟通障碍、人际关系紧张、社会适应不良等。</a:t>
            </a:r>
            <a:endParaRPr lang="en-US" sz="1100"/>
          </a:p>
        </p:txBody>
      </p:sp>
      <p:sp>
        <p:nvSpPr>
          <p:cNvPr id="9" name="AutoShape 9"/>
          <p:cNvSpPr/>
          <p:nvPr/>
        </p:nvSpPr>
        <p:spPr>
          <a:xfrm>
            <a:off x="6640980" y="4622606"/>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社交能力的下降可能导致患者生活质量下降、康复进程受阻、长期依赖他人等问题。</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精神科病患者社交能力的现状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30134" b="30134"/>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30490" b="30490"/>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精神疾病本身的影响</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如抑郁症、焦虑症等精神疾病可能导致患者情绪低落、思维迟缓、缺乏自信等，从而影响其社交能力。</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治疗过程中的副作用</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部分精神科药物可能导致患者身体不适、情绪波动、注意力不集中等问题，进而影响其社交能力。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社会环境因素</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社会对精神疾病患者的歧视和偏见可能导致其社交孤立，缺乏社交机会和支持。</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精神科病患者社交能力问题的原因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提高精神科病患者社交能力的必要性</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2065" b="1206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增强自信心</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社交能力的提高有助于精神科病患者建立自信心，更好地融入社会。</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促进自我成长</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社交互动能够帮助患者发展个人技能和兴趣，实现自我成长。</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提升生活质量</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良好的社交能力有助于提高患者的生活质量，增加幸福感和满足感。</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对患者个人发展的重要性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890" b="68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对社会交往的重要性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促进人际关系的建立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提高社交能力有助于精神科病患者与他人建立良好的人际关系，减少孤立感。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增强社会支持系统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通过社交活动，患者可以结交志同道合的朋友，形成支持系统，共同应对疾病。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降低社会风险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良好的社交能力有助于降低患者遭受欺凌、歧视等社会风险的可能性。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社交活动可以帮助患者释放压力，减少焦虑、抑郁等负面情绪。</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缓解心理压力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提高治疗依从性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250" r="16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降低复发风险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良好的社交能力有助于患者更好地理解和配合治疗，提高治疗依从性。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社交能力的提高可以降低精神科病患者的复发风险，促进疾病的稳定和康复。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对疾病康复的重要性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提高精神科病患者社交能力的策略</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1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131" b="113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4" y="1933035"/>
            <a:ext cx="4276714" cy="15971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药物治疗是精神科病患者治疗的重要手段之一，通过使用抗精神病药物、抗抑郁药物等，可以有效控制患者的症状，改善其情绪和认知功能，从而提高社交能力。</a:t>
            </a:r>
            <a:endParaRPr lang="en-US" sz="1100"/>
          </a:p>
        </p:txBody>
      </p:sp>
      <p:sp>
        <p:nvSpPr>
          <p:cNvPr id="13" name="AutoShape 13"/>
          <p:cNvSpPr/>
          <p:nvPr/>
        </p:nvSpPr>
        <p:spPr>
          <a:xfrm>
            <a:off x="1352704" y="3640012"/>
            <a:ext cx="4276714" cy="15615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在药物治疗过程中，医生应根据患者的具体情况，制定个性化的治疗方案，并密切关注药物副作用，及时调整药物剂量或更换药物。</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心理治疗是提高精神科病患者社交能力的关键措施之一，包括认知行为疗法、人际疗法、心理动力疗法等。</a:t>
            </a:r>
            <a:endParaRPr lang="en-US" sz="1100"/>
          </a:p>
          <a:p>
            <a:pPr>
              <a:lnSpc>
                <a:spcPct val="150000"/>
              </a:lnSpc>
              <a:spcBef>
                <a:spcPts val="375"/>
              </a:spcBef>
            </a:pPr>
            <a:endParaRPr lang="en-US" sz="1100"/>
          </a:p>
        </p:txBody>
      </p:sp>
      <p:sp>
        <p:nvSpPr>
          <p:cNvPr id="4" name="AutoShape 4"/>
          <p:cNvSpPr/>
          <p:nvPr/>
        </p:nvSpPr>
        <p:spPr>
          <a:xfrm>
            <a:off x="2127391" y="3840884"/>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通过心理治疗，可以帮助患者识别和改变不良的思维模式、行为习惯和情感反应，提高其人际交往技巧和应对压力的能力，从而改善社交状况。</a:t>
            </a:r>
            <a:endParaRPr lang="en-US" sz="1100"/>
          </a:p>
          <a:p>
            <a:endParaRPr lang="en-US" sz="1100"/>
          </a:p>
          <a:p>
            <a:pPr>
              <a:lnSpc>
                <a:spcPct val="150000"/>
              </a:lnSpc>
              <a:spcBef>
                <a:spcPts val="375"/>
              </a:spcBef>
            </a:pPr>
            <a:endParaRPr lang="en-US" sz="1100"/>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https://d.book118.com/088116140053006026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2024-09-03T14:30:54.629</cp:lastPrinted>
  <dcterms:created xsi:type="dcterms:W3CDTF">2024-09-03T06:30:54Z</dcterms:created>
  <dcterms:modified xsi:type="dcterms:W3CDTF">2024-09-03T06:30:56Z</dcterms:modified>
</cp:coreProperties>
</file>