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80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2.xml" /><Relationship Id="rId20" Type="http://schemas.openxmlformats.org/officeDocument/2006/relationships/tags" Target="../tags/tag1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image" Target="../media/image3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image" Target="../media/image2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4.xml" /><Relationship Id="rId11" Type="http://schemas.openxmlformats.org/officeDocument/2006/relationships/image" Target="../media/image2.png" /><Relationship Id="rId12" Type="http://schemas.openxmlformats.org/officeDocument/2006/relationships/tags" Target="../tags/tag45.xml" /><Relationship Id="rId13" Type="http://schemas.openxmlformats.org/officeDocument/2006/relationships/image" Target="../media/image3.png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image" Target="../media/image1.png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image" Target="../media/image2.png" /><Relationship Id="rId11" Type="http://schemas.openxmlformats.org/officeDocument/2006/relationships/tags" Target="../tags/tag89.xml" /><Relationship Id="rId12" Type="http://schemas.openxmlformats.org/officeDocument/2006/relationships/image" Target="../media/image3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image" Target="../media/image1.png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1AE78-B9F5-49AC-A47F-8848F0A1D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CB430-9705-4A2E-99C0-11E92F910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0947D-3B90-46A9-8311-CED92C9C9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C56EA-2DD7-4025-B92D-D4F7E8662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C1CFCF-EA34-4CE6-8E0A-72DE4939B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82954-BEEE-45D0-9EC1-F6AA94D5B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1E1B36-735C-48A9-8B7F-729A92AD8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218FD-C1F3-4C0B-976C-0D6231ABC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523CA-5991-416C-BE7E-0EB07508A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ADB88-1A77-487B-B732-370641C8D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2F04B-D89E-4375-B881-EA6F5CF4A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44"/>
          <p:cNvSpPr/>
          <p:nvPr>
            <p:custDataLst>
              <p:tags r:id="rId1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37"/>
          <p:cNvSpPr/>
          <p:nvPr>
            <p:custDataLst>
              <p:tags r:id="rId2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28"/>
          <p:cNvSpPr/>
          <p:nvPr>
            <p:custDataLst>
              <p:tags r:id="rId3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任意多边形 28"/>
          <p:cNvSpPr/>
          <p:nvPr>
            <p:custDataLst>
              <p:tags r:id="rId4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67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57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680" name="任意多边形 9"/>
          <p:cNvSpPr/>
          <p:nvPr>
            <p:custDataLst>
              <p:tags r:id="rId14"/>
            </p:custDataLst>
          </p:nvPr>
        </p:nvSpPr>
        <p:spPr>
          <a:xfrm>
            <a:off x="-19685" y="3350430"/>
            <a:ext cx="635" cy="0"/>
          </a:xfrm>
          <a:custGeom>
            <a:gdLst>
              <a:gd name="connsiteX0" fmla="*/ 0 w 1"/>
              <a:gd name="connsiteY0" fmla="*/ 0 h 0"/>
              <a:gd name="connsiteX1" fmla="*/ 1 w 1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">
                <a:moveTo>
                  <a:pt x="0" y="0"/>
                </a:moveTo>
                <a:lnTo>
                  <a:pt x="1" y="0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副标题"/>
          <p:cNvSpPr txBox="1">
            <a:spLocks noGrp="1"/>
          </p:cNvSpPr>
          <p:nvPr>
            <p:ph type="body" idx="3" hasCustomPrompt="1"/>
            <p:custDataLst>
              <p:tags r:id="rId15"/>
            </p:custDataLst>
          </p:nvPr>
        </p:nvSpPr>
        <p:spPr>
          <a:xfrm>
            <a:off x="1442856" y="3437455"/>
            <a:ext cx="5945784" cy="3180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44"/>
          <p:cNvSpPr/>
          <p:nvPr>
            <p:custDataLst>
              <p:tags r:id="rId1"/>
            </p:custDataLst>
          </p:nvPr>
        </p:nvSpPr>
        <p:spPr>
          <a:xfrm>
            <a:off x="-22860" y="4720805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7"/>
          <p:cNvSpPr/>
          <p:nvPr>
            <p:custDataLst>
              <p:tags r:id="rId2"/>
            </p:custDataLst>
          </p:nvPr>
        </p:nvSpPr>
        <p:spPr>
          <a:xfrm>
            <a:off x="-1270" y="4733290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9" name="图形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08" name="椭圆 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椭圆 1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3329571" y="1032260"/>
            <a:ext cx="5532859" cy="10694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30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6" name="任意多边形 28"/>
          <p:cNvSpPr/>
          <p:nvPr>
            <p:custDataLst>
              <p:tags r:id="rId13"/>
            </p:custDataLst>
          </p:nvPr>
        </p:nvSpPr>
        <p:spPr>
          <a:xfrm>
            <a:off x="-10795" y="5353155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任意多边形 44"/>
          <p:cNvSpPr/>
          <p:nvPr>
            <p:custDataLst>
              <p:tags r:id="rId1"/>
            </p:custDataLst>
          </p:nvPr>
        </p:nvSpPr>
        <p:spPr>
          <a:xfrm>
            <a:off x="-22860" y="36863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任意多边形 37"/>
          <p:cNvSpPr/>
          <p:nvPr>
            <p:custDataLst>
              <p:tags r:id="rId2"/>
            </p:custDataLst>
          </p:nvPr>
        </p:nvSpPr>
        <p:spPr>
          <a:xfrm>
            <a:off x="-1270" y="36988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28"/>
          <p:cNvSpPr/>
          <p:nvPr>
            <p:custDataLst>
              <p:tags r:id="rId3"/>
            </p:custDataLst>
          </p:nvPr>
        </p:nvSpPr>
        <p:spPr>
          <a:xfrm>
            <a:off x="-14755" y="4299039"/>
            <a:ext cx="12204700" cy="2577371"/>
          </a:xfrm>
          <a:custGeom>
            <a:gdLst>
              <a:gd name="connsiteX0" fmla="*/ 0 w 19220"/>
              <a:gd name="connsiteY0" fmla="*/ 224 h 4058"/>
              <a:gd name="connsiteX1" fmla="*/ 6402 w 19220"/>
              <a:gd name="connsiteY1" fmla="*/ 1580 h 4058"/>
              <a:gd name="connsiteX2" fmla="*/ 10880 w 19220"/>
              <a:gd name="connsiteY2" fmla="*/ 1024 h 4058"/>
              <a:gd name="connsiteX3" fmla="*/ 15180 w 19220"/>
              <a:gd name="connsiteY3" fmla="*/ 1664 h 4058"/>
              <a:gd name="connsiteX4" fmla="*/ 19220 w 19220"/>
              <a:gd name="connsiteY4" fmla="*/ 664 h 4058"/>
              <a:gd name="connsiteX5" fmla="*/ 19202 w 19220"/>
              <a:gd name="connsiteY5" fmla="*/ 4049 h 4058"/>
              <a:gd name="connsiteX6" fmla="*/ 18 w 19220"/>
              <a:gd name="connsiteY6" fmla="*/ 4059 h 4058"/>
              <a:gd name="connsiteX7" fmla="*/ 0 w 19220"/>
              <a:gd name="connsiteY7" fmla="*/ 224 h 4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20" h="4059">
                <a:moveTo>
                  <a:pt x="0" y="224"/>
                </a:moveTo>
                <a:cubicBezTo>
                  <a:pt x="2350" y="-672"/>
                  <a:pt x="4282" y="1399"/>
                  <a:pt x="6402" y="1580"/>
                </a:cubicBezTo>
                <a:cubicBezTo>
                  <a:pt x="8522" y="1761"/>
                  <a:pt x="9280" y="1044"/>
                  <a:pt x="10880" y="1024"/>
                </a:cubicBezTo>
                <a:cubicBezTo>
                  <a:pt x="12480" y="1004"/>
                  <a:pt x="13740" y="1684"/>
                  <a:pt x="15180" y="1664"/>
                </a:cubicBezTo>
                <a:cubicBezTo>
                  <a:pt x="17259" y="1654"/>
                  <a:pt x="17800" y="664"/>
                  <a:pt x="19220" y="664"/>
                </a:cubicBezTo>
                <a:lnTo>
                  <a:pt x="19202" y="4049"/>
                </a:lnTo>
                <a:lnTo>
                  <a:pt x="18" y="4059"/>
                </a:lnTo>
                <a:lnTo>
                  <a:pt x="0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9" hasCustomPrompt="1"/>
            <p:custDataLst>
              <p:tags r:id="rId4"/>
            </p:custDataLst>
          </p:nvPr>
        </p:nvSpPr>
        <p:spPr>
          <a:xfrm>
            <a:off x="3265805" y="3265805"/>
            <a:ext cx="5660390" cy="146875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节编号"/>
          <p:cNvSpPr txBox="1">
            <a:spLocks noGrp="1"/>
          </p:cNvSpPr>
          <p:nvPr>
            <p:ph type="body" idx="8" hasCustomPrompt="1"/>
            <p:custDataLst>
              <p:tags r:id="rId5"/>
            </p:custDataLst>
          </p:nvPr>
        </p:nvSpPr>
        <p:spPr>
          <a:xfrm>
            <a:off x="3265715" y="2151502"/>
            <a:ext cx="5660571" cy="9220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5" name="图形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34" name="椭圆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7" name="图片 56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9" name="图片 57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40" name="任意多边形 28"/>
          <p:cNvSpPr/>
          <p:nvPr>
            <p:custDataLst>
              <p:tags r:id="rId15"/>
            </p:custDataLst>
          </p:nvPr>
        </p:nvSpPr>
        <p:spPr>
          <a:xfrm>
            <a:off x="-10795" y="42976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 28"/>
          <p:cNvSpPr/>
          <p:nvPr>
            <p:custDataLst>
              <p:tags r:id="rId1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8"/>
          <p:cNvSpPr/>
          <p:nvPr>
            <p:custDataLst>
              <p:tags r:id="rId2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44"/>
          <p:cNvSpPr/>
          <p:nvPr>
            <p:custDataLst>
              <p:tags r:id="rId3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37"/>
          <p:cNvSpPr/>
          <p:nvPr>
            <p:custDataLst>
              <p:tags r:id="rId4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1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816" name="椭圆 12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9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3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75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822" name="标题"/>
          <p:cNvSpPr txBox="1">
            <a:spLocks noGrp="1"/>
          </p:cNvSpPr>
          <p:nvPr>
            <p:ph type="title" idx="2" hasCustomPrompt="1"/>
            <p:custDataLst>
              <p:tags r:id="rId14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79176"/>
            <a:ext cx="10969200" cy="46977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399" y="365126"/>
            <a:ext cx="10969199" cy="934664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793" r:id="rId2"/>
    <p:sldLayoutId id="2147503794" r:id="rId3"/>
    <p:sldLayoutId id="2147503795" r:id="rId4"/>
    <p:sldLayoutId id="2147503796" r:id="rId5"/>
    <p:sldLayoutId id="2147503797" r:id="rId6"/>
    <p:sldLayoutId id="2147503798" r:id="rId7"/>
    <p:sldLayoutId id="2147503799" r:id="rId8"/>
    <p:sldLayoutId id="2147503800" r:id="rId9"/>
    <p:sldLayoutId id="2147503801" r:id="rId10"/>
    <p:sldLayoutId id="214750380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702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XXX,a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回娘家节目活动策划</a:t>
            </a:r>
            <a:endParaRPr lang="zh-CN" altLang="en-US"/>
          </a:p>
        </p:txBody>
      </p:sp>
      <p:sp>
        <p:nvSpPr>
          <p:cNvPr id="10486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2" name="矩形 6"/>
          <p:cNvSpPr/>
          <p:nvPr>
            <p:custDataLst>
              <p:tags r:id="rId3"/>
            </p:custDataLst>
          </p:nvPr>
        </p:nvSpPr>
        <p:spPr>
          <a:xfrm>
            <a:off x="1843405" y="370586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53"/>
          <p:cNvCxnSpPr/>
          <p:nvPr>
            <p:custDataLst>
              <p:tags r:id="rId4"/>
            </p:custDataLst>
          </p:nvPr>
        </p:nvCxnSpPr>
        <p:spPr>
          <a:xfrm flipH="1">
            <a:off x="3981450" y="259270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序号"/>
          <p:cNvSpPr txBox="1"/>
          <p:nvPr>
            <p:custDataLst>
              <p:tags r:id="rId5"/>
            </p:custDataLst>
          </p:nvPr>
        </p:nvSpPr>
        <p:spPr>
          <a:xfrm>
            <a:off x="1823720" y="240093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One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6"/>
            </p:custDataLst>
          </p:nvPr>
        </p:nvSpPr>
        <p:spPr>
          <a:xfrm>
            <a:off x="1802130" y="279781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活动背景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8" name="矩形 3"/>
          <p:cNvSpPr/>
          <p:nvPr>
            <p:custDataLst>
              <p:tags r:id="rId7"/>
            </p:custDataLst>
          </p:nvPr>
        </p:nvSpPr>
        <p:spPr>
          <a:xfrm>
            <a:off x="504698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4"/>
          <p:cNvCxnSpPr/>
          <p:nvPr>
            <p:custDataLst>
              <p:tags r:id="rId8"/>
            </p:custDataLst>
          </p:nvPr>
        </p:nvCxnSpPr>
        <p:spPr>
          <a:xfrm flipH="1">
            <a:off x="718502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9"/>
            </p:custDataLst>
          </p:nvPr>
        </p:nvSpPr>
        <p:spPr>
          <a:xfrm>
            <a:off x="502729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Two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2" name="标题"/>
          <p:cNvSpPr txBox="1"/>
          <p:nvPr>
            <p:custDataLst>
              <p:tags r:id="rId10"/>
            </p:custDataLst>
          </p:nvPr>
        </p:nvSpPr>
        <p:spPr>
          <a:xfrm>
            <a:off x="500570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活动目标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矩形 11"/>
          <p:cNvSpPr/>
          <p:nvPr>
            <p:custDataLst>
              <p:tags r:id="rId11"/>
            </p:custDataLst>
          </p:nvPr>
        </p:nvSpPr>
        <p:spPr>
          <a:xfrm>
            <a:off x="824992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序号"/>
          <p:cNvSpPr txBox="1"/>
          <p:nvPr>
            <p:custDataLst>
              <p:tags r:id="rId12"/>
            </p:custDataLst>
          </p:nvPr>
        </p:nvSpPr>
        <p:spPr>
          <a:xfrm>
            <a:off x="823023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Three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/>
          <p:nvPr>
            <p:custDataLst>
              <p:tags r:id="rId13"/>
            </p:custDataLst>
          </p:nvPr>
        </p:nvSpPr>
        <p:spPr>
          <a:xfrm>
            <a:off x="820864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活动策划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3" name="直接连接符 20"/>
          <p:cNvCxnSpPr/>
          <p:nvPr>
            <p:custDataLst>
              <p:tags r:id="rId14"/>
            </p:custDataLst>
          </p:nvPr>
        </p:nvCxnSpPr>
        <p:spPr>
          <a:xfrm flipH="1">
            <a:off x="1038796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0" name="矩形 34"/>
          <p:cNvSpPr/>
          <p:nvPr>
            <p:custDataLst>
              <p:tags r:id="rId15"/>
            </p:custDataLst>
          </p:nvPr>
        </p:nvSpPr>
        <p:spPr>
          <a:xfrm>
            <a:off x="1843405" y="569912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6"/>
            </p:custDataLst>
          </p:nvPr>
        </p:nvCxnSpPr>
        <p:spPr>
          <a:xfrm flipH="1">
            <a:off x="3981450" y="458597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7"/>
            </p:custDataLst>
          </p:nvPr>
        </p:nvSpPr>
        <p:spPr>
          <a:xfrm>
            <a:off x="1823720" y="439420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Four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4" name="标题"/>
          <p:cNvSpPr txBox="1"/>
          <p:nvPr>
            <p:custDataLst>
              <p:tags r:id="rId18"/>
            </p:custDataLst>
          </p:nvPr>
        </p:nvSpPr>
        <p:spPr>
          <a:xfrm>
            <a:off x="1802130" y="479107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宣传推广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矩形 30"/>
          <p:cNvSpPr/>
          <p:nvPr>
            <p:custDataLst>
              <p:tags r:id="rId19"/>
            </p:custDataLst>
          </p:nvPr>
        </p:nvSpPr>
        <p:spPr>
          <a:xfrm>
            <a:off x="504698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20"/>
            </p:custDataLst>
          </p:nvPr>
        </p:nvCxnSpPr>
        <p:spPr>
          <a:xfrm flipH="1">
            <a:off x="718502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8" name="序号"/>
          <p:cNvSpPr txBox="1"/>
          <p:nvPr>
            <p:custDataLst>
              <p:tags r:id="rId21"/>
            </p:custDataLst>
          </p:nvPr>
        </p:nvSpPr>
        <p:spPr>
          <a:xfrm>
            <a:off x="502729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Five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00570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预算与资源需求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矩形 26"/>
          <p:cNvSpPr/>
          <p:nvPr>
            <p:custDataLst>
              <p:tags r:id="rId23"/>
            </p:custDataLst>
          </p:nvPr>
        </p:nvSpPr>
        <p:spPr>
          <a:xfrm>
            <a:off x="824992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4" name="序号"/>
          <p:cNvSpPr txBox="1"/>
          <p:nvPr>
            <p:custDataLst>
              <p:tags r:id="rId24"/>
            </p:custDataLst>
          </p:nvPr>
        </p:nvSpPr>
        <p:spPr>
          <a:xfrm>
            <a:off x="823023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Six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6" name="标题"/>
          <p:cNvSpPr txBox="1"/>
          <p:nvPr>
            <p:custDataLst>
              <p:tags r:id="rId25"/>
            </p:custDataLst>
          </p:nvPr>
        </p:nvSpPr>
        <p:spPr>
          <a:xfrm>
            <a:off x="820864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风险评估与应对策略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9" name="直接连接符 29"/>
          <p:cNvCxnSpPr/>
          <p:nvPr>
            <p:custDataLst>
              <p:tags r:id="rId26"/>
            </p:custDataLst>
          </p:nvPr>
        </p:nvCxnSpPr>
        <p:spPr>
          <a:xfrm flipH="1">
            <a:off x="1038796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  <p:sp>
        <p:nvSpPr>
          <p:cNvPr id="104895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节日文化内涵</a:t>
            </a:r>
            <a:endParaRPr lang="zh-CN" altLang="en-US"/>
          </a:p>
        </p:txBody>
      </p:sp>
      <p:sp>
        <p:nvSpPr>
          <p:cNvPr id="104901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传统习俗：回娘家节期间，已婚女儿会带着礼品回到娘家，与父母团聚，共度佳节。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节日起源：回娘家节起源于中国古代的农耕文化，是庆祝丰收、感恩母亲和家庭的传统节日。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文化意义：回娘家节体现了孝顺、感恩的美德，传承了家庭和睦、亲情至上的传统文化。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社会影响：随着时代的发展，回娘家节已经成为弘扬中华传统文化、增进家庭和睦的重要节日之一。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4906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回娘家节目以独特的视角和形式，满足了观众对于家庭情感交流的需求。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回娘家节目市场需求逐年增长，观众群体不断扩大。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随着社会观念的转变，家庭亲情类节目越来越受到关注和喜爱。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回娘家节目在市场上具有较高的知名度和口碑，吸引了大量忠实观众。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品牌形象塑造</a:t>
            </a:r>
            <a:endParaRPr lang="zh-CN" altLang="en-US"/>
          </a:p>
        </p:txBody>
      </p:sp>
      <p:sp>
        <p:nvSpPr>
          <p:cNvPr id="10491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品牌定位：回娘家节目旨在打造一个温馨、亲切、有情感共鸣的节目品牌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品牌理念：通过节目传递家的温暖和亲情的力量，让观众感受到家的美好和幸福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品牌特色：以真实、感人的故事和人物为载体，展现家的温馨和亲情的美好，让观众产生共鸣和情感共振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品牌形象：回娘家节目以高品质、温馨感人的节目内容和高水平的制作团队，塑造了一个专业、亲切、有温度的品牌形象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活动目标</a:t>
            </a:r>
            <a:endParaRPr lang="zh-CN" altLang="en-US"/>
          </a:p>
        </p:txBody>
      </p:sp>
      <p:sp>
        <p:nvSpPr>
          <p:cNvPr id="1049190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提升品牌知名度</a:t>
            </a:r>
            <a:endParaRPr lang="zh-CN" altLang="en-US"/>
          </a:p>
        </p:txBody>
      </p:sp>
      <p:sp>
        <p:nvSpPr>
          <p:cNvPr id="10492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吸引新客户关注，增加品牌曝光度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增强老客户忠诚度，提高复购率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提升品牌在行业内的知名度和影响力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提高员工对品牌的认同感和归属感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增强用户粘性</a:t>
            </a:r>
            <a:endParaRPr lang="zh-CN" altLang="en-US"/>
          </a:p>
        </p:txBody>
      </p:sp>
      <p:sp>
        <p:nvSpPr>
          <p:cNvPr id="104931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强化品牌形象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促进用户互动与交流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提升用户参与度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增加用户忠诚度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促进销售增长</a:t>
            </a:r>
            <a:endParaRPr lang="zh-CN" altLang="en-US"/>
          </a:p>
        </p:txBody>
      </p:sp>
      <p:sp>
        <p:nvSpPr>
          <p:cNvPr id="10493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提升品牌知名度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增加销售额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扩大市场份额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活动策划</a:t>
            </a:r>
            <a:endParaRPr lang="zh-CN" altLang="en-US"/>
          </a:p>
        </p:txBody>
      </p:sp>
      <p:sp>
        <p:nvSpPr>
          <p:cNvPr id="1049428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主题设定</a:t>
            </a:r>
            <a:endParaRPr lang="zh-CN" altLang="en-US"/>
          </a:p>
        </p:txBody>
      </p:sp>
      <p:sp>
        <p:nvSpPr>
          <p:cNvPr id="104949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目的：增进家庭成员之间的感情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主题：回娘家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参与人员：夫妻、父母、兄弟姐妹等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活动形式：聚餐、旅游、家庭聚会等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节目形式</a:t>
            </a:r>
            <a:endParaRPr lang="zh-CN" altLang="en-US"/>
          </a:p>
        </p:txBody>
      </p:sp>
      <p:sp>
        <p:nvSpPr>
          <p:cNvPr id="10495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舞蹈表演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歌唱比赛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互动游戏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嘉宾访谈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嘉宾邀请</a:t>
            </a:r>
            <a:endParaRPr lang="zh-CN" altLang="en-US"/>
          </a:p>
        </p:txBody>
      </p:sp>
      <p:sp>
        <p:nvSpPr>
          <p:cNvPr id="10496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邀请对象：知名艺人、行业专家、网络红人等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邀请方式：通过经纪公司、个人邮箱或社交媒体平台等渠道发出邀请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邀请时间：提前3-4个月开始邀请，确保嘉宾时间安排合理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嘉宾费用：根据嘉宾知名度和影响力确定费用，预算合理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https://d.book118.com/088117027113006036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"/>
  <p:tag name="KSO_WM_UNIT_TYPE" val="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82.85&quot;,&quot;top&quot;:&quot;134.25&quot;,&quot;width&quot;:&quot;522.85&quot;,&quot;height&quot;:&quot;252.35&quot;}"/>
  <p:tag name="KSO_WM_SLIDE_ID" val="custom2023031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2"/>
  <p:tag name="KSO_WM_UNIT_INDEX" val="1_1_2"/>
  <p:tag name="KSO_WM_UNIT_LAYERLEVEL" val="1_1_1"/>
  <p:tag name="KSO_WM_UNIT_PRESET_TEXT" val="Part One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2"/>
  <p:tag name="KSO_WM_UNIT_INDEX" val="1_2_2"/>
  <p:tag name="KSO_WM_UNIT_LAYERLEVEL" val="1_1_1"/>
  <p:tag name="KSO_WM_UNIT_PRESET_TEXT" val="Part Two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2"/>
  <p:tag name="KSO_WM_UNIT_INDEX" val="1_4_2"/>
  <p:tag name="KSO_WM_UNIT_LAYERLEVEL" val="1_1_1"/>
  <p:tag name="KSO_WM_UNIT_PRESET_TEXT" val="Part Four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3"/>
  <p:tag name="KSO_WM_UNIT_INDEX" val="1_5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2"/>
  <p:tag name="KSO_WM_UNIT_INDEX" val="1_5_2"/>
  <p:tag name="KSO_WM_UNIT_LAYERLEVEL" val="1_1_1"/>
  <p:tag name="KSO_WM_UNIT_PRESET_TEXT" val="Part Five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2"/>
  <p:tag name="KSO_WM_UNIT_INDEX" val="1_6_2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3"/>
  <p:tag name="KSO_WM_UNIT_INDEX" val="1_6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3">
      <a:dk1>
        <a:srgbClr val="000000"/>
      </a:dk1>
      <a:lt1>
        <a:srgbClr val="FFFFFF"/>
      </a:lt1>
      <a:dk2>
        <a:srgbClr val="690D4D"/>
      </a:dk2>
      <a:lt2>
        <a:srgbClr val="FEF8FC"/>
      </a:lt2>
      <a:accent1>
        <a:srgbClr val="F187CD"/>
      </a:accent1>
      <a:accent2>
        <a:srgbClr val="DC95D4"/>
      </a:accent2>
      <a:accent3>
        <a:srgbClr val="C7A3DB"/>
      </a:accent3>
      <a:accent4>
        <a:srgbClr val="B1B1E3"/>
      </a:accent4>
      <a:accent5>
        <a:srgbClr val="9CBFEA"/>
      </a:accent5>
      <a:accent6>
        <a:srgbClr val="87CDF1"/>
      </a:accent6>
      <a:hlink>
        <a:srgbClr val="0563C1"/>
      </a:hlink>
      <a:folHlink>
        <a:srgbClr val="954F72"/>
      </a:folHlink>
    </a:clrScheme>
    <a:fontScheme name="自定义 95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回娘家节目活动策划</vt:lpstr>
      <vt:lpstr>目录</vt:lpstr>
      <vt:lpstr>活动背景</vt:lpstr>
      <vt:lpstr>节日文化内涵</vt:lpstr>
      <vt:lpstr>市场需求分析</vt:lpstr>
      <vt:lpstr>品牌形象塑造</vt:lpstr>
      <vt:lpstr>活动目标</vt:lpstr>
      <vt:lpstr>提升品牌知名度</vt:lpstr>
      <vt:lpstr>增强用户粘性</vt:lpstr>
      <vt:lpstr>促进销售增长</vt:lpstr>
      <vt:lpstr>活动策划</vt:lpstr>
      <vt:lpstr>主题设定</vt:lpstr>
      <vt:lpstr>节目形式</vt:lpstr>
      <vt:lpstr>嘉宾邀请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2024-09-16T04:19:46.133</cp:lastPrinted>
  <dcterms:created xsi:type="dcterms:W3CDTF">2024-09-15T20:19:46Z</dcterms:created>
  <dcterms:modified xsi:type="dcterms:W3CDTF">2024-09-15T20:19:48Z</dcterms:modified>
</cp:coreProperties>
</file>