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Default Extension="emf" ContentType="image/x-emf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64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2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B8E6CBE-16B8-4EB2-A565-D7EDB90585D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BE33090A-05A8-4817-8F0C-EA7B3EF6F42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8D29785-025F-475F-91AE-D13E02A7C7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CFB1922-3C13-4861-B1D2-698AB95EAE1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4A792031-1462-4E25-ABE0-932FB4D4B24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11F23C31-4B1C-48E4-A1B2-011EC3DBEFA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7A5DBA7-8F53-4789-BA5F-437C301D0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82EE705-756F-48A9-84C0-C18BAA8C3CC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4CEC647-89E5-44C0-BB3B-336CC8CD89C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F6C6F35-827E-46D0-AEBC-7F0E10989AF8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75D15CE-68BB-486C-A339-9C5F0596A6C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面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椭圆 5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3" name="椭圆 3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4" name="标题 1"/>
          <p:cNvSpPr>
            <a:spLocks noGrp="1"/>
          </p:cNvSpPr>
          <p:nvPr userDrawn="1">
            <p:ph type="ctrTitle" idx="2147483647" hasCustomPrompt="1"/>
          </p:nvPr>
        </p:nvSpPr>
        <p:spPr>
          <a:xfrm>
            <a:off x="7043681" y="4341644"/>
            <a:ext cx="4608954" cy="1006429"/>
          </a:xfrm>
        </p:spPr>
        <p:txBody>
          <a:bodyPr wrap="none" anchor="t">
            <a:spAutoFit/>
          </a:bodyPr>
          <a:lstStyle>
            <a:lvl1pPr lvl="0" algn="r" defTabSz="914400">
              <a:lnSpc>
                <a:spcPct val="90000"/>
              </a:lnSpc>
              <a:spcBef>
                <a:spcPct val="0"/>
              </a:spcBef>
              <a:buNone/>
              <a:defRPr lang="zh-CN" sz="66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66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5" name="副标题 2"/>
          <p:cNvSpPr>
            <a:spLocks noGrp="1"/>
          </p:cNvSpPr>
          <p:nvPr userDrawn="1">
            <p:ph type="subTitle" idx="1" hasCustomPrompt="1"/>
          </p:nvPr>
        </p:nvSpPr>
        <p:spPr>
          <a:xfrm>
            <a:off x="9044229" y="5591814"/>
            <a:ext cx="2608406" cy="341632"/>
          </a:xfrm>
        </p:spPr>
        <p:txBody>
          <a:bodyPr vert="horz" wrap="none" lIns="91440" tIns="45720" rIns="91440" bIns="45720" rtlCol="0">
            <a:spAutoFit/>
          </a:bodyPr>
          <a:lstStyle>
            <a:lvl1pPr marL="0" lvl="0" indent="0" algn="r" defTabSz="914400">
              <a:lnSpc>
                <a:spcPct val="90000"/>
              </a:lnSpc>
              <a:buFont typeface="Arial" pitchFamily="34" charset="0"/>
              <a:buNone/>
              <a:defRPr lang="zh-CN" sz="1800" b="0" i="0" spc="300">
                <a:solidFill>
                  <a:schemeClr val="bg1">
                    <a:lumMod val="50000"/>
                    <a:lumOff val="50000"/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点击编辑副标题样式</a:t>
            </a:r>
            <a:endParaRPr lang="zh-CN" sz="1800" b="0" i="0" spc="300">
              <a:solidFill>
                <a:schemeClr val="tx1">
                  <a:lumMod val="50000"/>
                  <a:lumOff val="50000"/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  <p:sp>
        <p:nvSpPr>
          <p:cNvPr id="6" name="文本占位符 17"/>
          <p:cNvSpPr>
            <a:spLocks noGrp="1"/>
          </p:cNvSpPr>
          <p:nvPr userDrawn="1">
            <p:ph type="body" sz="quarter" idx="10" hasCustomPrompt="1"/>
          </p:nvPr>
        </p:nvSpPr>
        <p:spPr>
          <a:xfrm>
            <a:off x="8454324" y="3587947"/>
            <a:ext cx="3198311" cy="701731"/>
          </a:xfrm>
        </p:spPr>
        <p:txBody>
          <a:bodyPr wrap="none" anchor="b">
            <a:spAutoFit/>
          </a:bodyPr>
          <a:lstStyle>
            <a:lvl1pPr marL="0" lvl="0" indent="0" algn="r" defTabSz="914400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lang="zh-CN" sz="4400" b="0" i="0" spc="300">
                <a:solidFill>
                  <a:schemeClr val="tx1">
                    <a:alpha val="100000"/>
                  </a:schemeClr>
                </a:solidFill>
                <a:latin typeface="Microsoft YaHei Light"/>
                <a:ea typeface="Microsoft YaHei Light"/>
              </a:defRPr>
            </a:lvl1pPr>
          </a:lstStyle>
          <a:p>
            <a:r>
              <a:rPr lang="zh-CN"/>
              <a:t>主标题样式</a:t>
            </a:r>
            <a:endParaRPr sz="4400" b="0" i="0" spc="300">
              <a:solidFill>
                <a:schemeClr val="bg1">
                  <a:alpha val="100000"/>
                </a:schemeClr>
              </a:solidFill>
              <a:latin typeface="Microsoft YaHei Light"/>
              <a:ea typeface="Microsoft YaHei Light"/>
            </a:endParaRPr>
          </a:p>
        </p:txBody>
      </p:sp>
    </p:spTree>
  </p:cSld>
  <p:clrMapOvr>
    <a:masterClrMapping/>
  </p:clrMapOvr>
  <p:transition/>
  <p:timing/>
  <p:extLst>
    <p:ext uri="{DCECCB84-F9BA-43D5-87BE-67443E8EF086}">
      <p15:sldGuideLst xmlns:p15="http://schemas.microsoft.com/office/powerpoint/2012/main">
        <p15:guide id="1" orient="horz" pos="2160" userDrawn="true">
          <p15:clr>
            <a:srgbClr val="FBAE40"/>
          </p15:clr>
        </p15:guide>
        <p15:guide id="2" pos="3840" userDrawn="true">
          <p15:clr>
            <a:srgbClr val="FBAE40"/>
          </p15:clr>
        </p15:guide>
      </p15:sldGuideLst>
    </p:ext>
  </p:extLst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节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7" name=""/>
        <p:cNvGrpSpPr/>
        <p:nvPr/>
      </p:nvGrpSpPr>
      <p:grpSpPr>
        <a:xfrm>
          <a:off x="0" y="0"/>
          <a:ext cx="0" cy="0"/>
        </a:xfrm>
      </p:grpSpPr>
      <p:sp>
        <p:nvSpPr>
          <p:cNvPr id="8" name="任意形状 7"/>
          <p:cNvSpPr>
            <a:spLocks noChangeAspect="1"/>
          </p:cNvSpPr>
          <p:nvPr userDrawn="1"/>
        </p:nvSpPr>
        <p:spPr>
          <a:xfrm>
            <a:off x="701502" y="0"/>
            <a:ext cx="9909322" cy="6858000"/>
          </a:xfrm>
          <a:custGeom>
            <a:gdLst>
              <a:gd name="connsiteX0" fmla="*/ 2565736 w 9909322"/>
              <a:gd name="connsiteY0" fmla="*/ 0 h 6858000"/>
              <a:gd name="connsiteX1" fmla="*/ 7343586 w 9909322"/>
              <a:gd name="connsiteY1" fmla="*/ 0 h 6858000"/>
              <a:gd name="connsiteX2" fmla="*/ 7523833 w 9909322"/>
              <a:gd name="connsiteY2" fmla="*/ 103640 h 6858000"/>
              <a:gd name="connsiteX3" fmla="*/ 9909322 w 9909322"/>
              <a:gd name="connsiteY3" fmla="*/ 4340998 h 6858000"/>
              <a:gd name="connsiteX4" fmla="*/ 9311321 w 9909322"/>
              <a:gd name="connsiteY4" fmla="*/ 6702684 h 6858000"/>
              <a:gd name="connsiteX5" fmla="*/ 9222016 w 9909322"/>
              <a:gd name="connsiteY5" fmla="*/ 6858000 h 6858000"/>
              <a:gd name="connsiteX6" fmla="*/ 687306 w 9909322"/>
              <a:gd name="connsiteY6" fmla="*/ 6858000 h 6858000"/>
              <a:gd name="connsiteX7" fmla="*/ 598001 w 9909322"/>
              <a:gd name="connsiteY7" fmla="*/ 6702684 h 6858000"/>
              <a:gd name="connsiteX8" fmla="*/ 0 w 9909322"/>
              <a:gd name="connsiteY8" fmla="*/ 4340998 h 6858000"/>
              <a:gd name="connsiteX9" fmla="*/ 2385489 w 9909322"/>
              <a:gd name="connsiteY9" fmla="*/ 103640 h 6858000"/>
            </a:gdLst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</a:cxnLst>
            <a:rect l="l" t="t" r="r" b="b"/>
            <a:pathLst>
              <a:path w="9909322" h="6858000">
                <a:moveTo>
                  <a:pt x="2565736" y="0"/>
                </a:moveTo>
                <a:lnTo>
                  <a:pt x="7343586" y="0"/>
                </a:lnTo>
                <a:lnTo>
                  <a:pt x="7523833" y="103640"/>
                </a:lnTo>
                <a:cubicBezTo>
                  <a:pt x="8953990" y="972624"/>
                  <a:pt x="9909322" y="2545246"/>
                  <a:pt x="9909322" y="4340998"/>
                </a:cubicBezTo>
                <a:cubicBezTo>
                  <a:pt x="9909322" y="5196118"/>
                  <a:pt x="9692693" y="6000642"/>
                  <a:pt x="9311321" y="6702684"/>
                </a:cubicBezTo>
                <a:lnTo>
                  <a:pt x="9222016" y="6858000"/>
                </a:lnTo>
                <a:lnTo>
                  <a:pt x="687306" y="6858000"/>
                </a:lnTo>
                <a:lnTo>
                  <a:pt x="598001" y="6702684"/>
                </a:lnTo>
                <a:cubicBezTo>
                  <a:pt x="216629" y="6000642"/>
                  <a:pt x="0" y="5196118"/>
                  <a:pt x="0" y="4340998"/>
                </a:cubicBezTo>
                <a:cubicBezTo>
                  <a:pt x="0" y="2545246"/>
                  <a:pt x="955332" y="972624"/>
                  <a:pt x="2385489" y="103640"/>
                </a:cubicBezTo>
                <a:close/>
              </a:path>
            </a:pathLst>
          </a:cu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9" name="日期占位符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0" name="页脚占位符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1" name="灯片编号占位符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仅标题">
    <p:bg>
      <p:bgPr>
        <a:gradFill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33000">
              <a:schemeClr val="bg1">
                <a:alpha val="100000"/>
              </a:schemeClr>
            </a:gs>
          </a:gsLst>
          <a:lin ang="16200000" scaled="1"/>
        </a:gradFill>
        <a:effectLst/>
      </p:bgPr>
    </p:bg>
    <p:spTree>
      <p:nvGrpSpPr>
        <p:cNvPr id="12" name=""/>
        <p:cNvGrpSpPr/>
        <p:nvPr/>
      </p:nvGrpSpPr>
      <p:grpSpPr>
        <a:xfrm>
          <a:off x="0" y="0"/>
          <a:ext cx="0" cy="0"/>
        </a:xfrm>
      </p:grpSpPr>
      <p:sp>
        <p:nvSpPr>
          <p:cNvPr id="13" name="日期占位符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14" name="页脚占位符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endParaRPr kumimoji="1" lang="zh-CN" altLang="en-US"/>
          </a:p>
        </p:txBody>
      </p:sp>
      <p:sp>
        <p:nvSpPr>
          <p:cNvPr id="15" name="灯片编号占位符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 b="0" i="0">
                <a:latin typeface="Microsoft YaHei" panose="020b0503020204020204" pitchFamily="34" charset="-122"/>
                <a:ea typeface="Microsoft YaHei" panose="020b0503020204020204" pitchFamily="34" charset="-122"/>
              </a:defRPr>
            </a:lvl1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  <p:pic>
        <p:nvPicPr>
          <p:cNvPr id="16" name="图片 21"/>
          <p:cNvPicPr>
            <a:picLocks noChangeAspect="1"/>
          </p:cNvPicPr>
          <p:nvPr userDrawn="1"/>
        </p:nvPicPr>
        <p:blipFill>
          <a:blip r:embed="rId1">
            <a:alphaModFix amt="50000"/>
          </a:blip>
          <a:stretch>
            <a:fillRect/>
          </a:stretch>
        </p:blipFill>
        <p:spPr>
          <a:xfrm>
            <a:off x="0" y="-1"/>
            <a:ext cx="12192000" cy="6858000"/>
          </a:xfrm>
          <a:prstGeom prst="rect">
            <a:avLst/>
          </a:prstGeom>
        </p:spPr>
      </p:pic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封底">
    <p:bg>
      <p:bgPr>
        <a:gradFill flip="none" rotWithShape="1">
          <a:gsLst>
            <a:gs pos="0">
              <a:schemeClr val="bg2">
                <a:lumMod val="90000"/>
                <a:lumOff val="10000"/>
                <a:alpha val="100000"/>
              </a:schemeClr>
            </a:gs>
            <a:gs pos="78000">
              <a:schemeClr val="bg1">
                <a:alpha val="100000"/>
              </a:schemeClr>
            </a:gs>
          </a:gsLst>
          <a:path path="circle">
            <a:fillToRect l="50000" t="50000" r="50000" b="50000"/>
          </a:path>
        </a:gradFill>
        <a:effectLst/>
      </p:bgPr>
    </p:bg>
    <p:spTree>
      <p:nvGrpSpPr>
        <p:cNvPr id="17" name=""/>
        <p:cNvGrpSpPr/>
        <p:nvPr/>
      </p:nvGrpSpPr>
      <p:grpSpPr>
        <a:xfrm>
          <a:off x="0" y="0"/>
          <a:ext cx="0" cy="0"/>
        </a:xfrm>
      </p:grpSpPr>
      <p:sp>
        <p:nvSpPr>
          <p:cNvPr id="18" name="椭圆 1"/>
          <p:cNvSpPr>
            <a:spLocks noChangeAspect="1"/>
          </p:cNvSpPr>
          <p:nvPr userDrawn="1"/>
        </p:nvSpPr>
        <p:spPr>
          <a:xfrm rot="10800000">
            <a:off x="3836115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6">
                  <a:alpha val="100000"/>
                </a:schemeClr>
              </a:gs>
              <a:gs pos="23000">
                <a:schemeClr val="accent6">
                  <a:lumMod val="50000"/>
                  <a:alpha val="0"/>
                </a:schemeClr>
              </a:gs>
              <a:gs pos="63000">
                <a:schemeClr val="bg1">
                  <a:alpha val="100000"/>
                </a:schemeClr>
              </a:gs>
              <a:gs pos="97000">
                <a:schemeClr val="accent6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  <a:effectLst>
            <a:glow>
              <a:schemeClr val="accent1">
                <a:alpha val="40000"/>
              </a:schemeClr>
            </a:glow>
          </a:effectLst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9" name="椭圆 2"/>
          <p:cNvSpPr>
            <a:spLocks noChangeAspect="1"/>
          </p:cNvSpPr>
          <p:nvPr userDrawn="1"/>
        </p:nvSpPr>
        <p:spPr>
          <a:xfrm>
            <a:off x="669939" y="729000"/>
            <a:ext cx="5400000" cy="5400000"/>
          </a:xfrm>
          <a:prstGeom prst="ellipse">
            <a:avLst/>
          </a:prstGeom>
          <a:gradFill flip="none" rotWithShape="1">
            <a:gsLst>
              <a:gs pos="0">
                <a:schemeClr val="accent1">
                  <a:lumMod val="50000"/>
                  <a:alpha val="100000"/>
                </a:schemeClr>
              </a:gs>
              <a:gs pos="23000">
                <a:schemeClr val="bg2">
                  <a:alpha val="100000"/>
                </a:schemeClr>
              </a:gs>
              <a:gs pos="63000">
                <a:schemeClr val="bg1">
                  <a:alpha val="100000"/>
                </a:schemeClr>
              </a:gs>
              <a:gs pos="81000">
                <a:schemeClr val="accent1">
                  <a:alpha val="100000"/>
                </a:schemeClr>
              </a:gs>
              <a:gs pos="100000">
                <a:schemeClr val="tx1">
                  <a:alpha val="100000"/>
                </a:schemeClr>
              </a:gs>
            </a:gsLst>
            <a:path path="circle">
              <a:fillToRect l="100000" t="100000"/>
            </a:path>
            <a:tileRect r="-100000" b="-100000"/>
          </a:gra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  <p:transition/>
  <p:timing/>
  <p:extLst>
    <p:ext uri="{DCECCB84-F9BA-43D5-87BE-67443E8EF086}">
      <p15:sldGuideLst xmlns:p15="http://schemas.microsoft.com/office/powerpoint/2012/main">
        <p15:guide id="3" orient="horz" pos="2160" userDrawn="true">
          <p15:clr>
            <a:srgbClr val="FBAE40"/>
          </p15:clr>
        </p15:guide>
        <p15:guide id="4" pos="3840" userDrawn="true">
          <p15:clr>
            <a:srgbClr val="FBAE40"/>
          </p15:clr>
        </p15:guide>
      </p15:sldGuideLst>
    </p:ext>
  </p:extLst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theme" Target="../theme/theme2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占位符 1"/>
          <p:cNvSpPr>
            <a:spLocks noGrp="1"/>
          </p:cNvSpPr>
          <p:nvPr>
            <p:ph type="title" idx="2147483647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kumimoji="1" lang="zh-CN" altLang="en-US"/>
              <a:t>单击此处编辑母版标题样式</a:t>
            </a:r>
            <a:endParaRPr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kumimoji="1" lang="zh-CN" altLang="en-US"/>
              <a:t>单击此处编辑母版文本样式</a:t>
            </a:r>
            <a:endParaRPr/>
          </a:p>
          <a:p>
            <a:pPr lvl="1"/>
            <a:r>
              <a:rPr kumimoji="1" lang="zh-CN" altLang="en-US"/>
              <a:t>二级</a:t>
            </a:r>
            <a:endParaRPr/>
          </a:p>
          <a:p>
            <a:pPr lvl="2"/>
            <a:r>
              <a:rPr kumimoji="1" lang="zh-CN" altLang="en-US"/>
              <a:t>三级</a:t>
            </a:r>
            <a:endParaRPr/>
          </a:p>
          <a:p>
            <a:pPr lvl="3"/>
            <a:r>
              <a:rPr kumimoji="1" lang="zh-CN" altLang="en-US"/>
              <a:t>四级</a:t>
            </a:r>
            <a:endParaRPr/>
          </a:p>
          <a:p>
            <a:pPr lvl="4"/>
            <a:r>
              <a:rPr kumimoji="1" lang="zh-CN" altLang="en-US"/>
              <a:t>五级</a:t>
            </a:r>
            <a:endParaRPr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l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0281522-3AB1-3541-90AB-7A631F5C75F8}" type="datetimeFigureOut">
              <a:rPr/>
              <a:t>2023/11/21</a:t>
            </a:fld>
            <a:endParaRPr kumimoji="1"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kumimoji="1"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r" defTabSz="914400" rtl="0" eaLnBrk="1" latinLnBrk="0" hangingPunct="1">
              <a:defRPr sz="1200" b="0" i="0" kern="1200">
                <a:solidFill>
                  <a:schemeClr val="tx1">
                    <a:tint val="75000"/>
                  </a:schemeClr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419F402A-E1A9-C741-9EEF-1CF72A8557FF}" type="slidenum">
              <a:rPr/>
              <a:t>‹#›</a:t>
            </a:fld>
            <a:endParaRPr kumimoji="1" lang="zh-CN" alt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</p:sldLayoutIdLst>
  <p:transition/>
  <p:timing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itchFamily="34" charset="0"/>
        <a:buChar char="•"/>
        <a:defRPr sz="2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4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20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b="0" i="0" kern="1200">
          <a:solidFill>
            <a:schemeClr val="tx1"/>
          </a:solidFill>
          <a:latin typeface="Microsoft YaHei" panose="020b0503020204020204" pitchFamily="34" charset="-122"/>
          <a:ea typeface="Microsoft YaHei" panose="020b0503020204020204" pitchFamily="34" charset="-122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>
        <p15:guide id="1" orient="horz" pos="2160" userDrawn="true">
          <p15:clr>
            <a:srgbClr val="F26B43"/>
          </p15:clr>
        </p15:guide>
        <p15:guide id="2" pos="3840" userDrawn="true">
          <p15:clr>
            <a:srgbClr val="F26B43"/>
          </p15:clr>
        </p15:guide>
      </p15:sldGuideLst>
    </p:ext>
  </p:extLst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2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3.emf" /><Relationship Id="rId3" Type="http://schemas.openxmlformats.org/officeDocument/2006/relationships/image" Target="../media/image4.jpe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2" Type="http://schemas.openxmlformats.org/officeDocument/2006/relationships/image" Target="../media/image5.jpe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08813407202500604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descr="{&quot;isTemplate&quot;:true,&quot;type&quot;:0,&quot;continueWritingContext&quot;:{&quot;outline&quot;:&quot;# 新车型验证与开发全面解析\n## 1.新车型验证与开发的重要性及目标\n### 1.1新车型验证与开发对汽车产业发展的推动作用\n### 1.2新车型验证与开发的目标与关键性能指标\n### 1.3新车型验证与开发过程中的风险管理\n## 2.新车型验证与开发流程详解\n### 2.1概念设计与原型制作阶段的验证与开发\n### 2.2工程开发与原型测试阶段的验证与开发\n### 2.3生产准备与批量生产阶段的验证与开发\n## 3.新车型验证与开发的关键技术\n### 3.1虚拟仿真技术在验证与开发中的应用\n### 3.2试验场测试与道路试验的方法与技巧\n### 3.3新车型性能评估与质量控制的先进手段\n## 4.新车型验证与开发的团队协作与沟通\n### 4.1验证与开发团队的组建与协同工作\n### 4.2验证与开发过程中的沟通与信息共享\n### 4.3问题识别与解决的策略与方法\n## 5.新车型验证与开发案例分析\n### 5.1成功新车型验证与开发的经验教训\n### 5.2新车型验证与开发过程中的挑战与应对策略\n### 5.3未来新车型验证与开发的发展趋势与展望\n&quot;,&quot;templateId&quot;:&quot;wcihqg1n4jgz7pwewmrddotw8w&quot;}}"/>
        <p:cNvGrpSpPr/>
        <p:nvPr/>
      </p:nvGrpSpPr>
      <p:grpSpPr>
        <a:xfrm>
          <a:off x="0" y="0"/>
          <a:ext cx="0" cy="0"/>
        </a:xfrm>
      </p:grpSpPr>
      <p:sp>
        <p:nvSpPr>
          <p:cNvPr id="2" name="标题 1" descr="{&quot;isTemplate&quot;:true,&quot;type&quot;:&quot;title&quot;,&quot;canOmit&quot;:false,&quot;range&quot;:0}"/>
          <p:cNvSpPr>
            <a:spLocks noGrp="1"/>
          </p:cNvSpPr>
          <p:nvPr>
            <p:ph type="ctrTitle" idx="2147483647"/>
          </p:nvPr>
        </p:nvSpPr>
        <p:spPr>
          <a:xfrm>
            <a:off x="397309" y="4341644"/>
            <a:ext cx="11264900" cy="996950"/>
          </a:xfrm>
        </p:spPr>
        <p:txBody>
          <a:bodyPr vert="horz" wrap="square" lIns="91440" tIns="45720" rIns="91440" bIns="45720" anchor="b">
            <a:spAutoFit/>
          </a:bodyPr>
          <a:lstStyle/>
          <a:p>
            <a:pPr>
              <a:buNone/>
            </a:pPr>
            <a:r>
              <a:rPr lang="zh-CN"/>
              <a:t>新车型验证与开发全面解析</a:t>
            </a:r>
            <a:endParaRPr/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</p:nvPr>
        </p:nvSpPr>
        <p:spPr>
          <a:xfrm>
            <a:off x="6877435" y="5591814"/>
            <a:ext cx="4775200" cy="336550"/>
          </a:xfrm>
        </p:spPr>
        <p:txBody>
          <a:bodyPr>
            <a:spAutoFit/>
          </a:bodyPr>
          <a:lstStyle/>
          <a:p>
            <a:pPr marL="0" indent="0">
              <a:buNone/>
            </a:pPr>
            <a:r>
              <a:rPr lang="en-US"/>
              <a:t> </a:t>
            </a:r>
            <a:endParaRPr lang="zh-CN"/>
          </a:p>
        </p:txBody>
      </p:sp>
      <p:cxnSp>
        <p:nvCxnSpPr>
          <p:cNvPr id="4" name="直线连接符 4"/>
          <p:cNvCxnSpPr/>
          <p:nvPr/>
        </p:nvCxnSpPr>
        <p:spPr>
          <a:xfrm>
            <a:off x="10950590" y="752149"/>
            <a:ext cx="540000" cy="0"/>
          </a:xfrm>
          <a:prstGeom prst="line">
            <a:avLst/>
          </a:prstGeom>
          <a:ln w="127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5" name="文本占位符 20"/>
          <p:cNvSpPr txBox="1"/>
          <p:nvPr/>
        </p:nvSpPr>
        <p:spPr>
          <a:xfrm>
            <a:off x="397309" y="515266"/>
            <a:ext cx="1101071" cy="337913"/>
          </a:xfrm>
          <a:prstGeom prst="rect">
            <a:avLst/>
          </a:prstGeom>
        </p:spPr>
        <p:txBody>
          <a:bodyPr wrap="none" anchor="t">
            <a:spAutoFit/>
          </a:bodyPr>
          <a:lstStyle>
            <a:defPPr>
              <a:defRPr lang="zh-CN"/>
            </a:defPPr>
            <a:lvl1pPr marL="0" indent="0" algn="l" defTabSz="914400" rtl="0" eaLnBrk="1" latinLnBrk="0" hangingPunct="1">
              <a:lnSpc>
                <a:spcPct val="150000"/>
              </a:lnSpc>
              <a:spcBef>
                <a:spcPts val="1000"/>
              </a:spcBef>
              <a:buFont typeface="Arial" pitchFamily="34" charset="0"/>
              <a:buNone/>
              <a:defRPr sz="1200" b="0" i="0" kern="1200" spc="3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pc="0">
                <a:solidFill>
                  <a:schemeClr val="accent1"/>
                </a:solidFill>
                <a:effectLst/>
                <a:latin typeface="Microsoft YaHei Light" panose="020b0503020204020204" pitchFamily="34" charset="-122"/>
                <a:ea typeface="Microsoft YaHei Light" panose="020b0503020204020204" pitchFamily="34" charset="-122"/>
              </a:rPr>
              <a:t> </a:t>
            </a:r>
            <a:endParaRPr kumimoji="1" lang="en-US" altLang="zh-CN" spc="0">
              <a:solidFill>
                <a:schemeClr val="accent1"/>
              </a:solidFill>
              <a:latin typeface="Microsoft YaHei Light" panose="020b0503020204020204" pitchFamily="34" charset="-122"/>
              <a:ea typeface="Microsoft YaHei Light" panose="020b0503020204020204" pitchFamily="34" charset="-122"/>
            </a:endParaRP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2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12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新车型验证与开发的重要性及目标</a:t>
            </a:r>
            <a:endParaRPr/>
          </a:p>
        </p:txBody>
      </p:sp>
      <p:sp>
        <p:nvSpPr>
          <p:cNvPr id="12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01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70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171" name="Picture 2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1875" r="21875"/>
          <a:stretch>
            <a:fillRect/>
          </a:stretch>
        </p:blipFill>
        <p:spPr>
          <a:xfrm>
            <a:off x="7092556" y="1559288"/>
            <a:ext cx="4492828" cy="4492828"/>
          </a:xfrm>
          <a:prstGeom prst="roundRect">
            <a:avLst>
              <a:gd name="adj" fmla="val 6169"/>
            </a:avLst>
          </a:prstGeom>
        </p:spPr>
      </p:pic>
      <p:grpSp>
        <p:nvGrpSpPr>
          <p:cNvPr id="172" name="" descr="{&quot;isTemplate&quot;:true,&quot;type&quot;:&quot;list&quot;,&quot;canOmit&quot;:false,&quot;minItemsCount&quot;:-1,&quot;scalable&quot;:false,&quot;alignment&quot;:&quot;left&quot;,&quot;alignmentVertical&quot;:&quot;top&quot;}"/>
          <p:cNvGrpSpPr/>
          <p:nvPr/>
        </p:nvGrpSpPr>
        <p:grpSpPr>
          <a:xfrm>
            <a:off x="660396" y="1892786"/>
            <a:ext cx="5622868" cy="4617939"/>
            <a:chOff x="660396" y="1892786"/>
            <a:chExt cx="5622868" cy="4617939"/>
          </a:xfrm>
        </p:grpSpPr>
        <p:grpSp>
          <p:nvGrpSpPr>
            <p:cNvPr id="173" name="组合 4"/>
            <p:cNvGrpSpPr/>
            <p:nvPr/>
          </p:nvGrpSpPr>
          <p:grpSpPr>
            <a:xfrm>
              <a:off x="660396" y="1892786"/>
              <a:ext cx="5622867" cy="1446014"/>
              <a:chOff x="571500" y="1815543"/>
              <a:chExt cx="5622867" cy="1446014"/>
            </a:xfrm>
          </p:grpSpPr>
          <p:sp>
            <p:nvSpPr>
              <p:cNvPr id="17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提高汽车性能和市场竞争力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5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7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满足消费者需求，提高市场份额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提升品牌形象，增强企业竞争力</a:t>
                </a:r>
                <a:endParaRPr/>
              </a:p>
            </p:txBody>
          </p:sp>
          <p:sp>
            <p:nvSpPr>
              <p:cNvPr id="176" name="椭圆 7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01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77" name="组合 8"/>
            <p:cNvGrpSpPr/>
            <p:nvPr/>
          </p:nvGrpSpPr>
          <p:grpSpPr>
            <a:xfrm>
              <a:off x="660396" y="3478749"/>
              <a:ext cx="5622868" cy="1446014"/>
              <a:chOff x="571500" y="1815543"/>
              <a:chExt cx="5622868" cy="1446014"/>
            </a:xfrm>
          </p:grpSpPr>
          <p:sp>
            <p:nvSpPr>
              <p:cNvPr id="17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促进技术创新和产业升级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79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8000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推动新能源汽车、智能网联等技术的研发和应用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促进汽车产业链上下游企业的协同发展</a:t>
                </a:r>
                <a:endParaRPr/>
              </a:p>
            </p:txBody>
          </p:sp>
          <p:sp>
            <p:nvSpPr>
              <p:cNvPr id="180" name="椭圆 11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02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  <p:grpSp>
          <p:nvGrpSpPr>
            <p:cNvPr id="181" name="组合 12"/>
            <p:cNvGrpSpPr/>
            <p:nvPr/>
          </p:nvGrpSpPr>
          <p:grpSpPr>
            <a:xfrm>
              <a:off x="660396" y="5064711"/>
              <a:ext cx="5622867" cy="1446014"/>
              <a:chOff x="571500" y="1815543"/>
              <a:chExt cx="5622867" cy="1446014"/>
            </a:xfrm>
          </p:grpSpPr>
          <p:sp>
            <p:nvSpPr>
              <p:cNvPr id="182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1406368" y="1815732"/>
                <a:ext cx="4600736" cy="369332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降低生产成本和研发风险</a:t>
                </a:r>
                <a:endParaRPr lang="en-US" b="1">
                  <a:solidFill>
                    <a:schemeClr val="accent1">
                      <a:alpha val="100000"/>
                    </a:schemeClr>
                  </a:solidFill>
                  <a:latin typeface="微软雅黑"/>
                  <a:ea typeface="微软雅黑"/>
                </a:endParaRPr>
              </a:p>
            </p:txBody>
          </p:sp>
          <p:sp>
            <p:nvSpPr>
              <p:cNvPr id="183" name="Tencent" descr="{&quot;isTemplate&quot;:true,&quot;type&quot;:&quot;content&quot;,&quot;canOmit&quot;:false,&quot;range&quot;:0}"/>
              <p:cNvSpPr/>
              <p:nvPr/>
            </p:nvSpPr>
            <p:spPr>
              <a:xfrm>
                <a:off x="1406368" y="2193913"/>
                <a:ext cx="4787999" cy="1067644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lIns="91440" tIns="45720" rIns="91440" bIns="45720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通过验证与开发过程中的问题识别和解决，降低后期修改成本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提高研发效率，缩短研发周期</a:t>
                </a:r>
                <a:endParaRPr/>
              </a:p>
            </p:txBody>
          </p:sp>
          <p:sp>
            <p:nvSpPr>
              <p:cNvPr id="184" name="椭圆 15"/>
              <p:cNvSpPr/>
              <p:nvPr/>
            </p:nvSpPr>
            <p:spPr>
              <a:xfrm>
                <a:off x="571500" y="1815543"/>
                <a:ext cx="690319" cy="690319"/>
              </a:xfrm>
              <a:prstGeom prst="ellipse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>
                    <a:latin typeface="+mj-ea"/>
                    <a:ea typeface="+mj-ea"/>
                  </a:rPr>
                  <a:t>03</a:t>
                </a:r>
                <a:endParaRPr kumimoji="1" lang="zh-CN" altLang="en-US" sz="2000">
                  <a:latin typeface="+mj-ea"/>
                  <a:ea typeface="+mj-ea"/>
                </a:endParaRPr>
              </a:p>
            </p:txBody>
          </p:sp>
        </p:grpSp>
      </p:grpSp>
      <p:sp>
        <p:nvSpPr>
          <p:cNvPr id="185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1009535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新车型验证与开发对汽车产业发展的推动作用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86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187" name="矩形 6"/>
          <p:cNvSpPr/>
          <p:nvPr/>
        </p:nvSpPr>
        <p:spPr>
          <a:xfrm>
            <a:off x="0" y="0"/>
            <a:ext cx="4680000" cy="6858000"/>
          </a:xfrm>
          <a:prstGeom prst="rect">
            <a:avLst/>
          </a:prstGeom>
          <a:blipFill dpi="0" rotWithShape="1">
            <a:blip r:embed="rId2"/>
            <a:tile tx="0" ty="0" sx="100000" sy="100000" flip="none" algn="l"/>
          </a:blip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kumimoji="1" lang="zh-CN" altLang="en-US"/>
          </a:p>
        </p:txBody>
      </p:sp>
      <p:sp>
        <p:nvSpPr>
          <p:cNvPr id="188" name="Tencent" descr="{&quot;isTemplate&quot;:true,&quot;type&quot;:&quot;title&quot;,&quot;canOmit&quot;:false,&quot;range&quot;:0}"/>
          <p:cNvSpPr txBox="1"/>
          <p:nvPr/>
        </p:nvSpPr>
        <p:spPr>
          <a:xfrm>
            <a:off x="5192268" y="1824744"/>
            <a:ext cx="64833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3600" b="1">
                <a:latin typeface="微软雅黑"/>
                <a:ea typeface="微软雅黑"/>
              </a:rPr>
              <a:t>新车型验证与开发的目标与关键性能指标</a:t>
            </a:r>
            <a:endParaRPr lang="en-US" sz="3600" b="1">
              <a:latin typeface="微软雅黑"/>
              <a:ea typeface="微软雅黑"/>
            </a:endParaRPr>
          </a:p>
        </p:txBody>
      </p:sp>
      <p:sp>
        <p:nvSpPr>
          <p:cNvPr id="189" name="Tencent" descr="{&quot;isTemplate&quot;:true,&quot;type&quot;:&quot;content&quot;,&quot;canOmit&quot;:true,&quot;range&quot;:0}"/>
          <p:cNvSpPr txBox="1"/>
          <p:nvPr/>
        </p:nvSpPr>
        <p:spPr>
          <a:xfrm>
            <a:off x="5192268" y="3429000"/>
            <a:ext cx="6480000" cy="3147007"/>
          </a:xfrm>
          <a:prstGeom prst="rect">
            <a:avLst/>
          </a:prstGeom>
          <a:noFill/>
        </p:spPr>
        <p:txBody>
          <a:bodyPr wrap="square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目标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：确保新车型的性能、质量和可靠性达到预期要求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满足国家法规、行业标准和企业内部要求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具备市场竞争力，满足消费者需求</a:t>
            </a:r>
            <a:endParaRPr/>
          </a:p>
          <a:p>
            <a:pPr marL="0" lvl="0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b="1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关键性能指标</a:t>
            </a: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：安全性、动力性、经济性、舒适性、环保性等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安全性：确保驾驶员、乘客和行人安全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动力性：满足驾驶过程中的动力需求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经济性：降低油耗，提高续航里程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舒适性：提供舒适的驾驶环境和乘坐体验</a:t>
            </a:r>
            <a:endParaRPr/>
          </a:p>
          <a:p>
            <a:pPr marL="406400" lvl="1" indent="-203200">
              <a:lnSpc>
                <a:spcPct val="130000"/>
              </a:lnSpc>
              <a:buFont typeface="Arial" pitchFamily="34" charset="0"/>
              <a:buChar char="•"/>
            </a:pPr>
            <a:r>
              <a:rPr lang="zh-CN" sz="1400" spc="300">
                <a:solidFill>
                  <a:schemeClr val="tx1">
                    <a:lumMod val="50000"/>
                    <a:lumOff val="50000"/>
                    <a:alpha val="100000"/>
                  </a:schemeClr>
                </a:solidFill>
                <a:latin typeface="微软雅黑"/>
                <a:ea typeface="微软雅黑"/>
              </a:rPr>
              <a:t>环保性：降低尾气排放，减少环境污染</a:t>
            </a:r>
            <a:endParaRPr/>
          </a:p>
        </p:txBody>
      </p:sp>
      <p:cxnSp>
        <p:nvCxnSpPr>
          <p:cNvPr id="190" name="直线连接符 9"/>
          <p:cNvCxnSpPr/>
          <p:nvPr/>
        </p:nvCxnSpPr>
        <p:spPr>
          <a:xfrm>
            <a:off x="5281168" y="635000"/>
            <a:ext cx="540000" cy="0"/>
          </a:xfrm>
          <a:prstGeom prst="line">
            <a:avLst/>
          </a:prstGeom>
          <a:ln w="38100">
            <a:solidFill>
              <a:schemeClr val="accent1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191" name="图片 1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3"/>
          <a:srcRect l="30807" r="30807"/>
          <a:stretch>
            <a:fillRect/>
          </a:stretch>
        </p:blipFill>
        <p:spPr>
          <a:xfrm>
            <a:off x="0" y="0"/>
            <a:ext cx="4679999" cy="6858000"/>
          </a:xfrm>
          <a:prstGeom prst="rect">
            <a:avLst/>
          </a:prstGeom>
        </p:spPr>
      </p:pic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92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93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1" y="3146904"/>
            <a:ext cx="10820399" cy="3287791"/>
            <a:chOff x="685801" y="3146904"/>
            <a:chExt cx="10820399" cy="3287791"/>
          </a:xfrm>
        </p:grpSpPr>
        <p:grpSp>
          <p:nvGrpSpPr>
            <p:cNvPr id="194" name=""/>
            <p:cNvGrpSpPr/>
            <p:nvPr/>
          </p:nvGrpSpPr>
          <p:grpSpPr>
            <a:xfrm>
              <a:off x="685801" y="3146904"/>
              <a:ext cx="4207178" cy="3287791"/>
              <a:chOff x="685801" y="3146904"/>
              <a:chExt cx="4207178" cy="3287791"/>
            </a:xfrm>
          </p:grpSpPr>
          <p:sp>
            <p:nvSpPr>
              <p:cNvPr id="195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1" y="3146904"/>
                <a:ext cx="4207178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风险识别：对新车型验证与开发过程中的潜在风险进行预测和识别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909877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设计风险：零部件设计不合理，影响性能和质量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制造风险：生产工艺不稳定，导致产品一致性差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市场风险：市场需求变化，竞争加剧</a:t>
                </a:r>
                <a:endParaRPr/>
              </a:p>
            </p:txBody>
          </p:sp>
        </p:grpSp>
        <p:grpSp>
          <p:nvGrpSpPr>
            <p:cNvPr id="197" name=""/>
            <p:cNvGrpSpPr/>
            <p:nvPr/>
          </p:nvGrpSpPr>
          <p:grpSpPr>
            <a:xfrm>
              <a:off x="4408278" y="3146904"/>
              <a:ext cx="3798485" cy="3287791"/>
              <a:chOff x="4408278" y="3146904"/>
              <a:chExt cx="3798485" cy="3287791"/>
            </a:xfrm>
          </p:grpSpPr>
          <p:sp>
            <p:nvSpPr>
              <p:cNvPr id="198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4408278" y="3146904"/>
                <a:ext cx="3798485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风险评估：对识别的风险进行评估，确定风险优先级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199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4444300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风险概率：事件发生的可能性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风险影响：事件发生时对目标的影响程度</a:t>
                </a:r>
                <a:endParaRPr/>
              </a:p>
            </p:txBody>
          </p:sp>
        </p:grpSp>
        <p:grpSp>
          <p:nvGrpSpPr>
            <p:cNvPr id="200" name=""/>
            <p:cNvGrpSpPr/>
            <p:nvPr/>
          </p:nvGrpSpPr>
          <p:grpSpPr>
            <a:xfrm>
              <a:off x="7707715" y="3146904"/>
              <a:ext cx="3798485" cy="3287791"/>
              <a:chOff x="7707715" y="3146904"/>
              <a:chExt cx="3798485" cy="3287791"/>
            </a:xfrm>
          </p:grpSpPr>
          <p:sp>
            <p:nvSpPr>
              <p:cNvPr id="20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7707715" y="3146904"/>
                <a:ext cx="3798485" cy="1296000"/>
              </a:xfrm>
              <a:prstGeom prst="chevron">
                <a:avLst/>
              </a:prstGeom>
              <a:solidFill>
                <a:schemeClr val="accent3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风险应对：制定针对性的风险应对措施，降低风险影响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0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978723" y="4655120"/>
                <a:ext cx="3024000" cy="1779575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风险预防：提前采取措施，降低风险发生的可能性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风险控制：在风险发生时，采取措施降低影响程度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风险转移：通过保险、合同等方式，将风险转移给其他方</a:t>
                </a:r>
                <a:endParaRPr/>
              </a:p>
            </p:txBody>
          </p:sp>
        </p:grpSp>
      </p:grpSp>
      <p:sp>
        <p:nvSpPr>
          <p:cNvPr id="203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新车型验证与开发过程中的风险管理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4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205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新车型验证与开发流程详解</a:t>
            </a:r>
            <a:endParaRPr/>
          </a:p>
        </p:txBody>
      </p:sp>
      <p:sp>
        <p:nvSpPr>
          <p:cNvPr id="206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02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07" name="" descr="{&quot;isTemplate&quot;:true,&quot;type&quot;:3}"/>
        <p:cNvGrpSpPr/>
        <p:nvPr/>
      </p:nvGrpSpPr>
      <p:grpSpPr>
        <a:xfrm>
          <a:off x="0" y="0"/>
          <a:ext cx="0" cy="0"/>
        </a:xfrm>
      </p:grpSpPr>
      <p:sp>
        <p:nvSpPr>
          <p:cNvPr id="208" name="Tencent" descr="{&quot;isTemplate&quot;:true,&quot;type&quot;:&quot;title&quot;,&quot;canOmit&quot;:false,&quot;range&quot;:0}"/>
          <p:cNvSpPr txBox="1"/>
          <p:nvPr/>
        </p:nvSpPr>
        <p:spPr>
          <a:xfrm>
            <a:off x="753805" y="643889"/>
            <a:ext cx="10699750" cy="64135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3600" b="1">
                <a:latin typeface="微软雅黑"/>
                <a:ea typeface="微软雅黑"/>
              </a:rPr>
              <a:t>概念设计与原型制作阶段的验证与开发</a:t>
            </a:r>
            <a:endParaRPr lang="en-US" sz="3600" b="1">
              <a:latin typeface="微软雅黑"/>
              <a:ea typeface="微软雅黑"/>
            </a:endParaRPr>
          </a:p>
        </p:txBody>
      </p:sp>
      <p:grpSp>
        <p:nvGrpSpPr>
          <p:cNvPr id="20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2826111" y="2144759"/>
            <a:ext cx="6539782" cy="4397325"/>
            <a:chOff x="2826110" y="2144759"/>
            <a:chExt cx="6539782" cy="4397325"/>
          </a:xfrm>
        </p:grpSpPr>
        <p:grpSp>
          <p:nvGrpSpPr>
            <p:cNvPr id="210" name=""/>
            <p:cNvGrpSpPr/>
            <p:nvPr/>
          </p:nvGrpSpPr>
          <p:grpSpPr>
            <a:xfrm>
              <a:off x="2826110" y="2144759"/>
              <a:ext cx="2880000" cy="4397325"/>
              <a:chOff x="2826109" y="2144759"/>
              <a:chExt cx="2880000" cy="4397325"/>
            </a:xfrm>
          </p:grpSpPr>
          <p:sp>
            <p:nvSpPr>
              <p:cNvPr id="211" name="椭圆 10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2826109" y="2144759"/>
                <a:ext cx="2880000" cy="2880000"/>
              </a:xfrm>
              <a:prstGeom prst="ellipse">
                <a:avLst/>
              </a:prstGeom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概念设计：根据市场需求和企业战略，确定新车型的设计方向和目标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3006109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设计草图：初步确定车辆外观、内饰和性能参数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设计评审：评估设计方案的可行性和竞争力</a:t>
                </a:r>
                <a:endParaRPr/>
              </a:p>
            </p:txBody>
          </p:sp>
          <p:sp>
            <p:nvSpPr>
              <p:cNvPr id="213" name="Tencent"/>
              <p:cNvSpPr/>
              <p:nvPr/>
            </p:nvSpPr>
            <p:spPr>
              <a:xfrm>
                <a:off x="4015079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1"/>
                    </a:solidFill>
                    <a:latin typeface="+mj-ea"/>
                    <a:ea typeface="+mj-ea"/>
                  </a:rPr>
                  <a:t>01</a:t>
                </a:r>
                <a:endParaRPr/>
              </a:p>
            </p:txBody>
          </p:sp>
        </p:grpSp>
        <p:grpSp>
          <p:nvGrpSpPr>
            <p:cNvPr id="214" name=""/>
            <p:cNvGrpSpPr/>
            <p:nvPr/>
          </p:nvGrpSpPr>
          <p:grpSpPr>
            <a:xfrm>
              <a:off x="6485892" y="2144759"/>
              <a:ext cx="2880000" cy="4397325"/>
              <a:chOff x="6485892" y="2144759"/>
              <a:chExt cx="2880000" cy="4397325"/>
            </a:xfrm>
          </p:grpSpPr>
          <p:sp>
            <p:nvSpPr>
              <p:cNvPr id="215" name="椭圆 11" descr="{&quot;isTemplate&quot;:true,&quot;type&quot;:&quot;title&quot;,&quot;canOmit&quot;:false,&quot;range&quot;:0}"/>
              <p:cNvSpPr>
                <a:spLocks noChangeAspect="1"/>
              </p:cNvSpPr>
              <p:nvPr/>
            </p:nvSpPr>
            <p:spPr>
              <a:xfrm>
                <a:off x="6485892" y="2144759"/>
                <a:ext cx="2880000" cy="2880000"/>
              </a:xfrm>
              <a:prstGeom prst="ellipse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2200" b="1">
                    <a:solidFill>
                      <a:schemeClr val="bg1"/>
                    </a:solidFill>
                    <a:latin typeface="+mj-ea"/>
                    <a:ea typeface="+mj-ea"/>
                  </a:rPr>
                  <a:t>原型制作：根据概念设计，制作新车型的原型</a:t>
                </a:r>
                <a:endParaRPr kumimoji="1" lang="en-US" altLang="zh-CN" sz="22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16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6665892" y="5561464"/>
                <a:ext cx="2520950" cy="980620"/>
              </a:xfrm>
              <a:prstGeom prst="rect">
                <a:avLst/>
              </a:prstGeom>
              <a:noFill/>
            </p:spPr>
            <p:txBody>
              <a:bodyPr wrap="square" rtlCol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原型设计：细化设计方案，完成零部件设计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原型制作：通过手工制作或3D打印等技术制作原型</a:t>
                </a:r>
                <a:endParaRPr/>
              </a:p>
            </p:txBody>
          </p:sp>
          <p:sp>
            <p:nvSpPr>
              <p:cNvPr id="217" name="Tencent"/>
              <p:cNvSpPr/>
              <p:nvPr/>
            </p:nvSpPr>
            <p:spPr>
              <a:xfrm>
                <a:off x="7674862" y="5145078"/>
                <a:ext cx="502061" cy="400110"/>
              </a:xfrm>
              <a:prstGeom prst="rect">
                <a:avLst/>
              </a:prstGeom>
              <a:noFill/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none" lIns="91440" tIns="45720" rIns="91440" bIns="45720" rtlCol="0" anchor="b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en-US" altLang="zh-CN" sz="2000" b="1">
                    <a:solidFill>
                      <a:schemeClr val="accent2"/>
                    </a:solidFill>
                    <a:latin typeface="+mj-ea"/>
                    <a:ea typeface="+mj-ea"/>
                  </a:rPr>
                  <a:t>02</a:t>
                </a:r>
                <a:endParaRPr/>
              </a:p>
            </p:txBody>
          </p:sp>
        </p:grp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18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219" name="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5800" y="3146904"/>
            <a:ext cx="10730436" cy="3225487"/>
            <a:chOff x="685800" y="3146904"/>
            <a:chExt cx="10730436" cy="3225487"/>
          </a:xfrm>
        </p:grpSpPr>
        <p:grpSp>
          <p:nvGrpSpPr>
            <p:cNvPr id="220" name=""/>
            <p:cNvGrpSpPr/>
            <p:nvPr/>
          </p:nvGrpSpPr>
          <p:grpSpPr>
            <a:xfrm>
              <a:off x="685800" y="3146904"/>
              <a:ext cx="5760000" cy="3225487"/>
              <a:chOff x="685800" y="3146904"/>
              <a:chExt cx="5760000" cy="3225487"/>
            </a:xfrm>
          </p:grpSpPr>
          <p:sp>
            <p:nvSpPr>
              <p:cNvPr id="221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85800" y="3146904"/>
                <a:ext cx="5760000" cy="1296000"/>
              </a:xfrm>
              <a:prstGeom prst="homePlate">
                <a:avLst/>
              </a:prstGeom>
              <a:solidFill>
                <a:schemeClr val="accent1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工程开发：将原型转化为实际可生产的汽车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2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16962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设计优化：根据原型测试结果，对设计进行优化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工艺开发：制定生产工艺，确保产品一致性</a:t>
                </a:r>
                <a:endParaRPr/>
              </a:p>
            </p:txBody>
          </p:sp>
        </p:grpSp>
        <p:grpSp>
          <p:nvGrpSpPr>
            <p:cNvPr id="223" name=""/>
            <p:cNvGrpSpPr/>
            <p:nvPr/>
          </p:nvGrpSpPr>
          <p:grpSpPr>
            <a:xfrm>
              <a:off x="6016236" y="3146904"/>
              <a:ext cx="5400000" cy="3225487"/>
              <a:chOff x="6016236" y="3146904"/>
              <a:chExt cx="5400000" cy="3225487"/>
            </a:xfrm>
          </p:grpSpPr>
          <p:sp>
            <p:nvSpPr>
              <p:cNvPr id="224" name="Tencent" descr="{&quot;isTemplate&quot;:true,&quot;type&quot;:&quot;title&quot;,&quot;canOmit&quot;:false,&quot;range&quot;:0}"/>
              <p:cNvSpPr/>
              <p:nvPr/>
            </p:nvSpPr>
            <p:spPr>
              <a:xfrm>
                <a:off x="6016236" y="3146904"/>
                <a:ext cx="5400000" cy="1296000"/>
              </a:xfrm>
              <a:prstGeom prst="chevron">
                <a:avLst/>
              </a:prstGeom>
              <a:solidFill>
                <a:schemeClr val="accent2"/>
              </a:solidFill>
              <a:ln>
                <a:noFill/>
              </a:ln>
            </p:spPr>
            <p:style>
              <a:lnRef idx="2">
                <a:schemeClr val="accent1">
                  <a:shade val="50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wrap="square" rtlCol="0" anchor="ctr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rgbClr val="000000"/>
                    </a:solidFill>
                    <a:latin typeface="Arial"/>
                    <a:ea typeface="+mn-ea"/>
                    <a:cs typeface="+mn-cs"/>
                  </a:defRPr>
                </a:lvl9pPr>
              </a:lstStyle>
              <a:p>
                <a:pPr algn="ctr"/>
                <a:r>
                  <a:rPr kumimoji="1" lang="zh-CN" altLang="en-US" sz="1800" b="1">
                    <a:solidFill>
                      <a:schemeClr val="bg1"/>
                    </a:solidFill>
                    <a:latin typeface="+mj-ea"/>
                    <a:ea typeface="+mj-ea"/>
                  </a:rPr>
                  <a:t>原型测试：对新车型进行性能、安全和耐久等方面的测试</a:t>
                </a:r>
                <a:endParaRPr kumimoji="1" lang="en-US" altLang="zh-CN" sz="1800" b="1">
                  <a:solidFill>
                    <a:schemeClr val="bg1"/>
                  </a:solidFill>
                  <a:latin typeface="+mj-ea"/>
                  <a:ea typeface="+mj-ea"/>
                </a:endParaRPr>
              </a:p>
            </p:txBody>
          </p:sp>
          <p:sp>
            <p:nvSpPr>
              <p:cNvPr id="225" name="Tencent" descr="{&quot;isTemplate&quot;:true,&quot;type&quot;:&quot;content&quot;,&quot;canOmit&quot;:true,&quot;range&quot;:0}"/>
              <p:cNvSpPr txBox="1"/>
              <p:nvPr/>
            </p:nvSpPr>
            <p:spPr>
              <a:xfrm>
                <a:off x="7102636" y="4667039"/>
                <a:ext cx="3240000" cy="1705352"/>
              </a:xfrm>
              <a:prstGeom prst="rect">
                <a:avLst/>
              </a:prstGeom>
              <a:noFill/>
            </p:spPr>
            <p:txBody>
              <a:bodyPr wrap="square" rtlCol="0" anchor="t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性能测试：测试车辆的动力性、经济性、舒适性等性能指标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安全测试：测试车辆的安全性能，确保驾驶员和乘客安全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lumMod val="50000"/>
                        <a:lumOff val="50000"/>
                        <a:alpha val="100000"/>
                      </a:schemeClr>
                    </a:solidFill>
                    <a:latin typeface="微软雅黑"/>
                    <a:ea typeface="微软雅黑"/>
                  </a:rPr>
                  <a:t>耐久测试：测试车辆的耐久性能，确保长期使用不出问题</a:t>
                </a:r>
                <a:endParaRPr/>
              </a:p>
            </p:txBody>
          </p:sp>
        </p:grpSp>
      </p:grpSp>
      <p:sp>
        <p:nvSpPr>
          <p:cNvPr id="226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9688"/>
            <a:ext cx="10915650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t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sz="2800" b="1">
                <a:latin typeface="微软雅黑"/>
                <a:ea typeface="微软雅黑"/>
              </a:rPr>
              <a:t>工程开发与原型测试阶段的验证与开发</a:t>
            </a:r>
            <a:endParaRPr lang="en-US" sz="2800" b="1">
              <a:latin typeface="微软雅黑"/>
              <a:ea typeface="微软雅黑"/>
            </a:endParaRP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227" name="" descr="{&quot;isTemplate&quot;:true,&quot;type&quot;:3}"/>
        <p:cNvGrpSpPr/>
        <p:nvPr/>
      </p:nvGrpSpPr>
      <p:grpSpPr>
        <a:xfrm>
          <a:off x="0" y="0"/>
          <a:ext cx="0" cy="0"/>
        </a:xfrm>
      </p:grpSpPr>
      <p:pic>
        <p:nvPicPr>
          <p:cNvPr id="228" name="Picture 10" descr="{&quot;isTemplate&quot;:true,&quot;type&quot;:&quot;image&quot;,&quot;canOmit&quot;:false,&quot;range&quot;:0}"/>
          <p:cNvPicPr>
            <a:picLocks noChangeAspect="1"/>
          </p:cNvPicPr>
          <p:nvPr/>
        </p:nvPicPr>
        <p:blipFill>
          <a:blip r:embed="rId2"/>
          <a:srcRect l="28906" r="289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grpSp>
        <p:nvGrpSpPr>
          <p:cNvPr id="229" name="Group 590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689593" y="1414808"/>
            <a:ext cx="7078256" cy="4663306"/>
            <a:chOff x="689593" y="1414808"/>
            <a:chExt cx="7078256" cy="4663306"/>
          </a:xfrm>
        </p:grpSpPr>
        <p:grpSp>
          <p:nvGrpSpPr>
            <p:cNvPr id="230" name="Group 598"/>
            <p:cNvGrpSpPr/>
            <p:nvPr/>
          </p:nvGrpSpPr>
          <p:grpSpPr>
            <a:xfrm>
              <a:off x="763829" y="1414808"/>
              <a:ext cx="6972294" cy="2337649"/>
              <a:chOff x="763829" y="1414808"/>
              <a:chExt cx="6972294" cy="2337649"/>
            </a:xfrm>
          </p:grpSpPr>
          <p:sp>
            <p:nvSpPr>
              <p:cNvPr id="231" name="TextBox 2" descr="{&quot;isTemplate&quot;:true,&quot;type&quot;:&quot;title&quot;,&quot;canOmit&quot;:false,&quot;range&quot;:0}"/>
              <p:cNvSpPr txBox="1"/>
              <p:nvPr/>
            </p:nvSpPr>
            <p:spPr>
              <a:xfrm>
                <a:off x="763829" y="1414808"/>
                <a:ext cx="673735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生产准备：为批量生产新车型做好准备</a:t>
                </a:r>
                <a:endParaRPr/>
              </a:p>
            </p:txBody>
          </p:sp>
          <p:sp>
            <p:nvSpPr>
              <p:cNvPr id="232" name="TextBox 3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763829" y="2093647"/>
                <a:ext cx="6737350" cy="1448954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生产线改造：调整生产线设备，适应新车型的生产需求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人员培训：培训生产人员，确保生产质量</a:t>
                </a:r>
                <a:endParaRPr/>
              </a:p>
            </p:txBody>
          </p:sp>
          <p:sp>
            <p:nvSpPr>
              <p:cNvPr id="233" name="AutoShape 11"/>
              <p:cNvSpPr/>
              <p:nvPr/>
            </p:nvSpPr>
            <p:spPr>
              <a:xfrm>
                <a:off x="852680" y="3629459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4" name="AutoShape 12"/>
              <p:cNvSpPr/>
              <p:nvPr/>
            </p:nvSpPr>
            <p:spPr>
              <a:xfrm>
                <a:off x="799768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35" name="AutoShape 13"/>
              <p:cNvSpPr/>
              <p:nvPr/>
            </p:nvSpPr>
            <p:spPr>
              <a:xfrm>
                <a:off x="1482520" y="3629459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36" name="Connector 14"/>
              <p:cNvCxnSpPr/>
              <p:nvPr/>
            </p:nvCxnSpPr>
            <p:spPr>
              <a:xfrm>
                <a:off x="1554148" y="3703689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  <p:grpSp>
          <p:nvGrpSpPr>
            <p:cNvPr id="237" name="Group 591"/>
            <p:cNvGrpSpPr/>
            <p:nvPr/>
          </p:nvGrpSpPr>
          <p:grpSpPr>
            <a:xfrm>
              <a:off x="689593" y="3949139"/>
              <a:ext cx="7078256" cy="2128975"/>
              <a:chOff x="689593" y="3949139"/>
              <a:chExt cx="7078256" cy="2128975"/>
            </a:xfrm>
          </p:grpSpPr>
          <p:sp>
            <p:nvSpPr>
              <p:cNvPr id="238" name="TextBox 4" descr="{&quot;isTemplate&quot;:true,&quot;type&quot;:&quot;title&quot;,&quot;canOmit&quot;:false,&quot;range&quot;:0}"/>
              <p:cNvSpPr txBox="1"/>
              <p:nvPr/>
            </p:nvSpPr>
            <p:spPr>
              <a:xfrm>
                <a:off x="689593" y="3949139"/>
                <a:ext cx="6527800" cy="774700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sp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>
                  <a:lnSpc>
                    <a:spcPct val="174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批量生产：按照生产计划，批量生产新车型</a:t>
                </a:r>
                <a:endParaRPr/>
              </a:p>
            </p:txBody>
          </p:sp>
          <p:sp>
            <p:nvSpPr>
              <p:cNvPr id="239" name="TextBox 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689593" y="4645945"/>
                <a:ext cx="6813550" cy="1224021"/>
              </a:xfrm>
              <a:prstGeom prst="rect">
                <a:avLst/>
              </a:prstGeom>
            </p:spPr>
            <p:txBody>
              <a:bodyPr vert="horz" wrap="square" lIns="123825" tIns="123825" rIns="57150" bIns="123825" rtlCol="0" anchor="t" anchorCtr="0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生产监控：监控生产过程，确保产品质量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生产调整：根据生产情况，调整生产计划和工艺</a:t>
                </a:r>
                <a:endParaRPr/>
              </a:p>
            </p:txBody>
          </p:sp>
          <p:sp>
            <p:nvSpPr>
              <p:cNvPr id="240" name="AutoShape 6"/>
              <p:cNvSpPr/>
              <p:nvPr/>
            </p:nvSpPr>
            <p:spPr>
              <a:xfrm>
                <a:off x="884406" y="5955116"/>
                <a:ext cx="701468" cy="122998"/>
              </a:xfrm>
              <a:prstGeom prst="rect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1" name="AutoShape 7"/>
              <p:cNvSpPr/>
              <p:nvPr/>
            </p:nvSpPr>
            <p:spPr>
              <a:xfrm>
                <a:off x="831494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42" name="AutoShape 8"/>
              <p:cNvSpPr/>
              <p:nvPr/>
            </p:nvSpPr>
            <p:spPr>
              <a:xfrm>
                <a:off x="1514246" y="5955116"/>
                <a:ext cx="122998" cy="122998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cxnSp>
            <p:nvCxnSpPr>
              <p:cNvPr id="243" name="Connector 9"/>
              <p:cNvCxnSpPr/>
              <p:nvPr/>
            </p:nvCxnSpPr>
            <p:spPr>
              <a:xfrm>
                <a:off x="1585874" y="6029346"/>
                <a:ext cx="6181975" cy="0"/>
              </a:xfrm>
              <a:prstGeom prst="line">
                <a:avLst/>
              </a:prstGeom>
              <a:ln w="14288">
                <a:solidFill>
                  <a:schemeClr val="accent1"/>
                </a:solidFill>
                <a:prstDash val="dash"/>
              </a:ln>
            </p:spPr>
            <p:style>
              <a:lnRef idx="0">
                <a:schemeClr val="accent1"/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</p:cxnSp>
        </p:grpSp>
      </p:grpSp>
      <p:sp>
        <p:nvSpPr>
          <p:cNvPr id="244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生产准备与批量生产阶段的验证与开发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6" name="" descr="{&quot;isTemplate&quot;:true,&quot;type&quot;:2}"/>
        <p:cNvGrpSpPr/>
        <p:nvPr/>
      </p:nvGrpSpPr>
      <p:grpSpPr>
        <a:xfrm>
          <a:off x="0" y="0"/>
          <a:ext cx="0" cy="0"/>
        </a:xfrm>
      </p:grpSpPr>
      <p:sp>
        <p:nvSpPr>
          <p:cNvPr id="7" name="标题 1" descr="{&quot;isTemplate&quot;:true,&quot;type&quot;:&quot;title&quot;,&quot;canOmit&quot;:false,&quot;range&quot;:0}"/>
          <p:cNvSpPr txBox="1"/>
          <p:nvPr/>
        </p:nvSpPr>
        <p:spPr>
          <a:xfrm>
            <a:off x="692852" y="3423749"/>
            <a:ext cx="10883900" cy="698500"/>
          </a:xfrm>
          <a:prstGeom prst="rect">
            <a:avLst/>
          </a:prstGeom>
        </p:spPr>
        <p:txBody>
          <a:bodyPr vert="horz" wrap="square" lIns="91440" tIns="45720" rIns="91440" bIns="45720" rtlCol="0" anchor="b">
            <a:spAutoFit/>
          </a:bodyPr>
          <a:lstStyle>
            <a:defPPr>
              <a:defRPr lang="zh-CN"/>
            </a:defPPr>
            <a:lvl1pPr marL="0" algn="r" defTabSz="914400" rtl="0" eaLnBrk="1" latinLnBrk="0" hangingPunct="1">
              <a:lnSpc>
                <a:spcPct val="90000"/>
              </a:lnSpc>
              <a:spcBef>
                <a:spcPct val="0"/>
              </a:spcBef>
              <a:buNone/>
              <a:defRPr sz="66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zh-CN" sz="4400">
                <a:solidFill>
                  <a:schemeClr val="tx1">
                    <a:alpha val="100000"/>
                  </a:schemeClr>
                </a:solidFill>
              </a:rPr>
              <a:t>新车型验证与开发的关键技术</a:t>
            </a:r>
            <a:endParaRPr/>
          </a:p>
        </p:txBody>
      </p:sp>
      <p:sp>
        <p:nvSpPr>
          <p:cNvPr id="8" name="文本占位符 3"/>
          <p:cNvSpPr txBox="1"/>
          <p:nvPr/>
        </p:nvSpPr>
        <p:spPr>
          <a:xfrm>
            <a:off x="5546726" y="2298681"/>
            <a:ext cx="1098550" cy="996950"/>
          </a:xfrm>
          <a:prstGeom prst="rect">
            <a:avLst/>
          </a:prstGeom>
        </p:spPr>
        <p:txBody>
          <a:bodyPr vert="horz" wrap="none" lIns="91440" tIns="45720" rIns="91440" bIns="45720" rtlCol="0" anchor="b">
            <a:spAutoFit/>
          </a:bodyPr>
          <a:lstStyle>
            <a:defPPr>
              <a:defRPr lang="zh-CN"/>
            </a:defPPr>
            <a:lvl1pPr marL="0" indent="0" algn="r" defTabSz="914400" rtl="0" eaLnBrk="1" latinLnBrk="0" hangingPunct="1">
              <a:lnSpc>
                <a:spcPct val="90000"/>
              </a:lnSpc>
              <a:spcBef>
                <a:spcPts val="1000"/>
              </a:spcBef>
              <a:buFont typeface="Arial" pitchFamily="34" charset="0"/>
              <a:buNone/>
              <a:defRPr sz="4400" b="0" i="0" kern="1200" spc="300">
                <a:solidFill>
                  <a:schemeClr val="bg1"/>
                </a:solidFill>
                <a:latin typeface="Microsoft YaHei Light" panose="020b0503020204020204" pitchFamily="34" charset="-122"/>
                <a:ea typeface="Microsoft YaHei Light" panose="020b0503020204020204" pitchFamily="34" charset="-122"/>
                <a:cs typeface="+mn-cs"/>
              </a:defRPr>
            </a:lvl1pPr>
            <a:lvl2pPr marL="685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4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2pPr>
            <a:lvl3pPr marL="1143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20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3pPr>
            <a:lvl4pPr marL="1600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4pPr>
            <a:lvl5pPr marL="20574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b="0" i="0" kern="1200">
                <a:solidFill>
                  <a:schemeClr val="tx1"/>
                </a:solidFill>
                <a:latin typeface="Microsoft YaHei" panose="020b0503020204020204" pitchFamily="34" charset="-122"/>
                <a:ea typeface="Microsoft YaHei" panose="020b0503020204020204" pitchFamily="34" charset="-122"/>
                <a:cs typeface="+mn-cs"/>
              </a:defRPr>
            </a:lvl5pPr>
            <a:lvl6pPr marL="25146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9718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4290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886200" indent="-228600" algn="l" defTabSz="914400" rtl="0" eaLnBrk="1" latinLnBrk="0" hangingPunct="1">
              <a:lnSpc>
                <a:spcPct val="90000"/>
              </a:lnSpc>
              <a:spcBef>
                <a:spcPts val="500"/>
              </a:spcBef>
              <a:buFont typeface="Arial" pitchFamily="34" charset="0"/>
              <a:buChar char="•"/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r>
              <a:rPr lang="en-US" sz="6600">
                <a:solidFill>
                  <a:schemeClr val="tx1">
                    <a:alpha val="100000"/>
                  </a:schemeClr>
                </a:solidFill>
              </a:rPr>
              <a:t>03</a:t>
            </a:r>
            <a:endParaRPr lang="zh-CN" sz="6600"/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9" name="" descr="{&quot;isTemplate&quot;:true,&quot;type&quot;:3}"/>
        <p:cNvGrpSpPr/>
        <p:nvPr/>
      </p:nvGrpSpPr>
      <p:grpSpPr>
        <a:xfrm>
          <a:off x="0" y="0"/>
          <a:ext cx="0" cy="0"/>
        </a:xfrm>
      </p:grpSpPr>
      <p:grpSp>
        <p:nvGrpSpPr>
          <p:cNvPr id="10" name="Group 685" descr="{&quot;isTemplate&quot;:true,&quot;type&quot;:&quot;list&quot;,&quot;alignment&quot;:&quot;left&quot;,&quot;alignmentVertical&quot;:&quot;top&quot;,&quot;canOmit&quot;:false,&quot;scalable&quot;:false,&quot;minItemsCount&quot;:-1}"/>
          <p:cNvGrpSpPr/>
          <p:nvPr/>
        </p:nvGrpSpPr>
        <p:grpSpPr>
          <a:xfrm>
            <a:off x="1075314" y="1520189"/>
            <a:ext cx="9868911" cy="4434111"/>
            <a:chOff x="1075314" y="1520189"/>
            <a:chExt cx="9868911" cy="4434111"/>
          </a:xfrm>
        </p:grpSpPr>
        <p:grpSp>
          <p:nvGrpSpPr>
            <p:cNvPr id="11" name="Group 686"/>
            <p:cNvGrpSpPr/>
            <p:nvPr/>
          </p:nvGrpSpPr>
          <p:grpSpPr>
            <a:xfrm>
              <a:off x="1075314" y="1520189"/>
              <a:ext cx="9868911" cy="2072418"/>
              <a:chOff x="1075314" y="1520189"/>
              <a:chExt cx="9868911" cy="2072418"/>
            </a:xfrm>
          </p:grpSpPr>
          <p:sp>
            <p:nvSpPr>
              <p:cNvPr id="12" name="TextBox 25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2061200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虚拟设计：在计算机上完成零部件设计和装配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虚拟试验：通过计算机模拟，进行性能、安全和耐久等测试</a:t>
                </a:r>
                <a:endParaRPr/>
              </a:p>
            </p:txBody>
          </p:sp>
          <p:sp>
            <p:nvSpPr>
              <p:cNvPr id="13" name="TextBox 27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1520189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虚拟仿真：通过计算机模拟，实现新车型的设计和验证</a:t>
                </a:r>
                <a:endParaRPr/>
              </a:p>
            </p:txBody>
          </p:sp>
          <p:sp>
            <p:nvSpPr>
              <p:cNvPr id="14" name="AutoShape 33"/>
              <p:cNvSpPr/>
              <p:nvPr/>
            </p:nvSpPr>
            <p:spPr>
              <a:xfrm>
                <a:off x="1075314" y="1789318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15" name="Freeform 35"/>
              <p:cNvSpPr/>
              <p:nvPr/>
            </p:nvSpPr>
            <p:spPr>
              <a:xfrm>
                <a:off x="1537812" y="2251817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0" y="91440"/>
                    </a:moveTo>
                    <a:lnTo>
                      <a:pt x="152400" y="0"/>
                    </a:lnTo>
                    <a:lnTo>
                      <a:pt x="304800" y="91440"/>
                    </a:lnTo>
                    <a:lnTo>
                      <a:pt x="304800" y="121920"/>
                    </a:lnTo>
                    <a:lnTo>
                      <a:pt x="0" y="121920"/>
                    </a:lnTo>
                    <a:lnTo>
                      <a:pt x="0" y="91440"/>
                    </a:lnTo>
                    <a:close/>
                    <a:moveTo>
                      <a:pt x="0" y="274320"/>
                    </a:moveTo>
                    <a:lnTo>
                      <a:pt x="304800" y="274320"/>
                    </a:lnTo>
                    <a:lnTo>
                      <a:pt x="304800" y="304800"/>
                    </a:lnTo>
                    <a:lnTo>
                      <a:pt x="0" y="304800"/>
                    </a:lnTo>
                    <a:lnTo>
                      <a:pt x="0" y="274320"/>
                    </a:lnTo>
                    <a:close/>
                    <a:moveTo>
                      <a:pt x="30480" y="243840"/>
                    </a:moveTo>
                    <a:lnTo>
                      <a:pt x="274320" y="243840"/>
                    </a:lnTo>
                    <a:lnTo>
                      <a:pt x="274320" y="274320"/>
                    </a:lnTo>
                    <a:lnTo>
                      <a:pt x="30480" y="274320"/>
                    </a:lnTo>
                    <a:lnTo>
                      <a:pt x="30480" y="243840"/>
                    </a:lnTo>
                    <a:close/>
                    <a:moveTo>
                      <a:pt x="30480" y="121920"/>
                    </a:moveTo>
                    <a:lnTo>
                      <a:pt x="91440" y="121920"/>
                    </a:lnTo>
                    <a:lnTo>
                      <a:pt x="91440" y="243840"/>
                    </a:lnTo>
                    <a:lnTo>
                      <a:pt x="30480" y="243840"/>
                    </a:lnTo>
                    <a:lnTo>
                      <a:pt x="30480" y="121920"/>
                    </a:lnTo>
                    <a:close/>
                    <a:moveTo>
                      <a:pt x="121920" y="121920"/>
                    </a:moveTo>
                    <a:lnTo>
                      <a:pt x="182880" y="121920"/>
                    </a:lnTo>
                    <a:lnTo>
                      <a:pt x="182880" y="243840"/>
                    </a:lnTo>
                    <a:lnTo>
                      <a:pt x="121920" y="243840"/>
                    </a:lnTo>
                    <a:lnTo>
                      <a:pt x="121920" y="121920"/>
                    </a:lnTo>
                    <a:close/>
                    <a:moveTo>
                      <a:pt x="213360" y="121920"/>
                    </a:moveTo>
                    <a:lnTo>
                      <a:pt x="274320" y="121920"/>
                    </a:lnTo>
                    <a:lnTo>
                      <a:pt x="274320" y="243840"/>
                    </a:lnTo>
                    <a:lnTo>
                      <a:pt x="213360" y="243840"/>
                    </a:lnTo>
                    <a:lnTo>
                      <a:pt x="213360" y="121920"/>
                    </a:ln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  <p:grpSp>
          <p:nvGrpSpPr>
            <p:cNvPr id="16" name="Group 691"/>
            <p:cNvGrpSpPr/>
            <p:nvPr/>
          </p:nvGrpSpPr>
          <p:grpSpPr>
            <a:xfrm>
              <a:off x="1075314" y="3881882"/>
              <a:ext cx="9868911" cy="2072418"/>
              <a:chOff x="1075314" y="3881882"/>
              <a:chExt cx="9868911" cy="2072418"/>
            </a:xfrm>
          </p:grpSpPr>
          <p:sp>
            <p:nvSpPr>
              <p:cNvPr id="17" name="TextBox 29" descr="{&quot;isTemplate&quot;:true,&quot;type&quot;:&quot;content&quot;,&quot;canOmit&quot;:false,&quot;range&quot;:0}"/>
              <p:cNvSpPr txBox="1"/>
              <p:nvPr/>
            </p:nvSpPr>
            <p:spPr>
              <a:xfrm>
                <a:off x="3561535" y="4422893"/>
                <a:ext cx="7382690" cy="1531407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快速迭代：通过虚拟仿真，快速修改设计方案</a:t>
                </a:r>
                <a:endParaRPr/>
              </a:p>
              <a:p>
                <a:pPr marL="0" lvl="0" indent="-203200">
                  <a:lnSpc>
                    <a:spcPct val="130000"/>
                  </a:lnSpc>
                  <a:buFont typeface="Arial" pitchFamily="34" charset="0"/>
                  <a:buChar char="•"/>
                </a:pPr>
                <a:r>
                  <a:rPr lang="zh-CN" sz="1400">
                    <a:solidFill>
                      <a:schemeClr val="tx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高精度：虚拟仿真可以模拟实际试验难以实现的场景</a:t>
                </a:r>
                <a:endParaRPr/>
              </a:p>
            </p:txBody>
          </p:sp>
          <p:sp>
            <p:nvSpPr>
              <p:cNvPr id="18" name="TextBox 31" descr="{&quot;isTemplate&quot;:true,&quot;type&quot;:&quot;title&quot;,&quot;canOmit&quot;:false,&quot;range&quot;:0}"/>
              <p:cNvSpPr txBox="1"/>
              <p:nvPr/>
            </p:nvSpPr>
            <p:spPr>
              <a:xfrm>
                <a:off x="3561535" y="3881882"/>
                <a:ext cx="7382690" cy="490334"/>
              </a:xfrm>
              <a:prstGeom prst="rect">
                <a:avLst/>
              </a:prstGeom>
            </p:spPr>
            <p:txBody>
              <a:bodyPr vert="horz" wrap="square" lIns="66008" tIns="33052" rIns="66008" bIns="33052" rtlCol="0" anchor="ctr" anchorCtr="1">
                <a:noAutofit/>
              </a:bodyPr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pPr algn="ctr">
                  <a:lnSpc>
                    <a:spcPct val="120000"/>
                  </a:lnSpc>
                </a:pPr>
                <a:r>
                  <a:rPr lang="zh-CN" sz="2000" b="1">
                    <a:solidFill>
                      <a:schemeClr val="accent1">
                        <a:alpha val="100000"/>
                      </a:schemeClr>
                    </a:solidFill>
                    <a:latin typeface="Microsoft Yahei"/>
                    <a:ea typeface="Microsoft Yahei"/>
                  </a:rPr>
                  <a:t>虚拟仿真技术优势：提高验证效率，降低研发成本</a:t>
                </a:r>
                <a:endParaRPr/>
              </a:p>
            </p:txBody>
          </p:sp>
          <p:sp>
            <p:nvSpPr>
              <p:cNvPr id="19" name="AutoShape 32"/>
              <p:cNvSpPr/>
              <p:nvPr/>
            </p:nvSpPr>
            <p:spPr>
              <a:xfrm>
                <a:off x="1075314" y="4179055"/>
                <a:ext cx="1747957" cy="1747957"/>
              </a:xfrm>
              <a:prstGeom prst="ellipse">
                <a:avLst/>
              </a:prstGeom>
              <a:solidFill>
                <a:schemeClr val="accent1">
                  <a:alpha val="100000"/>
                </a:scheme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  <p:sp>
            <p:nvSpPr>
              <p:cNvPr id="20" name="Freeform 34"/>
              <p:cNvSpPr/>
              <p:nvPr/>
            </p:nvSpPr>
            <p:spPr>
              <a:xfrm>
                <a:off x="1537812" y="4641553"/>
                <a:ext cx="822960" cy="822960"/>
              </a:xfrm>
              <a:custGeom>
                <a:rect l="l" t="t" r="r" b="b"/>
                <a:pathLst>
                  <a:path w="304800" h="304800">
                    <a:moveTo>
                      <a:pt x="304800" y="171155"/>
                    </a:moveTo>
                    <a:lnTo>
                      <a:pt x="304800" y="133055"/>
                    </a:lnTo>
                    <a:lnTo>
                      <a:pt x="259261" y="114081"/>
                    </a:lnTo>
                    <a:cubicBezTo>
                      <a:pt x="257994" y="110509"/>
                      <a:pt x="256661" y="107051"/>
                      <a:pt x="255022" y="103661"/>
                    </a:cubicBezTo>
                    <a:lnTo>
                      <a:pt x="273406" y="57893"/>
                    </a:lnTo>
                    <a:lnTo>
                      <a:pt x="246459" y="30956"/>
                    </a:lnTo>
                    <a:lnTo>
                      <a:pt x="201101" y="49635"/>
                    </a:lnTo>
                    <a:cubicBezTo>
                      <a:pt x="197644" y="47958"/>
                      <a:pt x="194110" y="46549"/>
                      <a:pt x="190462" y="45244"/>
                    </a:cubicBezTo>
                    <a:lnTo>
                      <a:pt x="171155" y="0"/>
                    </a:lnTo>
                    <a:lnTo>
                      <a:pt x="133055" y="0"/>
                    </a:lnTo>
                    <a:lnTo>
                      <a:pt x="114224" y="45091"/>
                    </a:lnTo>
                    <a:cubicBezTo>
                      <a:pt x="110433" y="46434"/>
                      <a:pt x="106785" y="47844"/>
                      <a:pt x="103175" y="49559"/>
                    </a:cubicBezTo>
                    <a:lnTo>
                      <a:pt x="57893" y="31366"/>
                    </a:lnTo>
                    <a:lnTo>
                      <a:pt x="30956" y="58303"/>
                    </a:lnTo>
                    <a:lnTo>
                      <a:pt x="49416" y="103175"/>
                    </a:lnTo>
                    <a:cubicBezTo>
                      <a:pt x="47625" y="106861"/>
                      <a:pt x="46177" y="110614"/>
                      <a:pt x="44796" y="114491"/>
                    </a:cubicBezTo>
                    <a:lnTo>
                      <a:pt x="0" y="133645"/>
                    </a:lnTo>
                    <a:lnTo>
                      <a:pt x="0" y="171745"/>
                    </a:lnTo>
                    <a:lnTo>
                      <a:pt x="44834" y="190424"/>
                    </a:lnTo>
                    <a:cubicBezTo>
                      <a:pt x="46215" y="194291"/>
                      <a:pt x="47701" y="198053"/>
                      <a:pt x="49482" y="201740"/>
                    </a:cubicBezTo>
                    <a:lnTo>
                      <a:pt x="31366" y="246907"/>
                    </a:lnTo>
                    <a:lnTo>
                      <a:pt x="58303" y="273844"/>
                    </a:lnTo>
                    <a:lnTo>
                      <a:pt x="103289" y="255318"/>
                    </a:lnTo>
                    <a:cubicBezTo>
                      <a:pt x="106899" y="257032"/>
                      <a:pt x="110585" y="258404"/>
                      <a:pt x="114376" y="259709"/>
                    </a:cubicBezTo>
                    <a:lnTo>
                      <a:pt x="133645" y="304800"/>
                    </a:lnTo>
                    <a:lnTo>
                      <a:pt x="171745" y="304800"/>
                    </a:lnTo>
                    <a:lnTo>
                      <a:pt x="190605" y="259480"/>
                    </a:lnTo>
                    <a:cubicBezTo>
                      <a:pt x="194215" y="258137"/>
                      <a:pt x="197787" y="256727"/>
                      <a:pt x="201206" y="255089"/>
                    </a:cubicBezTo>
                    <a:lnTo>
                      <a:pt x="246898" y="273396"/>
                    </a:lnTo>
                    <a:lnTo>
                      <a:pt x="273834" y="246459"/>
                    </a:lnTo>
                    <a:lnTo>
                      <a:pt x="255079" y="200997"/>
                    </a:lnTo>
                    <a:cubicBezTo>
                      <a:pt x="256680" y="197577"/>
                      <a:pt x="257985" y="194110"/>
                      <a:pt x="259251" y="190576"/>
                    </a:cubicBezTo>
                    <a:lnTo>
                      <a:pt x="304800" y="171155"/>
                    </a:lnTo>
                    <a:close/>
                    <a:moveTo>
                      <a:pt x="152105" y="209550"/>
                    </a:moveTo>
                    <a:cubicBezTo>
                      <a:pt x="120558" y="209550"/>
                      <a:pt x="94955" y="183947"/>
                      <a:pt x="94955" y="152400"/>
                    </a:cubicBezTo>
                    <a:cubicBezTo>
                      <a:pt x="94955" y="120853"/>
                      <a:pt x="120558" y="95250"/>
                      <a:pt x="152105" y="95250"/>
                    </a:cubicBezTo>
                    <a:cubicBezTo>
                      <a:pt x="183652" y="95250"/>
                      <a:pt x="209255" y="120853"/>
                      <a:pt x="209255" y="152400"/>
                    </a:cubicBezTo>
                    <a:cubicBezTo>
                      <a:pt x="209255" y="183947"/>
                      <a:pt x="183652" y="209550"/>
                      <a:pt x="152105" y="209550"/>
                    </a:cubicBezTo>
                    <a:close/>
                  </a:path>
                </a:pathLst>
              </a:custGeom>
              <a:solidFill>
                <a:srgbClr val="FDFCFC">
                  <a:alpha val="100000"/>
                </a:srgbClr>
              </a:solidFill>
            </p:spPr>
            <p:txBody>
              <a:bodyPr/>
              <a:lstStyle>
                <a:defPPr>
                  <a:defRPr lang="zh-CN"/>
                </a:defPPr>
                <a:lvl1pPr marL="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1pPr>
                <a:lvl2pPr marL="457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2pPr>
                <a:lvl3pPr marL="914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3pPr>
                <a:lvl4pPr marL="1371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4pPr>
                <a:lvl5pPr marL="18288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5pPr>
                <a:lvl6pPr marL="22860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6pPr>
                <a:lvl7pPr marL="27432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7pPr>
                <a:lvl8pPr marL="32004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8pPr>
                <a:lvl9pPr marL="3657600" algn="l" defTabSz="914400" rtl="0" eaLnBrk="1" latinLnBrk="0" hangingPunct="1">
                  <a:defRPr sz="1800" kern="1200">
                    <a:solidFill>
                      <a:schemeClr val="tx1"/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endParaRPr lang="zh-CN" altLang="en-US"/>
              </a:p>
            </p:txBody>
          </p:sp>
        </p:grpSp>
      </p:grpSp>
      <p:sp>
        <p:nvSpPr>
          <p:cNvPr id="21" name="Tencent" descr="{&quot;isTemplate&quot;:true,&quot;type&quot;:&quot;title&quot;,&quot;canOmit&quot;:false,&quot;range&quot;:0}"/>
          <p:cNvSpPr txBox="1"/>
          <p:nvPr/>
        </p:nvSpPr>
        <p:spPr>
          <a:xfrm>
            <a:off x="660396" y="418039"/>
            <a:ext cx="10681374" cy="520700"/>
          </a:xfrm>
          <a:prstGeom prst="rect">
            <a:avLst/>
          </a:prstGeom>
          <a:noFill/>
        </p:spPr>
        <p:txBody>
          <a:bodyPr wrap="square" lIns="90000" tIns="46800" rIns="90000" bIns="46800" rtlCol="0" anchor="b" anchorCtr="0">
            <a:sp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zh-CN" altLang="en-US" sz="2800" b="1">
                <a:latin typeface="+mj-ea"/>
                <a:ea typeface="+mj-ea"/>
              </a:rPr>
              <a:t>虚拟仿真技术在验证与开发中的应用</a:t>
            </a:r>
            <a:endParaRPr lang="en-US" altLang="zh-CN" sz="2800" b="1">
              <a:latin typeface="+mj-ea"/>
              <a:ea typeface="+mj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https://d.book118.com/088134072025006042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template_ppt_simple_minimalist_dark">
      <a:dk1>
        <a:srgbClr val="FFFFFF"/>
      </a:dk1>
      <a:lt1>
        <a:srgbClr val="000000"/>
      </a:lt1>
      <a:dk2>
        <a:srgbClr val="F5F4F5"/>
      </a:dk2>
      <a:lt2>
        <a:srgbClr val="24282D"/>
      </a:lt2>
      <a:accent1>
        <a:srgbClr val="C1C5CB"/>
      </a:accent1>
      <a:accent2>
        <a:srgbClr val="A1A5AA"/>
      </a:accent2>
      <a:accent3>
        <a:srgbClr val="828589"/>
      </a:accent3>
      <a:accent4>
        <a:srgbClr val="C4BEBC"/>
      </a:accent4>
      <a:accent5>
        <a:srgbClr val="7A7B79"/>
      </a:accent5>
      <a:accent6>
        <a:srgbClr val="5C5553"/>
      </a:accent6>
      <a:hlink>
        <a:srgbClr val="175CEB"/>
      </a:hlink>
      <a:folHlink>
        <a:srgbClr val="81868F"/>
      </a:folHlink>
    </a:clrScheme>
    <a:fontScheme name="Arial Black-Arial">
      <a:majorFont>
        <a:latin typeface="Arial Black" panose="020b0a04020102020204"/>
        <a:ea typeface="微软雅黑"/>
        <a:cs typeface="Arial"/>
        <a:font script="Jpan" typeface="ＭＳ ゴシック"/>
        <a:font script="Hang" typeface="굴림"/>
        <a:font script="Hans" typeface="微软雅黑"/>
        <a:font script="Hant" typeface="微軟正黑體"/>
        <a:font script="Arab" typeface="Tahoma"/>
        <a:font script="Hebr" typeface="Tahoma"/>
        <a:font script="Thai" typeface="Frees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ajorFont>
      <a:minorFont>
        <a:latin typeface="Arial"/>
        <a:ea typeface="黑体"/>
        <a:cs typeface="Arial"/>
        <a:font script="Jpan" typeface="ＭＳ Ｐゴシック"/>
        <a:font script="Hang" typeface="굴림"/>
        <a:font script="Hans" typeface="黑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76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8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21">
      <vt:lpstr>Arial</vt:lpstr>
      <vt:lpstr>Calibri</vt:lpstr>
      <vt:lpstr>Arial Black</vt:lpstr>
      <vt:lpstr>微软雅黑</vt:lpstr>
      <vt:lpstr>黑体</vt:lpstr>
      <vt:lpstr>Microsoft YaHei</vt:lpstr>
      <vt:lpstr>Microsoft YaHei Light</vt:lpstr>
      <vt:lpstr>Microsoft Yahei</vt:lpstr>
      <vt:lpstr>Office Theme</vt:lpstr>
      <vt:lpstr>新车型验证与开发全面解析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2024-09-21T05:08:29.608</cp:lastPrinted>
  <dcterms:created xsi:type="dcterms:W3CDTF">2024-09-20T21:08:29Z</dcterms:created>
  <dcterms:modified xsi:type="dcterms:W3CDTF">2024-09-20T21:08:31Z</dcterms:modified>
</cp:coreProperties>
</file>