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9144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69EADA07-3617-49F1-AEFE-1D00EF365BB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4D38C7BD-F1CF-4CD7-BF45-75F7666179C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4608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200"/>
              <a:t>6</a:t>
            </a:fld>
            <a:endParaRPr lang="zh-CN" altLang="en-US" sz="1200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334853-7545-4B8D-A1EB-2FE7016B7F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388C4C-190D-4136-A207-A4776A1A8B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E65E79-E51F-4F16-AD25-9BDF1D3398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63E0F3-7D9A-4C37-9B0A-A50E561F23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70010D7-ADB0-41BB-ACFD-F03156AFF6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A3DACF7-2655-4E0F-B8EC-8EF728641F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BAF476E-F3C6-4A50-BA9D-33FF55A3DD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E2DC24-B996-487E-B684-DAB233D1B7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5277D5-7E6B-456E-B192-3D9E72C66B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869394-CEAF-4229-AD1C-1E5C36D525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826EF4-2066-41B0-AA1C-FC7C8C8243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6626" name="组合 13"/>
          <p:cNvGrpSpPr/>
          <p:nvPr userDrawn="1"/>
        </p:nvGrpSpPr>
        <p:grpSpPr>
          <a:xfrm>
            <a:off x="1588" y="0"/>
            <a:ext cx="9142412" cy="6881813"/>
            <a:chExt cx="9142548" cy="6882108"/>
          </a:xfrm>
        </p:grpSpPr>
        <p:pic>
          <p:nvPicPr>
            <p:cNvPr id="26632" name="图片 1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-5400000">
              <a:off x="-859342" y="859342"/>
              <a:ext cx="6882108" cy="5163424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26633" name="矩形 15"/>
            <p:cNvGrpSpPr/>
            <p:nvPr userDrawn="1"/>
          </p:nvGrpSpPr>
          <p:grpSpPr>
            <a:xfrm>
              <a:off x="4302323" y="8709"/>
              <a:ext cx="4840224" cy="6858000"/>
              <a:chExt cx="4840224" cy="6858000"/>
            </a:xfrm>
          </p:grpSpPr>
          <p:pic>
            <p:nvPicPr>
              <p:cNvPr id="26634" name="矩形 15"/>
              <p:cNvPicPr/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0"/>
                <a:ext cx="4840224" cy="68580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26635" name="Text Box 6"/>
              <p:cNvSpPr txBox="1"/>
              <p:nvPr/>
            </p:nvSpPr>
            <p:spPr>
              <a:xfrm>
                <a:off x="-1722" y="-771"/>
                <a:ext cx="4841947" cy="685829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 anchorCtr="0"/>
              <a:lstStyle>
                <a:defPPr>
                  <a:defRPr lang="zh-CN"/>
                </a:defPPr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 sz="2400"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lvl="0" algn="ctr">
                  <a:buNone/>
                </a:pPr>
                <a:endParaRPr lang="zh-CN" altLang="en-US" sz="180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</p:grpSp>
      </p:grpSp>
      <p:sp>
        <p:nvSpPr>
          <p:cNvPr id="7175" name="KSO_BT1"/>
          <p:cNvSpPr>
            <a:spLocks noGrp="1" noChangeArrowheads="1"/>
          </p:cNvSpPr>
          <p:nvPr>
            <p:ph type="ctrTitle"/>
          </p:nvPr>
        </p:nvSpPr>
        <p:spPr>
          <a:xfrm>
            <a:off x="3711575" y="1982788"/>
            <a:ext cx="5078413" cy="1552575"/>
          </a:xfrm>
        </p:spPr>
        <p:txBody>
          <a:bodyPr/>
          <a:lstStyle>
            <a:lvl1pPr algn="r">
              <a:defRPr sz="440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noProof="1"/>
          </a:p>
        </p:txBody>
      </p:sp>
      <p:sp>
        <p:nvSpPr>
          <p:cNvPr id="7176" name="KSO_BC1"/>
          <p:cNvSpPr>
            <a:spLocks noGrp="1" noChangeArrowheads="1"/>
          </p:cNvSpPr>
          <p:nvPr>
            <p:ph type="subTitle" idx="1"/>
          </p:nvPr>
        </p:nvSpPr>
        <p:spPr>
          <a:xfrm>
            <a:off x="3713163" y="3649663"/>
            <a:ext cx="5062537" cy="579437"/>
          </a:xfrm>
        </p:spPr>
        <p:txBody>
          <a:bodyPr/>
          <a:lstStyle>
            <a:lvl1pPr marL="0" indent="0" algn="r">
              <a:buFont typeface="Wingdings 2" panose="05020102010507070707" pitchFamily="18" charset="2"/>
              <a:buNone/>
              <a:defRPr sz="2400"/>
            </a:lvl1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18" name="KSO_FD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 smtClean="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256C6973-A6EF-471A-B54C-6A73F912716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KSO_FT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 smtClean="0"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KSO_FN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>
              <a:buNone/>
            </a:pPr>
            <a:fld id="{9A0DB2DC-4C9A-4742-B13C-FB6460FD3503}" type="slidenum">
              <a:rPr altLang="en-US">
                <a:solidFill>
                  <a:srgbClr val="929292"/>
                </a:solidFill>
                <a:ea typeface="黑体" panose="02010609060101010101" pitchFamily="49" charset="-122"/>
              </a:rPr>
              <a:t/>
            </a:fld>
            <a:endParaRPr altLang="en-US">
              <a:solidFill>
                <a:srgbClr val="929292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13" name="KSO_FD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8650" y="6356350"/>
            <a:ext cx="20574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73F80FC6-F310-49EF-883D-10B9D7DFB302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KSO_FT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28950" y="6356350"/>
            <a:ext cx="30861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KSO_FN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>
              <a:buNone/>
            </a:pPr>
            <a:fld id="{9A0DB2DC-4C9A-4742-B13C-FB6460FD3503}" type="slidenum">
              <a:rPr altLang="en-US">
                <a:solidFill>
                  <a:srgbClr val="929292"/>
                </a:solidFill>
                <a:ea typeface="黑体" panose="02010609060101010101" pitchFamily="49" charset="-122"/>
              </a:rPr>
              <a:t/>
            </a:fld>
            <a:endParaRPr altLang="en-US">
              <a:solidFill>
                <a:srgbClr val="929292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13" name="KSO_FD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8650" y="6356350"/>
            <a:ext cx="20574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73F80FC6-F310-49EF-883D-10B9D7DFB302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KSO_FT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28950" y="6356350"/>
            <a:ext cx="30861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KSO_FN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>
              <a:buNone/>
            </a:pPr>
            <a:fld id="{9A0DB2DC-4C9A-4742-B13C-FB6460FD3503}" type="slidenum">
              <a:rPr altLang="en-US">
                <a:solidFill>
                  <a:srgbClr val="929292"/>
                </a:solidFill>
                <a:ea typeface="黑体" panose="02010609060101010101" pitchFamily="49" charset="-122"/>
              </a:rPr>
              <a:t/>
            </a:fld>
            <a:endParaRPr altLang="en-US">
              <a:solidFill>
                <a:srgbClr val="929292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28625" y="1049338"/>
            <a:ext cx="4081463" cy="54689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62488" y="1049338"/>
            <a:ext cx="4083050" cy="54689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13" name="KSO_FD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28650" y="6356350"/>
            <a:ext cx="20574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73F80FC6-F310-49EF-883D-10B9D7DFB302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KSO_FT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28950" y="6356350"/>
            <a:ext cx="30861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KSO_FN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>
              <a:buNone/>
            </a:pPr>
            <a:fld id="{9A0DB2DC-4C9A-4742-B13C-FB6460FD3503}" type="slidenum">
              <a:rPr altLang="en-US">
                <a:solidFill>
                  <a:srgbClr val="929292"/>
                </a:solidFill>
                <a:ea typeface="黑体" panose="02010609060101010101" pitchFamily="49" charset="-122"/>
              </a:rPr>
              <a:t/>
            </a:fld>
            <a:endParaRPr altLang="en-US">
              <a:solidFill>
                <a:srgbClr val="929292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13" name="KSO_FD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28650" y="6356350"/>
            <a:ext cx="20574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73F80FC6-F310-49EF-883D-10B9D7DFB302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KSO_FT"/>
          <p:cNvSpPr>
            <a:spLocks noGrp="1" noChangeArrowheads="1"/>
          </p:cNvSpPr>
          <p:nvPr>
            <p:ph type="ftr" sz="quarter" idx="13"/>
          </p:nvPr>
        </p:nvSpPr>
        <p:spPr bwMode="auto">
          <a:xfrm>
            <a:off x="3028950" y="6356350"/>
            <a:ext cx="30861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KSO_FN"/>
          <p:cNvSpPr>
            <a:spLocks noGrp="1" noChangeArrowheads="1"/>
          </p:cNvSpPr>
          <p:nvPr>
            <p:ph type="sldNum" sz="quarter" idx="1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>
              <a:buNone/>
            </a:pPr>
            <a:fld id="{9A0DB2DC-4C9A-4742-B13C-FB6460FD3503}" type="slidenum">
              <a:rPr altLang="en-US">
                <a:solidFill>
                  <a:srgbClr val="929292"/>
                </a:solidFill>
                <a:ea typeface="黑体" panose="02010609060101010101" pitchFamily="49" charset="-122"/>
              </a:rPr>
              <a:t/>
            </a:fld>
            <a:endParaRPr altLang="en-US">
              <a:solidFill>
                <a:srgbClr val="929292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13" name="KSO_FD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8650" y="6356350"/>
            <a:ext cx="20574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73F80FC6-F310-49EF-883D-10B9D7DFB302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KSO_FT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28950" y="6356350"/>
            <a:ext cx="30861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KSO_FN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>
              <a:buNone/>
            </a:pPr>
            <a:fld id="{9A0DB2DC-4C9A-4742-B13C-FB6460FD3503}" type="slidenum">
              <a:rPr altLang="en-US">
                <a:solidFill>
                  <a:srgbClr val="929292"/>
                </a:solidFill>
                <a:ea typeface="黑体" panose="02010609060101010101" pitchFamily="49" charset="-122"/>
              </a:rPr>
              <a:t/>
            </a:fld>
            <a:endParaRPr altLang="en-US">
              <a:solidFill>
                <a:srgbClr val="929292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KSO_FD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8650" y="6356350"/>
            <a:ext cx="20574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73F80FC6-F310-49EF-883D-10B9D7DFB302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KSO_FT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28950" y="6356350"/>
            <a:ext cx="30861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KSO_FN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>
              <a:buNone/>
            </a:pPr>
            <a:fld id="{9A0DB2DC-4C9A-4742-B13C-FB6460FD3503}" type="slidenum">
              <a:rPr altLang="en-US">
                <a:solidFill>
                  <a:srgbClr val="929292"/>
                </a:solidFill>
                <a:ea typeface="黑体" panose="02010609060101010101" pitchFamily="49" charset="-122"/>
              </a:rPr>
              <a:t/>
            </a:fld>
            <a:endParaRPr altLang="en-US">
              <a:solidFill>
                <a:srgbClr val="929292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13" name="KSO_FD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28650" y="6356350"/>
            <a:ext cx="20574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73F80FC6-F310-49EF-883D-10B9D7DFB302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KSO_FT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28950" y="6356350"/>
            <a:ext cx="30861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KSO_FN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>
              <a:buNone/>
            </a:pPr>
            <a:fld id="{9A0DB2DC-4C9A-4742-B13C-FB6460FD3503}" type="slidenum">
              <a:rPr altLang="en-US">
                <a:solidFill>
                  <a:srgbClr val="929292"/>
                </a:solidFill>
                <a:ea typeface="黑体" panose="02010609060101010101" pitchFamily="49" charset="-122"/>
              </a:rPr>
              <a:t/>
            </a:fld>
            <a:endParaRPr altLang="en-US">
              <a:solidFill>
                <a:srgbClr val="929292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just" defTabSz="914400" rtl="0" eaLnBrk="1" fontAlgn="base" latinLnBrk="0" hangingPunct="1">
              <a:lnSpc>
                <a:spcPct val="110000"/>
              </a:lnSpc>
              <a:spcBef>
                <a:spcPts val="1800"/>
              </a:spcBef>
              <a:spcAft>
                <a:spcPct val="0"/>
              </a:spcAft>
              <a:buClr>
                <a:srgbClr val="2C6854"/>
              </a:buClr>
              <a:buSzPct val="60000"/>
              <a:buFont typeface="Wingdings 2" panose="05020102010507070707" pitchFamily="18" charset="2"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58701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13" name="KSO_FD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28650" y="6356350"/>
            <a:ext cx="20574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73F80FC6-F310-49EF-883D-10B9D7DFB302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KSO_FT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28950" y="6356350"/>
            <a:ext cx="30861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KSO_FN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>
              <a:buNone/>
            </a:pPr>
            <a:fld id="{9A0DB2DC-4C9A-4742-B13C-FB6460FD3503}" type="slidenum">
              <a:rPr altLang="en-US">
                <a:solidFill>
                  <a:srgbClr val="929292"/>
                </a:solidFill>
                <a:ea typeface="黑体" panose="02010609060101010101" pitchFamily="49" charset="-122"/>
              </a:rPr>
              <a:t/>
            </a:fld>
            <a:endParaRPr altLang="en-US">
              <a:solidFill>
                <a:srgbClr val="929292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13" name="KSO_FD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8650" y="6356350"/>
            <a:ext cx="20574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73F80FC6-F310-49EF-883D-10B9D7DFB302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KSO_FT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28950" y="6356350"/>
            <a:ext cx="30861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KSO_FN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>
              <a:buNone/>
            </a:pPr>
            <a:fld id="{9A0DB2DC-4C9A-4742-B13C-FB6460FD3503}" type="slidenum">
              <a:rPr altLang="en-US">
                <a:solidFill>
                  <a:srgbClr val="929292"/>
                </a:solidFill>
                <a:ea typeface="黑体" panose="02010609060101010101" pitchFamily="49" charset="-122"/>
              </a:rPr>
              <a:t/>
            </a:fld>
            <a:endParaRPr altLang="en-US">
              <a:solidFill>
                <a:srgbClr val="929292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72263" y="69850"/>
            <a:ext cx="2081212" cy="6448425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27038" y="69850"/>
            <a:ext cx="6092825" cy="6448425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13" name="KSO_FD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8650" y="6356350"/>
            <a:ext cx="20574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73F80FC6-F310-49EF-883D-10B9D7DFB302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KSO_FT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28950" y="6356350"/>
            <a:ext cx="30861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KSO_FN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>
              <a:buNone/>
            </a:pPr>
            <a:fld id="{9A0DB2DC-4C9A-4742-B13C-FB6460FD3503}" type="slidenum">
              <a:rPr altLang="en-US">
                <a:solidFill>
                  <a:srgbClr val="929292"/>
                </a:solidFill>
                <a:ea typeface="黑体" panose="02010609060101010101" pitchFamily="49" charset="-122"/>
              </a:rPr>
              <a:t/>
            </a:fld>
            <a:endParaRPr altLang="en-US">
              <a:solidFill>
                <a:srgbClr val="929292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3.png" /><Relationship Id="rId13" Type="http://schemas.openxmlformats.org/officeDocument/2006/relationships/image" Target="../media/image4.png" /><Relationship Id="rId14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02075" y="12700"/>
            <a:ext cx="5241925" cy="686276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075" name="组合 8"/>
          <p:cNvGrpSpPr/>
          <p:nvPr/>
        </p:nvGrpSpPr>
        <p:grpSpPr>
          <a:xfrm flipV="1">
            <a:off x="0" y="0"/>
            <a:ext cx="9144000" cy="6959600"/>
            <a:chExt cx="8567057" cy="6959595"/>
          </a:xfrm>
        </p:grpSpPr>
        <p:pic>
          <p:nvPicPr>
            <p:cNvPr id="3083" name="图片 6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5400000" flipH="1">
              <a:off x="-809896" y="907137"/>
              <a:ext cx="6862354" cy="524256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84" name="矩形 7"/>
            <p:cNvSpPr/>
            <p:nvPr/>
          </p:nvSpPr>
          <p:spPr>
            <a:xfrm>
              <a:off x="0" y="0"/>
              <a:ext cx="8567057" cy="6959595"/>
            </a:xfrm>
            <a:prstGeom prst="rect">
              <a:avLst/>
            </a:prstGeom>
            <a:gradFill rotWithShape="1">
              <a:gsLst>
                <a:gs pos="0">
                  <a:schemeClr val="bg1">
                    <a:alpha val="96999"/>
                  </a:schemeClr>
                </a:gs>
                <a:gs pos="100000">
                  <a:srgbClr val="FFFFFF">
                    <a:alpha val="96999"/>
                  </a:srgbClr>
                </a:gs>
              </a:gsLst>
              <a:lin ang="0" scaled="1"/>
            </a:gradFill>
            <a:ln w="9525">
              <a:noFill/>
            </a:ln>
          </p:spPr>
          <p:txBody>
            <a:bodyPr anchor="ctr" anchorCtr="0"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ctr">
                <a:buNone/>
              </a:pPr>
              <a:endParaRPr lang="zh-CN" altLang="en-US" sz="1800">
                <a:solidFill>
                  <a:srgbClr val="FFFFFF"/>
                </a:solidFill>
                <a:latin typeface="Arial" pitchFamily="34" charset="0"/>
              </a:endParaRPr>
            </a:p>
          </p:txBody>
        </p:sp>
      </p:grpSp>
      <p:sp>
        <p:nvSpPr>
          <p:cNvPr id="3076" name="KSO_BT1"/>
          <p:cNvSpPr>
            <a:spLocks noGrp="1"/>
          </p:cNvSpPr>
          <p:nvPr>
            <p:ph type="title"/>
          </p:nvPr>
        </p:nvSpPr>
        <p:spPr>
          <a:xfrm>
            <a:off x="427038" y="69850"/>
            <a:ext cx="8326437" cy="6953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077" name="KSO_BC1"/>
          <p:cNvSpPr>
            <a:spLocks noGrp="1"/>
          </p:cNvSpPr>
          <p:nvPr>
            <p:ph type="body" idx="5"/>
          </p:nvPr>
        </p:nvSpPr>
        <p:spPr>
          <a:xfrm>
            <a:off x="428625" y="1049338"/>
            <a:ext cx="8316913" cy="5468937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6152" name="KSO_FD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8650" y="6356350"/>
            <a:ext cx="20574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200" b="0" i="0" u="none" kern="1200" baseline="0">
                <a:solidFill>
                  <a:srgbClr val="929292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73F80FC6-F310-49EF-883D-10B9D7DFB302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153" name="KSO_FT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28950" y="6356350"/>
            <a:ext cx="30861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200" b="0" i="0" u="none" kern="1200" baseline="0">
                <a:solidFill>
                  <a:srgbClr val="929292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154" name="KSO_FN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200" b="0" i="0" u="none" kern="1200" baseline="0" noProof="1">
                <a:solidFill>
                  <a:srgbClr val="929292"/>
                </a:solidFill>
                <a:latin typeface="Arial" pitchFamily="34" charset="0"/>
                <a:ea typeface="宋体" panose="02010600030101010101" pitchFamily="2" charset="-122"/>
                <a:cs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1A8EBA56-C46B-4F0F-9999-9B3E2502FFBF}" type="slidenum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ea"/>
              </a:rPr>
              <a:t/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3081" name="直接连接符 11"/>
          <p:cNvCxnSpPr/>
          <p:nvPr/>
        </p:nvCxnSpPr>
        <p:spPr>
          <a:xfrm>
            <a:off x="0" y="800100"/>
            <a:ext cx="9144000" cy="0"/>
          </a:xfrm>
          <a:prstGeom prst="line">
            <a:avLst/>
          </a:prstGeom>
          <a:ln w="28575" cap="flat" cmpd="sng">
            <a:solidFill>
              <a:srgbClr val="D9D9D9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082" name="直接连接符 12"/>
          <p:cNvCxnSpPr/>
          <p:nvPr/>
        </p:nvCxnSpPr>
        <p:spPr>
          <a:xfrm>
            <a:off x="1873250" y="800100"/>
            <a:ext cx="5397500" cy="0"/>
          </a:xfrm>
          <a:prstGeom prst="line">
            <a:avLst/>
          </a:prstGeom>
          <a:ln w="2857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iming/>
  <p:txStyles>
    <p:titleStyle>
      <a:lvl1pPr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58701C"/>
          </a:solidFill>
          <a:latin typeface="+mj-lt"/>
          <a:ea typeface="+mj-ea"/>
          <a:cs typeface="+mj-cs"/>
        </a:defRPr>
      </a:lvl1pPr>
      <a:lvl2pPr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58701C"/>
          </a:solidFill>
          <a:latin typeface="黑体" panose="02010609060101010101" pitchFamily="49" charset="-122"/>
          <a:ea typeface="黑体" panose="02010609060101010101" pitchFamily="49" charset="-122"/>
        </a:defRPr>
      </a:lvl2pPr>
      <a:lvl3pPr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58701C"/>
          </a:solidFill>
          <a:latin typeface="黑体" panose="02010609060101010101" pitchFamily="49" charset="-122"/>
          <a:ea typeface="黑体" panose="02010609060101010101" pitchFamily="49" charset="-122"/>
        </a:defRPr>
      </a:lvl3pPr>
      <a:lvl4pPr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58701C"/>
          </a:solidFill>
          <a:latin typeface="黑体" panose="02010609060101010101" pitchFamily="49" charset="-122"/>
          <a:ea typeface="黑体" panose="02010609060101010101" pitchFamily="49" charset="-122"/>
        </a:defRPr>
      </a:lvl4pPr>
      <a:lvl5pPr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58701C"/>
          </a:solidFill>
          <a:latin typeface="黑体" panose="02010609060101010101" pitchFamily="49" charset="-122"/>
          <a:ea typeface="黑体" panose="02010609060101010101" pitchFamily="49" charset="-122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58701C"/>
          </a:solidFill>
          <a:latin typeface="黑体" panose="02010609060101010101" pitchFamily="49" charset="-122"/>
          <a:ea typeface="黑体" panose="02010609060101010101" pitchFamily="49" charset="-122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58701C"/>
          </a:solidFill>
          <a:latin typeface="黑体" panose="02010609060101010101" pitchFamily="49" charset="-122"/>
          <a:ea typeface="黑体" panose="02010609060101010101" pitchFamily="49" charset="-122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58701C"/>
          </a:solidFill>
          <a:latin typeface="黑体" panose="02010609060101010101" pitchFamily="49" charset="-122"/>
          <a:ea typeface="黑体" panose="02010609060101010101" pitchFamily="49" charset="-122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58701C"/>
          </a:solidFill>
          <a:latin typeface="黑体" panose="02010609060101010101" pitchFamily="49" charset="-122"/>
          <a:ea typeface="黑体" panose="02010609060101010101" pitchFamily="49" charset="-122"/>
        </a:defRPr>
      </a:lvl9pPr>
    </p:titleStyle>
    <p:bodyStyle>
      <a:lvl1pPr marL="357505" indent="-357505" algn="just" rtl="0" fontAlgn="base">
        <a:lnSpc>
          <a:spcPct val="110000"/>
        </a:lnSpc>
        <a:spcBef>
          <a:spcPts val="1800"/>
        </a:spcBef>
        <a:spcAft>
          <a:spcPct val="0"/>
        </a:spcAft>
        <a:buClr>
          <a:srgbClr val="2C6854"/>
        </a:buClr>
        <a:buSzPct val="60000"/>
        <a:buFont typeface="Wingdings 2" panose="05020102010507070707" pitchFamily="18" charset="2"/>
        <a:buChar char=""/>
        <a:defRPr sz="2000">
          <a:solidFill>
            <a:srgbClr val="58701C"/>
          </a:solidFill>
          <a:latin typeface="+mn-lt"/>
          <a:ea typeface="+mn-ea"/>
          <a:cs typeface="+mn-cs"/>
        </a:defRPr>
      </a:lvl1pPr>
      <a:lvl2pPr marL="357505" indent="-357505" algn="just" rtl="0" fontAlgn="base">
        <a:lnSpc>
          <a:spcPct val="120000"/>
        </a:lnSpc>
        <a:spcBef>
          <a:spcPct val="0"/>
        </a:spcBef>
        <a:spcAft>
          <a:spcPts val="600"/>
        </a:spcAft>
        <a:buClr>
          <a:srgbClr val="84A82A"/>
        </a:buClr>
        <a:buFont typeface="宋体" panose="02010600030101010101" pitchFamily="2" charset="-122"/>
        <a:buChar char=" "/>
        <a:defRPr sz="1600">
          <a:solidFill>
            <a:srgbClr val="777777"/>
          </a:solidFill>
          <a:latin typeface="宋体" panose="02010600030101010101" pitchFamily="2" charset="-122"/>
          <a:ea typeface="宋体" panose="02010600030101010101" pitchFamily="2" charset="-122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Override" Target="../theme/themeOverr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Override" Target="../theme/themeOverride2.xml" /><Relationship Id="rId3" Type="http://schemas.openxmlformats.org/officeDocument/2006/relationships/image" Target="../media/image5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Override" Target="../theme/themeOverride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Override" Target="../theme/themeOverride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Override" Target="../theme/themeOverride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Override" Target="../theme/themeOverride6.xml" /><Relationship Id="rId3" Type="http://schemas.openxmlformats.org/officeDocument/2006/relationships/notesSlide" Target="../notesSlides/notesSlide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Override" Target="../theme/themeOverride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Override" Target="../theme/themeOverride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Override" Target="../theme/themeOverride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Override" Target="../theme/themeOverride1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Override" Target="../theme/themeOverride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Override" Target="../theme/themeOverride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Override" Target="../theme/themeOverride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8137111115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938" name="日期占位符 1"/>
          <p:cNvSpPr txBox="1"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spcBef>
                <a:spcPct val="50000"/>
              </a:spcBef>
              <a:buFont typeface="Arial" pitchFamily="34" charset="0"/>
              <a:buChar char="•"/>
            </a:pPr>
            <a:endParaRPr lang="zh-CN" altLang="en-US" sz="1200">
              <a:solidFill>
                <a:srgbClr val="92929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9940" name="Text Box 7"/>
          <p:cNvSpPr txBox="1"/>
          <p:nvPr/>
        </p:nvSpPr>
        <p:spPr>
          <a:xfrm rot="-309513">
            <a:off x="4754563" y="5837238"/>
            <a:ext cx="549275" cy="457200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zh-CN">
              <a:latin typeface="Arial" pitchFamily="34" charset="0"/>
            </a:endParaRPr>
          </a:p>
        </p:txBody>
      </p:sp>
      <p:sp>
        <p:nvSpPr>
          <p:cNvPr id="39942" name="Rectangle 9"/>
          <p:cNvSpPr/>
          <p:nvPr/>
        </p:nvSpPr>
        <p:spPr>
          <a:xfrm flipV="1">
            <a:off x="2362200" y="5029200"/>
            <a:ext cx="4495800" cy="1187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 b="1">
              <a:latin typeface="Arial" pitchFamily="34" charset="0"/>
            </a:endParaRPr>
          </a:p>
          <a:p>
            <a:pPr eaLnBrk="1" hangingPunct="1"/>
            <a:endParaRPr lang="zh-CN" altLang="en-US" b="1">
              <a:latin typeface="Arial" pitchFamily="34" charset="0"/>
            </a:endParaRPr>
          </a:p>
          <a:p>
            <a:pPr eaLnBrk="1" hangingPunct="1"/>
            <a:r>
              <a:rPr lang="zh-CN" altLang="en-US">
                <a:latin typeface="Arial" pitchFamily="34" charset="0"/>
              </a:rPr>
              <a:t> </a:t>
            </a:r>
            <a:endParaRPr lang="zh-CN" altLang="en-US" b="1">
              <a:latin typeface="Arial" pitchFamily="34" charset="0"/>
            </a:endParaRPr>
          </a:p>
        </p:txBody>
      </p:sp>
      <p:sp>
        <p:nvSpPr>
          <p:cNvPr id="39943" name="Text Box 11"/>
          <p:cNvSpPr txBox="1"/>
          <p:nvPr/>
        </p:nvSpPr>
        <p:spPr>
          <a:xfrm>
            <a:off x="914400" y="2438400"/>
            <a:ext cx="7315200" cy="1098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6600" b="1">
                <a:latin typeface="Arial" pitchFamily="34" charset="0"/>
              </a:rPr>
              <a:t>胆胀中医护理方案</a:t>
            </a:r>
            <a:endParaRPr lang="zh-CN" altLang="en-US" sz="6600" b="1">
              <a:latin typeface="Arial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62" name="标题 45057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911225"/>
          </a:xfrm>
        </p:spPr>
        <p:txBody>
          <a:bodyPr vert="horz" wrap="square" lIns="92075" tIns="46038" rIns="92075" bIns="46038" anchor="ctr" anchorCtr="0"/>
          <a:lstStyle/>
          <a:p>
            <a:pPr eaLnBrk="1" hangingPunct="1"/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中医护理方案结构</a:t>
            </a:r>
            <a:endParaRPr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40963" name="组合 45059"/>
          <p:cNvGrpSpPr/>
          <p:nvPr/>
        </p:nvGrpSpPr>
        <p:grpSpPr>
          <a:xfrm>
            <a:off x="1447800" y="1143000"/>
            <a:ext cx="4960938" cy="1090613"/>
            <a:chExt cx="2976" cy="432"/>
          </a:xfrm>
        </p:grpSpPr>
        <p:sp>
          <p:nvSpPr>
            <p:cNvPr id="9220" name="圆角矩形 45060"/>
            <p:cNvSpPr>
              <a:spLocks noChangeArrowheads="1"/>
            </p:cNvSpPr>
            <p:nvPr/>
          </p:nvSpPr>
          <p:spPr bwMode="auto">
            <a:xfrm>
              <a:off x="240" y="75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/>
                </a:gs>
                <a:gs pos="50000">
                  <a:srgbClr val="FFD4E9"/>
                </a:gs>
                <a:gs pos="100000">
                  <a:schemeClr val="accent2"/>
                </a:gs>
              </a:gsLst>
              <a:lin ang="5400000" scaled="1"/>
            </a:gradFill>
            <a:ln w="12700">
              <a:solidFill>
                <a:schemeClr val="bg1"/>
              </a:solidFill>
              <a:round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993" name="菱形 45061"/>
            <p:cNvSpPr/>
            <p:nvPr/>
          </p:nvSpPr>
          <p:spPr>
            <a:xfrm>
              <a:off x="0" y="0"/>
              <a:ext cx="432" cy="432"/>
            </a:xfrm>
            <a:prstGeom prst="diamond">
              <a:avLst/>
            </a:prstGeom>
            <a:solidFill>
              <a:schemeClr val="accent2"/>
            </a:solidFill>
            <a:ln w="25400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latin typeface="黑体" panose="02010609060101010101" pitchFamily="49" charset="-122"/>
              </a:endParaRPr>
            </a:p>
          </p:txBody>
        </p:sp>
        <p:sp>
          <p:nvSpPr>
            <p:cNvPr id="40994" name="文本框 45062"/>
            <p:cNvSpPr txBox="1"/>
            <p:nvPr/>
          </p:nvSpPr>
          <p:spPr>
            <a:xfrm>
              <a:off x="384" y="110"/>
              <a:ext cx="2160" cy="18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b="1">
                  <a:latin typeface="Times New Roman" panose="02020603050405020304" pitchFamily="18" charset="0"/>
                </a:rPr>
                <a:t>常见证候要点</a:t>
              </a:r>
              <a:r>
                <a:rPr lang="zh-CN" altLang="en-US">
                  <a:latin typeface="Times New Roman" panose="02020603050405020304" pitchFamily="18" charset="0"/>
                  <a:ea typeface="楷体_GB2312" pitchFamily="49" charset="-122"/>
                </a:rPr>
                <a:t> </a:t>
              </a:r>
              <a:endParaRPr lang="zh-CN" altLang="en-US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40995" name="文本框 45063"/>
            <p:cNvSpPr txBox="1"/>
            <p:nvPr/>
          </p:nvSpPr>
          <p:spPr>
            <a:xfrm>
              <a:off x="102" y="62"/>
              <a:ext cx="212" cy="1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>
                  <a:solidFill>
                    <a:schemeClr val="bg1"/>
                  </a:solidFill>
                  <a:latin typeface="Arial" pitchFamily="34" charset="0"/>
                </a:rPr>
                <a:t>1</a:t>
              </a:r>
              <a:endParaRPr lang="en-US" altLang="zh-CN">
                <a:solidFill>
                  <a:schemeClr val="bg1"/>
                </a:solidFill>
                <a:latin typeface="Arial" pitchFamily="34" charset="0"/>
              </a:endParaRPr>
            </a:p>
          </p:txBody>
        </p:sp>
      </p:grpSp>
      <p:grpSp>
        <p:nvGrpSpPr>
          <p:cNvPr id="40964" name="组合 45064"/>
          <p:cNvGrpSpPr/>
          <p:nvPr/>
        </p:nvGrpSpPr>
        <p:grpSpPr>
          <a:xfrm>
            <a:off x="1693863" y="1989138"/>
            <a:ext cx="4724400" cy="1035050"/>
            <a:chExt cx="2976" cy="432"/>
          </a:xfrm>
        </p:grpSpPr>
        <p:sp>
          <p:nvSpPr>
            <p:cNvPr id="9225" name="圆角矩形 45065"/>
            <p:cNvSpPr>
              <a:spLocks noChangeArrowheads="1"/>
            </p:cNvSpPr>
            <p:nvPr/>
          </p:nvSpPr>
          <p:spPr bwMode="auto">
            <a:xfrm>
              <a:off x="240" y="75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rgbClr val="C9FFFF"/>
                </a:gs>
                <a:gs pos="100000">
                  <a:schemeClr val="accent1"/>
                </a:gs>
              </a:gsLst>
              <a:lin ang="5400000" scaled="1"/>
            </a:gradFill>
            <a:ln w="12700">
              <a:solidFill>
                <a:schemeClr val="bg1"/>
              </a:solidFill>
              <a:round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989" name="菱形 45066"/>
            <p:cNvSpPr/>
            <p:nvPr/>
          </p:nvSpPr>
          <p:spPr>
            <a:xfrm>
              <a:off x="0" y="0"/>
              <a:ext cx="432" cy="432"/>
            </a:xfrm>
            <a:prstGeom prst="diamond">
              <a:avLst/>
            </a:prstGeom>
            <a:solidFill>
              <a:schemeClr val="accent1"/>
            </a:solidFill>
            <a:ln w="25400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latin typeface="黑体" panose="02010609060101010101" pitchFamily="49" charset="-122"/>
              </a:endParaRPr>
            </a:p>
          </p:txBody>
        </p:sp>
        <p:sp>
          <p:nvSpPr>
            <p:cNvPr id="40990" name="文本框 45067"/>
            <p:cNvSpPr txBox="1"/>
            <p:nvPr/>
          </p:nvSpPr>
          <p:spPr>
            <a:xfrm>
              <a:off x="384" y="110"/>
              <a:ext cx="2160" cy="19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b="1">
                  <a:latin typeface="宋体" panose="02010600030101010101" pitchFamily="2" charset="-122"/>
                </a:rPr>
                <a:t>常见症状</a:t>
              </a:r>
              <a:r>
                <a:rPr lang="en-US" altLang="zh-CN" b="1">
                  <a:latin typeface="宋体" panose="02010600030101010101" pitchFamily="2" charset="-122"/>
                </a:rPr>
                <a:t>/</a:t>
              </a:r>
              <a:r>
                <a:rPr lang="zh-CN" altLang="en-US" b="1">
                  <a:latin typeface="宋体" panose="02010600030101010101" pitchFamily="2" charset="-122"/>
                </a:rPr>
                <a:t>证候施护</a:t>
              </a:r>
              <a:endParaRPr lang="zh-CN" altLang="en-US" b="1">
                <a:latin typeface="宋体" panose="02010600030101010101" pitchFamily="2" charset="-122"/>
              </a:endParaRPr>
            </a:p>
          </p:txBody>
        </p:sp>
        <p:sp>
          <p:nvSpPr>
            <p:cNvPr id="40991" name="文本框 45068"/>
            <p:cNvSpPr txBox="1"/>
            <p:nvPr/>
          </p:nvSpPr>
          <p:spPr>
            <a:xfrm>
              <a:off x="97" y="62"/>
              <a:ext cx="22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>
                  <a:solidFill>
                    <a:schemeClr val="bg1"/>
                  </a:solidFill>
                  <a:latin typeface="Arial" pitchFamily="34" charset="0"/>
                </a:rPr>
                <a:t>2</a:t>
              </a:r>
              <a:endParaRPr lang="en-US" altLang="zh-CN">
                <a:solidFill>
                  <a:schemeClr val="bg1"/>
                </a:solidFill>
                <a:latin typeface="Arial" pitchFamily="34" charset="0"/>
              </a:endParaRPr>
            </a:p>
          </p:txBody>
        </p:sp>
      </p:grpSp>
      <p:grpSp>
        <p:nvGrpSpPr>
          <p:cNvPr id="40965" name="组合 45069"/>
          <p:cNvGrpSpPr/>
          <p:nvPr/>
        </p:nvGrpSpPr>
        <p:grpSpPr>
          <a:xfrm>
            <a:off x="2057400" y="2743200"/>
            <a:ext cx="4724400" cy="1049338"/>
            <a:chExt cx="2976" cy="432"/>
          </a:xfrm>
        </p:grpSpPr>
        <p:sp>
          <p:nvSpPr>
            <p:cNvPr id="9230" name="圆角矩形 45070"/>
            <p:cNvSpPr>
              <a:spLocks noChangeArrowheads="1"/>
            </p:cNvSpPr>
            <p:nvPr/>
          </p:nvSpPr>
          <p:spPr bwMode="auto">
            <a:xfrm>
              <a:off x="240" y="75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/>
                </a:gs>
                <a:gs pos="50000">
                  <a:srgbClr val="FFE9D4"/>
                </a:gs>
                <a:gs pos="100000">
                  <a:schemeClr val="hlink"/>
                </a:gs>
              </a:gsLst>
              <a:lin ang="5400000" scaled="1"/>
            </a:gradFill>
            <a:ln w="12700">
              <a:solidFill>
                <a:schemeClr val="bg1"/>
              </a:solidFill>
              <a:round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985" name="菱形 45071"/>
            <p:cNvSpPr/>
            <p:nvPr/>
          </p:nvSpPr>
          <p:spPr>
            <a:xfrm>
              <a:off x="0" y="0"/>
              <a:ext cx="432" cy="432"/>
            </a:xfrm>
            <a:prstGeom prst="diamond">
              <a:avLst/>
            </a:prstGeom>
            <a:solidFill>
              <a:schemeClr val="hlink"/>
            </a:solidFill>
            <a:ln w="25400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latin typeface="黑体" panose="02010609060101010101" pitchFamily="49" charset="-122"/>
              </a:endParaRPr>
            </a:p>
          </p:txBody>
        </p:sp>
        <p:sp>
          <p:nvSpPr>
            <p:cNvPr id="40986" name="文本框 45072"/>
            <p:cNvSpPr txBox="1"/>
            <p:nvPr/>
          </p:nvSpPr>
          <p:spPr>
            <a:xfrm>
              <a:off x="384" y="110"/>
              <a:ext cx="2160" cy="1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b="1">
                  <a:latin typeface="Times New Roman" panose="02020603050405020304" pitchFamily="18" charset="0"/>
                </a:rPr>
                <a:t>中医特色治疗护理</a:t>
              </a:r>
              <a:endParaRPr lang="zh-CN" altLang="en-US" sz="3200" b="1">
                <a:latin typeface="Arial" pitchFamily="34" charset="0"/>
              </a:endParaRPr>
            </a:p>
          </p:txBody>
        </p:sp>
        <p:sp>
          <p:nvSpPr>
            <p:cNvPr id="40987" name="文本框 45073"/>
            <p:cNvSpPr txBox="1"/>
            <p:nvPr/>
          </p:nvSpPr>
          <p:spPr>
            <a:xfrm>
              <a:off x="97" y="62"/>
              <a:ext cx="223" cy="1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>
                  <a:solidFill>
                    <a:schemeClr val="bg1"/>
                  </a:solidFill>
                  <a:latin typeface="Arial" pitchFamily="34" charset="0"/>
                </a:rPr>
                <a:t>3</a:t>
              </a:r>
              <a:endParaRPr lang="en-US" altLang="zh-CN">
                <a:solidFill>
                  <a:schemeClr val="bg1"/>
                </a:solidFill>
                <a:latin typeface="Arial" pitchFamily="34" charset="0"/>
              </a:endParaRPr>
            </a:p>
          </p:txBody>
        </p:sp>
      </p:grpSp>
      <p:grpSp>
        <p:nvGrpSpPr>
          <p:cNvPr id="40966" name="组合 45074"/>
          <p:cNvGrpSpPr/>
          <p:nvPr/>
        </p:nvGrpSpPr>
        <p:grpSpPr>
          <a:xfrm>
            <a:off x="2447925" y="3579813"/>
            <a:ext cx="4724400" cy="1082675"/>
            <a:chExt cx="2976" cy="432"/>
          </a:xfrm>
        </p:grpSpPr>
        <p:sp>
          <p:nvSpPr>
            <p:cNvPr id="40980" name="圆角矩形 45075"/>
            <p:cNvSpPr/>
            <p:nvPr/>
          </p:nvSpPr>
          <p:spPr>
            <a:xfrm>
              <a:off x="240" y="75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rgbClr val="0066FF"/>
            </a:solidFill>
            <a:ln w="1270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latin typeface="黑体" panose="02010609060101010101" pitchFamily="49" charset="-122"/>
              </a:endParaRPr>
            </a:p>
          </p:txBody>
        </p:sp>
        <p:sp>
          <p:nvSpPr>
            <p:cNvPr id="40981" name="菱形 45076"/>
            <p:cNvSpPr/>
            <p:nvPr/>
          </p:nvSpPr>
          <p:spPr>
            <a:xfrm>
              <a:off x="0" y="0"/>
              <a:ext cx="432" cy="432"/>
            </a:xfrm>
            <a:prstGeom prst="diamond">
              <a:avLst/>
            </a:prstGeom>
            <a:solidFill>
              <a:srgbClr val="0066FF"/>
            </a:solidFill>
            <a:ln w="25400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latin typeface="黑体" panose="02010609060101010101" pitchFamily="49" charset="-122"/>
              </a:endParaRPr>
            </a:p>
          </p:txBody>
        </p:sp>
        <p:sp>
          <p:nvSpPr>
            <p:cNvPr id="40982" name="文本框 45077"/>
            <p:cNvSpPr txBox="1"/>
            <p:nvPr/>
          </p:nvSpPr>
          <p:spPr>
            <a:xfrm>
              <a:off x="384" y="110"/>
              <a:ext cx="2160" cy="183"/>
            </a:xfrm>
            <a:prstGeom prst="rect">
              <a:avLst/>
            </a:prstGeom>
            <a:solidFill>
              <a:srgbClr val="0066FF"/>
            </a:solidFill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Times New Roman" panose="02020603050405020304" pitchFamily="18" charset="0"/>
                </a:rPr>
                <a:t>健康指导</a:t>
              </a:r>
              <a:endParaRPr lang="zh-CN" altLang="en-US" sz="3200" b="1">
                <a:solidFill>
                  <a:schemeClr val="bg1"/>
                </a:solidFill>
                <a:latin typeface="Arial" pitchFamily="34" charset="0"/>
              </a:endParaRPr>
            </a:p>
          </p:txBody>
        </p:sp>
        <p:sp>
          <p:nvSpPr>
            <p:cNvPr id="40983" name="文本框 45078"/>
            <p:cNvSpPr txBox="1"/>
            <p:nvPr/>
          </p:nvSpPr>
          <p:spPr>
            <a:xfrm>
              <a:off x="97" y="62"/>
              <a:ext cx="223" cy="288"/>
            </a:xfrm>
            <a:prstGeom prst="rect">
              <a:avLst/>
            </a:prstGeom>
            <a:solidFill>
              <a:srgbClr val="0066FF"/>
            </a:solidFill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>
                  <a:solidFill>
                    <a:schemeClr val="bg1"/>
                  </a:solidFill>
                  <a:latin typeface="Arial" pitchFamily="34" charset="0"/>
                </a:rPr>
                <a:t>4</a:t>
              </a:r>
              <a:endParaRPr lang="en-US" altLang="zh-CN">
                <a:solidFill>
                  <a:schemeClr val="bg1"/>
                </a:solidFill>
                <a:latin typeface="Arial" pitchFamily="34" charset="0"/>
              </a:endParaRPr>
            </a:p>
          </p:txBody>
        </p:sp>
      </p:grpSp>
      <p:grpSp>
        <p:nvGrpSpPr>
          <p:cNvPr id="40967" name="组合 45079"/>
          <p:cNvGrpSpPr/>
          <p:nvPr/>
        </p:nvGrpSpPr>
        <p:grpSpPr>
          <a:xfrm>
            <a:off x="3276600" y="5181600"/>
            <a:ext cx="4724400" cy="1058863"/>
            <a:chExt cx="2976" cy="495"/>
          </a:xfrm>
        </p:grpSpPr>
        <p:sp>
          <p:nvSpPr>
            <p:cNvPr id="40976" name="圆角矩形 45080"/>
            <p:cNvSpPr/>
            <p:nvPr/>
          </p:nvSpPr>
          <p:spPr>
            <a:xfrm>
              <a:off x="240" y="75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rgbClr val="CC99FF"/>
            </a:solidFill>
            <a:ln w="1270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latin typeface="黑体" panose="02010609060101010101" pitchFamily="49" charset="-122"/>
              </a:endParaRPr>
            </a:p>
          </p:txBody>
        </p:sp>
        <p:sp>
          <p:nvSpPr>
            <p:cNvPr id="40977" name="菱形 45081"/>
            <p:cNvSpPr/>
            <p:nvPr/>
          </p:nvSpPr>
          <p:spPr>
            <a:xfrm>
              <a:off x="0" y="0"/>
              <a:ext cx="432" cy="432"/>
            </a:xfrm>
            <a:prstGeom prst="diamond">
              <a:avLst/>
            </a:prstGeom>
            <a:solidFill>
              <a:srgbClr val="CC99FF"/>
            </a:solidFill>
            <a:ln w="25400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latin typeface="黑体" panose="02010609060101010101" pitchFamily="49" charset="-122"/>
              </a:endParaRPr>
            </a:p>
          </p:txBody>
        </p:sp>
        <p:sp>
          <p:nvSpPr>
            <p:cNvPr id="40978" name="文本框 45082"/>
            <p:cNvSpPr txBox="1"/>
            <p:nvPr/>
          </p:nvSpPr>
          <p:spPr>
            <a:xfrm>
              <a:off x="384" y="110"/>
              <a:ext cx="2160" cy="385"/>
            </a:xfrm>
            <a:prstGeom prst="rect">
              <a:avLst/>
            </a:prstGeom>
            <a:solidFill>
              <a:srgbClr val="CC99FF"/>
            </a:solidFill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b="1">
                  <a:latin typeface="Times New Roman" panose="02020603050405020304" pitchFamily="18" charset="0"/>
                </a:rPr>
                <a:t>护理效果评价</a:t>
              </a:r>
              <a:r>
                <a:rPr lang="zh-CN" altLang="en-US">
                  <a:latin typeface="Times New Roman" panose="02020603050405020304" pitchFamily="18" charset="0"/>
                  <a:ea typeface="楷体_GB2312" pitchFamily="49" charset="-122"/>
                </a:rPr>
                <a:t> </a:t>
              </a:r>
              <a:endParaRPr lang="zh-CN" altLang="en-US" sz="3200" b="1">
                <a:latin typeface="Arial" pitchFamily="34" charset="0"/>
              </a:endParaRPr>
            </a:p>
            <a:p>
              <a:pPr algn="ctr"/>
              <a:endParaRPr lang="zh-CN" altLang="en-US" b="1">
                <a:latin typeface="Arial" pitchFamily="34" charset="0"/>
              </a:endParaRPr>
            </a:p>
          </p:txBody>
        </p:sp>
        <p:sp>
          <p:nvSpPr>
            <p:cNvPr id="40979" name="文本框 45083"/>
            <p:cNvSpPr txBox="1"/>
            <p:nvPr/>
          </p:nvSpPr>
          <p:spPr>
            <a:xfrm>
              <a:off x="97" y="62"/>
              <a:ext cx="223" cy="213"/>
            </a:xfrm>
            <a:prstGeom prst="rect">
              <a:avLst/>
            </a:prstGeom>
            <a:solidFill>
              <a:srgbClr val="CC99FF"/>
            </a:solidFill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>
                  <a:solidFill>
                    <a:schemeClr val="bg1"/>
                  </a:solidFill>
                  <a:latin typeface="Arial" pitchFamily="34" charset="0"/>
                </a:rPr>
                <a:t>6</a:t>
              </a:r>
              <a:endParaRPr lang="en-US" altLang="zh-CN">
                <a:solidFill>
                  <a:schemeClr val="bg1"/>
                </a:solidFill>
                <a:latin typeface="Arial" pitchFamily="34" charset="0"/>
              </a:endParaRPr>
            </a:p>
          </p:txBody>
        </p:sp>
      </p:grpSp>
      <p:grpSp>
        <p:nvGrpSpPr>
          <p:cNvPr id="40968" name="组合 45084"/>
          <p:cNvGrpSpPr/>
          <p:nvPr/>
        </p:nvGrpSpPr>
        <p:grpSpPr>
          <a:xfrm>
            <a:off x="2906713" y="4383088"/>
            <a:ext cx="4722812" cy="1035050"/>
            <a:chExt cx="2976" cy="432"/>
          </a:xfrm>
        </p:grpSpPr>
        <p:sp>
          <p:nvSpPr>
            <p:cNvPr id="40972" name="圆角矩形 45085"/>
            <p:cNvSpPr/>
            <p:nvPr/>
          </p:nvSpPr>
          <p:spPr>
            <a:xfrm>
              <a:off x="240" y="75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1270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latin typeface="黑体" panose="02010609060101010101" pitchFamily="49" charset="-122"/>
              </a:endParaRPr>
            </a:p>
          </p:txBody>
        </p:sp>
        <p:sp>
          <p:nvSpPr>
            <p:cNvPr id="40973" name="菱形 45086"/>
            <p:cNvSpPr/>
            <p:nvPr/>
          </p:nvSpPr>
          <p:spPr>
            <a:xfrm>
              <a:off x="0" y="0"/>
              <a:ext cx="432" cy="432"/>
            </a:xfrm>
            <a:prstGeom prst="diamond">
              <a:avLst/>
            </a:prstGeom>
            <a:solidFill>
              <a:srgbClr val="FF9900"/>
            </a:solidFill>
            <a:ln w="25400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latin typeface="黑体" panose="02010609060101010101" pitchFamily="49" charset="-122"/>
              </a:endParaRPr>
            </a:p>
          </p:txBody>
        </p:sp>
        <p:sp>
          <p:nvSpPr>
            <p:cNvPr id="40974" name="文本框 45087"/>
            <p:cNvSpPr txBox="1"/>
            <p:nvPr/>
          </p:nvSpPr>
          <p:spPr>
            <a:xfrm>
              <a:off x="384" y="110"/>
              <a:ext cx="2160" cy="191"/>
            </a:xfrm>
            <a:prstGeom prst="rect">
              <a:avLst/>
            </a:prstGeom>
            <a:solidFill>
              <a:srgbClr val="FF9900"/>
            </a:solidFill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b="1">
                  <a:latin typeface="Times New Roman" panose="02020603050405020304" pitchFamily="18" charset="0"/>
                </a:rPr>
                <a:t>护理难点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sp>
          <p:nvSpPr>
            <p:cNvPr id="40975" name="文本框 45088"/>
            <p:cNvSpPr txBox="1"/>
            <p:nvPr/>
          </p:nvSpPr>
          <p:spPr>
            <a:xfrm>
              <a:off x="97" y="62"/>
              <a:ext cx="223" cy="288"/>
            </a:xfrm>
            <a:prstGeom prst="rect">
              <a:avLst/>
            </a:prstGeom>
            <a:solidFill>
              <a:srgbClr val="FF9900"/>
            </a:solidFill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>
                  <a:solidFill>
                    <a:schemeClr val="bg1"/>
                  </a:solidFill>
                  <a:latin typeface="Arial" pitchFamily="34" charset="0"/>
                </a:rPr>
                <a:t>5</a:t>
              </a:r>
              <a:endParaRPr lang="en-US" altLang="zh-CN">
                <a:solidFill>
                  <a:schemeClr val="bg1"/>
                </a:solidFill>
                <a:latin typeface="Arial" pitchFamily="34" charset="0"/>
              </a:endParaRPr>
            </a:p>
          </p:txBody>
        </p:sp>
      </p:grpSp>
      <p:sp>
        <p:nvSpPr>
          <p:cNvPr id="40969" name="日期占位符 1"/>
          <p:cNvSpPr txBox="1">
            <a:spLocks noGrp="1"/>
          </p:cNvSpPr>
          <p:nvPr>
            <p:ph type="dt" sz="half" idx="2"/>
          </p:nvPr>
        </p:nvSpPr>
        <p:spPr>
          <a:xfrm>
            <a:off x="685800" y="6399213"/>
            <a:ext cx="1905000" cy="457200"/>
          </a:xfrm>
        </p:spPr>
        <p:txBody>
          <a:bodyPr wrap="none" lIns="92075" tIns="46038" rIns="92075" bIns="46038"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Font typeface="Arial" pitchFamily="34" charset="0"/>
              <a:buChar char="•"/>
            </a:pPr>
            <a:endParaRPr lang="en-US" altLang="zh-CN" sz="1200">
              <a:solidFill>
                <a:srgbClr val="929292"/>
              </a:solidFill>
              <a:latin typeface="Times New Roman" panose="02020603050405020304" pitchFamily="18" charset="0"/>
              <a:ea typeface="PMingLiU" pitchFamily="18" charset="-120"/>
            </a:endParaRPr>
          </a:p>
        </p:txBody>
      </p:sp>
      <p:pic>
        <p:nvPicPr>
          <p:cNvPr id="40971" name="Picture 5" descr="CAIC1VZ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419600"/>
            <a:ext cx="1371600" cy="2438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mb dir="vert"/>
  </p:transition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986" name="标题 6145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/>
            <a:r>
              <a:rPr lang="zh-CN" altLang="en-US" sz="4000">
                <a:solidFill>
                  <a:schemeClr val="tx1"/>
                </a:solidFill>
              </a:rPr>
              <a:t> </a:t>
            </a:r>
            <a:br>
              <a:rPr lang="zh-CN" altLang="en-US" sz="4000">
                <a:solidFill>
                  <a:schemeClr val="tx1"/>
                </a:solidFill>
              </a:rPr>
            </a:br>
            <a:endParaRPr lang="zh-CN" altLang="en-US" sz="4000">
              <a:solidFill>
                <a:schemeClr val="tx1"/>
              </a:solidFill>
              <a:sym typeface="黑体" panose="02010609060101010101" pitchFamily="49" charset="-122"/>
            </a:endParaRPr>
          </a:p>
        </p:txBody>
      </p:sp>
      <p:sp>
        <p:nvSpPr>
          <p:cNvPr id="41987" name="圆角矩形 6147"/>
          <p:cNvSpPr/>
          <p:nvPr/>
        </p:nvSpPr>
        <p:spPr>
          <a:xfrm>
            <a:off x="1066800" y="2667000"/>
            <a:ext cx="1905000" cy="3276600"/>
          </a:xfrm>
          <a:prstGeom prst="roundRect">
            <a:avLst>
              <a:gd name="adj" fmla="val 16667"/>
            </a:avLst>
          </a:prstGeom>
          <a:solidFill>
            <a:schemeClr val="accent1">
              <a:alpha val="50195"/>
            </a:schemeClr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>
              <a:latin typeface="黑体" panose="02010609060101010101" pitchFamily="49" charset="-122"/>
            </a:endParaRPr>
          </a:p>
        </p:txBody>
      </p:sp>
      <p:sp>
        <p:nvSpPr>
          <p:cNvPr id="41988" name="文本框 6148"/>
          <p:cNvSpPr txBox="1"/>
          <p:nvPr/>
        </p:nvSpPr>
        <p:spPr>
          <a:xfrm>
            <a:off x="1143000" y="2819400"/>
            <a:ext cx="1752600" cy="2987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</a:pPr>
            <a:r>
              <a:rPr lang="zh-CN" altLang="en-US" sz="2000" b="1">
                <a:latin typeface="Arial" pitchFamily="34" charset="0"/>
              </a:rPr>
              <a:t>右胁胀满疼痛，痛引右肩，遇怒加重，胸闷脘胀，善太息，嗳气频作，吞酸嗳腐。苔白腻</a:t>
            </a:r>
            <a:r>
              <a:rPr lang="zh-CN" altLang="en-US" sz="2000">
                <a:latin typeface="Arial" pitchFamily="34" charset="0"/>
              </a:rPr>
              <a:t>。</a:t>
            </a:r>
            <a:endParaRPr lang="zh-CN" altLang="en-US" sz="2000">
              <a:latin typeface="Arial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zh-CN" altLang="en-US" sz="2000" b="1">
              <a:latin typeface="Times New Roman" panose="02020603050405020304" pitchFamily="18" charset="0"/>
            </a:endParaRPr>
          </a:p>
        </p:txBody>
      </p:sp>
      <p:sp>
        <p:nvSpPr>
          <p:cNvPr id="41989" name="圆角矩形 6149"/>
          <p:cNvSpPr/>
          <p:nvPr/>
        </p:nvSpPr>
        <p:spPr>
          <a:xfrm>
            <a:off x="1066800" y="1371600"/>
            <a:ext cx="1905000" cy="914400"/>
          </a:xfrm>
          <a:prstGeom prst="roundRect">
            <a:avLst>
              <a:gd name="adj" fmla="val 16667"/>
            </a:avLst>
          </a:prstGeom>
          <a:solidFill>
            <a:schemeClr val="accent1">
              <a:alpha val="50195"/>
            </a:schemeClr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>
              <a:latin typeface="黑体" panose="02010609060101010101" pitchFamily="49" charset="-122"/>
            </a:endParaRPr>
          </a:p>
        </p:txBody>
      </p:sp>
      <p:sp>
        <p:nvSpPr>
          <p:cNvPr id="41990" name="文本框 6150"/>
          <p:cNvSpPr txBox="1"/>
          <p:nvPr/>
        </p:nvSpPr>
        <p:spPr>
          <a:xfrm>
            <a:off x="1143000" y="1600200"/>
            <a:ext cx="16764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latin typeface="Arial" pitchFamily="34" charset="0"/>
              </a:rPr>
              <a:t>肝胆郁滞证</a:t>
            </a:r>
            <a:endParaRPr lang="zh-CN" altLang="en-US" sz="2000" b="1">
              <a:latin typeface="Arial" pitchFamily="34" charset="0"/>
            </a:endParaRPr>
          </a:p>
        </p:txBody>
      </p:sp>
      <p:sp>
        <p:nvSpPr>
          <p:cNvPr id="41991" name="圆角矩形 6152"/>
          <p:cNvSpPr/>
          <p:nvPr/>
        </p:nvSpPr>
        <p:spPr>
          <a:xfrm>
            <a:off x="3657600" y="2667000"/>
            <a:ext cx="1752600" cy="3276600"/>
          </a:xfrm>
          <a:prstGeom prst="roundRect">
            <a:avLst>
              <a:gd name="adj" fmla="val 16667"/>
            </a:avLst>
          </a:prstGeom>
          <a:solidFill>
            <a:schemeClr val="accent1">
              <a:alpha val="50195"/>
            </a:schemeClr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>
              <a:latin typeface="黑体" panose="02010609060101010101" pitchFamily="49" charset="-122"/>
            </a:endParaRPr>
          </a:p>
        </p:txBody>
      </p:sp>
      <p:sp>
        <p:nvSpPr>
          <p:cNvPr id="41992" name="圆角矩形 6153"/>
          <p:cNvSpPr/>
          <p:nvPr/>
        </p:nvSpPr>
        <p:spPr>
          <a:xfrm>
            <a:off x="6096000" y="2667000"/>
            <a:ext cx="1828800" cy="3352800"/>
          </a:xfrm>
          <a:prstGeom prst="roundRect">
            <a:avLst>
              <a:gd name="adj" fmla="val 16667"/>
            </a:avLst>
          </a:prstGeom>
          <a:solidFill>
            <a:schemeClr val="accent1">
              <a:alpha val="50195"/>
            </a:schemeClr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>
              <a:latin typeface="黑体" panose="02010609060101010101" pitchFamily="49" charset="-122"/>
            </a:endParaRPr>
          </a:p>
        </p:txBody>
      </p:sp>
      <p:sp>
        <p:nvSpPr>
          <p:cNvPr id="41993" name="圆角矩形 6154"/>
          <p:cNvSpPr/>
          <p:nvPr/>
        </p:nvSpPr>
        <p:spPr>
          <a:xfrm>
            <a:off x="3581400" y="1371600"/>
            <a:ext cx="1905000" cy="914400"/>
          </a:xfrm>
          <a:prstGeom prst="roundRect">
            <a:avLst>
              <a:gd name="adj" fmla="val 16667"/>
            </a:avLst>
          </a:prstGeom>
          <a:solidFill>
            <a:schemeClr val="accent1">
              <a:alpha val="50195"/>
            </a:schemeClr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>
              <a:latin typeface="黑体" panose="02010609060101010101" pitchFamily="49" charset="-122"/>
            </a:endParaRPr>
          </a:p>
        </p:txBody>
      </p:sp>
      <p:sp>
        <p:nvSpPr>
          <p:cNvPr id="41994" name="圆角矩形 6155"/>
          <p:cNvSpPr/>
          <p:nvPr/>
        </p:nvSpPr>
        <p:spPr>
          <a:xfrm>
            <a:off x="6019800" y="1371600"/>
            <a:ext cx="1905000" cy="914400"/>
          </a:xfrm>
          <a:prstGeom prst="roundRect">
            <a:avLst>
              <a:gd name="adj" fmla="val 16667"/>
            </a:avLst>
          </a:prstGeom>
          <a:solidFill>
            <a:schemeClr val="accent1">
              <a:alpha val="50195"/>
            </a:schemeClr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>
              <a:latin typeface="黑体" panose="02010609060101010101" pitchFamily="49" charset="-122"/>
            </a:endParaRPr>
          </a:p>
        </p:txBody>
      </p:sp>
      <p:sp>
        <p:nvSpPr>
          <p:cNvPr id="41995" name="文本框 6156"/>
          <p:cNvSpPr txBox="1"/>
          <p:nvPr/>
        </p:nvSpPr>
        <p:spPr>
          <a:xfrm>
            <a:off x="3733800" y="1600200"/>
            <a:ext cx="16002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latin typeface="Arial" pitchFamily="34" charset="0"/>
              </a:rPr>
              <a:t>肝胆湿热证</a:t>
            </a:r>
            <a:endParaRPr lang="zh-CN" altLang="en-US" sz="2000" b="1">
              <a:latin typeface="Arial" pitchFamily="34" charset="0"/>
            </a:endParaRPr>
          </a:p>
        </p:txBody>
      </p:sp>
      <p:sp>
        <p:nvSpPr>
          <p:cNvPr id="41996" name="文本框 6158"/>
          <p:cNvSpPr txBox="1"/>
          <p:nvPr/>
        </p:nvSpPr>
        <p:spPr>
          <a:xfrm>
            <a:off x="3733800" y="2667000"/>
            <a:ext cx="1600200" cy="3352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</a:pPr>
            <a:endParaRPr lang="zh-CN" altLang="en-US" sz="2000" b="1">
              <a:latin typeface="Arial" pitchFamily="34" charset="0"/>
            </a:endParaRP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</a:pPr>
            <a:r>
              <a:rPr lang="zh-CN" altLang="en-US" sz="2000" b="1">
                <a:latin typeface="Arial" pitchFamily="34" charset="0"/>
              </a:rPr>
              <a:t>右胁胀满疼痛，胸闷纳呆，恶心呕吐，口苦心烦，大便粘滞，或见黄疸。舌红苔黄腻。</a:t>
            </a:r>
            <a:endParaRPr lang="zh-CN" altLang="en-US" sz="2000" b="1">
              <a:latin typeface="Arial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zh-CN" altLang="en-US" sz="2000" b="1">
              <a:latin typeface="Times New Roman" panose="02020603050405020304" pitchFamily="18" charset="0"/>
            </a:endParaRPr>
          </a:p>
        </p:txBody>
      </p:sp>
      <p:sp>
        <p:nvSpPr>
          <p:cNvPr id="41997" name="文本框 6159"/>
          <p:cNvSpPr txBox="1"/>
          <p:nvPr/>
        </p:nvSpPr>
        <p:spPr>
          <a:xfrm>
            <a:off x="6172200" y="1600200"/>
            <a:ext cx="16002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latin typeface="Arial" pitchFamily="34" charset="0"/>
              </a:rPr>
              <a:t>气滞血瘀证</a:t>
            </a:r>
            <a:endParaRPr lang="zh-CN" altLang="en-US" sz="2000" b="1">
              <a:latin typeface="Arial" pitchFamily="34" charset="0"/>
            </a:endParaRPr>
          </a:p>
        </p:txBody>
      </p:sp>
      <p:sp>
        <p:nvSpPr>
          <p:cNvPr id="41998" name="文本框 6160"/>
          <p:cNvSpPr txBox="1"/>
          <p:nvPr/>
        </p:nvSpPr>
        <p:spPr>
          <a:xfrm>
            <a:off x="6172200" y="2743200"/>
            <a:ext cx="1752600" cy="318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</a:pPr>
            <a:r>
              <a:rPr lang="zh-CN" altLang="en-US" b="1">
                <a:latin typeface="Arial" pitchFamily="34" charset="0"/>
              </a:rPr>
              <a:t>右胁刺痛较剧，痛有定处而拒按，面色晦暗，口干口苦。舌质紫暗或舌边有瘀斑。</a:t>
            </a:r>
            <a:endParaRPr lang="zh-CN" altLang="en-US" b="1">
              <a:latin typeface="Arial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zh-CN" altLang="en-US" sz="2200" b="1">
              <a:latin typeface="宋体" panose="02010600030101010101" pitchFamily="2" charset="-122"/>
            </a:endParaRPr>
          </a:p>
        </p:txBody>
      </p:sp>
      <p:sp>
        <p:nvSpPr>
          <p:cNvPr id="41999" name="日期占位符 1"/>
          <p:cNvSpPr txBox="1">
            <a:spLocks noGrp="1"/>
          </p:cNvSpPr>
          <p:nvPr>
            <p:ph type="dt" sz="half" idx="2"/>
          </p:nvPr>
        </p:nvSpPr>
        <p:spPr>
          <a:xfrm>
            <a:off x="685800" y="6399213"/>
            <a:ext cx="1905000" cy="457200"/>
          </a:xfrm>
        </p:spPr>
        <p:txBody>
          <a:bodyPr wrap="none" lIns="92075" tIns="46038" rIns="92075" bIns="46038"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Font typeface="Arial" pitchFamily="34" charset="0"/>
              <a:buChar char="•"/>
            </a:pPr>
            <a:endParaRPr lang="en-US" altLang="zh-CN" sz="1200">
              <a:solidFill>
                <a:srgbClr val="929292"/>
              </a:solidFill>
              <a:latin typeface="Times New Roman" panose="02020603050405020304" pitchFamily="18" charset="0"/>
              <a:ea typeface="PMingLiU" pitchFamily="18" charset="-12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24000" y="152400"/>
            <a:ext cx="5257238" cy="67407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R="0" algn="ctr" defTabSz="914400" eaLnBrk="1" hangingPunct="1">
              <a:buClrTx/>
              <a:buSzTx/>
              <a:buFont typeface="Arial" pitchFamily="34" charset="0"/>
              <a:buNone/>
              <a:defRPr/>
            </a:pPr>
            <a:r>
              <a:rPr kumimoji="0" lang="zh-CN" altLang="en-US" sz="4000" b="1" kern="1200" cap="none" spc="0" normalizeH="0" baseline="0" noProof="1">
                <a:solidFill>
                  <a:schemeClr val="accent4"/>
                </a:solidFill>
                <a:latin typeface="Arial" pitchFamily="34" charset="0"/>
                <a:ea typeface="宋体" panose="02010600030101010101" pitchFamily="2" charset="-122"/>
                <a:cs typeface="+mn-ea"/>
                <a:sym typeface="+mn-ea"/>
              </a:rPr>
              <a:t>常见证候要点</a:t>
            </a:r>
            <a:endParaRPr kumimoji="0" lang="zh-CN" altLang="en-US" sz="4000" b="1" kern="1200" cap="none" spc="0" normalizeH="0" baseline="0" noProof="1">
              <a:solidFill>
                <a:schemeClr val="accent4"/>
              </a:solidFill>
              <a:latin typeface="Arial" pitchFamily="34" charset="0"/>
              <a:ea typeface="宋体" panose="02010600030101010101" pitchFamily="2" charset="-122"/>
              <a:cs typeface="+mn-cs"/>
              <a:sym typeface="+mn-ea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010" name="标题 46081"/>
          <p:cNvSpPr>
            <a:spLocks noGrp="1"/>
          </p:cNvSpPr>
          <p:nvPr>
            <p:ph type="title"/>
          </p:nvPr>
        </p:nvSpPr>
        <p:spPr>
          <a:xfrm>
            <a:off x="152400" y="1066800"/>
            <a:ext cx="1295400" cy="76200"/>
          </a:xfrm>
        </p:spPr>
        <p:txBody>
          <a:bodyPr vert="horz" wrap="square" lIns="92075" tIns="46038" rIns="92075" bIns="46038" anchor="ctr" anchorCtr="0"/>
          <a:lstStyle/>
          <a:p>
            <a:pPr eaLnBrk="1" hangingPunct="1"/>
            <a:r>
              <a:rPr lang="zh-CN" altLang="en-US" sz="4000">
                <a:solidFill>
                  <a:schemeClr val="tx1"/>
                </a:solidFill>
              </a:rPr>
              <a:t> </a:t>
            </a:r>
            <a:br>
              <a:rPr lang="zh-CN" altLang="en-US" sz="4000">
                <a:solidFill>
                  <a:schemeClr val="tx1"/>
                </a:solidFill>
              </a:rPr>
            </a:br>
            <a:endParaRPr lang="zh-CN" altLang="en-US" sz="4000">
              <a:solidFill>
                <a:schemeClr val="tx1"/>
              </a:solidFill>
            </a:endParaRPr>
          </a:p>
        </p:txBody>
      </p:sp>
      <p:sp>
        <p:nvSpPr>
          <p:cNvPr id="43011" name="圆角矩形 46082"/>
          <p:cNvSpPr/>
          <p:nvPr/>
        </p:nvSpPr>
        <p:spPr>
          <a:xfrm>
            <a:off x="990600" y="2743200"/>
            <a:ext cx="2819400" cy="3429000"/>
          </a:xfrm>
          <a:prstGeom prst="roundRect">
            <a:avLst>
              <a:gd name="adj" fmla="val 16667"/>
            </a:avLst>
          </a:prstGeom>
          <a:solidFill>
            <a:schemeClr val="accent1">
              <a:alpha val="50195"/>
            </a:schemeClr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</a:pPr>
            <a:r>
              <a:rPr lang="zh-CN" altLang="en-US" b="1">
                <a:latin typeface="Arial" pitchFamily="34" charset="0"/>
              </a:rPr>
              <a:t>右胁胀痛，倦怠乏力，情绪抑郁或烦躁易怒，腹胀，嗳气叹息，口苦，恶心呕吐，食少纳呆，大便稀溏或便秘。舌淡或暗，苔白。</a:t>
            </a:r>
            <a:endParaRPr lang="zh-CN" altLang="en-US" b="1">
              <a:latin typeface="Arial" pitchFamily="34" charset="0"/>
            </a:endParaRPr>
          </a:p>
          <a:p>
            <a:pPr eaLnBrk="1" hangingPunct="1"/>
            <a:endParaRPr lang="zh-CN" altLang="en-US" b="1">
              <a:latin typeface="黑体" panose="02010609060101010101" pitchFamily="49" charset="-122"/>
            </a:endParaRPr>
          </a:p>
        </p:txBody>
      </p:sp>
      <p:sp>
        <p:nvSpPr>
          <p:cNvPr id="43012" name="圆角矩形 46084"/>
          <p:cNvSpPr/>
          <p:nvPr/>
        </p:nvSpPr>
        <p:spPr>
          <a:xfrm>
            <a:off x="1066800" y="1219200"/>
            <a:ext cx="2667000" cy="1066800"/>
          </a:xfrm>
          <a:prstGeom prst="roundRect">
            <a:avLst>
              <a:gd name="adj" fmla="val 16667"/>
            </a:avLst>
          </a:prstGeom>
          <a:solidFill>
            <a:schemeClr val="accent1">
              <a:alpha val="50195"/>
            </a:schemeClr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>
              <a:latin typeface="黑体" panose="02010609060101010101" pitchFamily="49" charset="-122"/>
            </a:endParaRPr>
          </a:p>
        </p:txBody>
      </p:sp>
      <p:sp>
        <p:nvSpPr>
          <p:cNvPr id="43013" name="文本框 46085"/>
          <p:cNvSpPr txBox="1"/>
          <p:nvPr/>
        </p:nvSpPr>
        <p:spPr>
          <a:xfrm>
            <a:off x="1295400" y="1447800"/>
            <a:ext cx="22098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>
                <a:latin typeface="Arial" pitchFamily="34" charset="0"/>
              </a:rPr>
              <a:t>肝郁脾虚证</a:t>
            </a:r>
            <a:endParaRPr lang="zh-CN" altLang="en-US" b="1">
              <a:latin typeface="Arial" pitchFamily="34" charset="0"/>
            </a:endParaRPr>
          </a:p>
        </p:txBody>
      </p:sp>
      <p:sp>
        <p:nvSpPr>
          <p:cNvPr id="43014" name="圆角矩形 46086"/>
          <p:cNvSpPr/>
          <p:nvPr/>
        </p:nvSpPr>
        <p:spPr>
          <a:xfrm>
            <a:off x="5105400" y="2667000"/>
            <a:ext cx="2667000" cy="3429000"/>
          </a:xfrm>
          <a:prstGeom prst="roundRect">
            <a:avLst>
              <a:gd name="adj" fmla="val 7606"/>
            </a:avLst>
          </a:prstGeom>
          <a:solidFill>
            <a:schemeClr val="accent1">
              <a:alpha val="50195"/>
            </a:schemeClr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</a:pPr>
            <a:r>
              <a:rPr lang="zh-CN" altLang="en-US" b="1">
                <a:latin typeface="Arial" pitchFamily="34" charset="0"/>
              </a:rPr>
              <a:t>右胁灼热疼痛，或绞痛或胀痛或钝痛或剧痛。疼痛放射至右肩胛，脘腹不舒，恶心呕吐，大便不畅或见黄疸或伴发热。舌质红，苔黄。</a:t>
            </a:r>
            <a:endParaRPr lang="zh-CN" altLang="en-US" b="1">
              <a:latin typeface="Arial" pitchFamily="34" charset="0"/>
            </a:endParaRPr>
          </a:p>
          <a:p>
            <a:pPr eaLnBrk="1" hangingPunct="1"/>
            <a:endParaRPr lang="zh-CN" altLang="en-US" b="1">
              <a:latin typeface="黑体" panose="02010609060101010101" pitchFamily="49" charset="-122"/>
            </a:endParaRPr>
          </a:p>
        </p:txBody>
      </p:sp>
      <p:sp>
        <p:nvSpPr>
          <p:cNvPr id="43015" name="圆角矩形 46088"/>
          <p:cNvSpPr/>
          <p:nvPr/>
        </p:nvSpPr>
        <p:spPr>
          <a:xfrm>
            <a:off x="5105400" y="1143000"/>
            <a:ext cx="2590800" cy="1219200"/>
          </a:xfrm>
          <a:prstGeom prst="roundRect">
            <a:avLst>
              <a:gd name="adj" fmla="val 16667"/>
            </a:avLst>
          </a:prstGeom>
          <a:solidFill>
            <a:schemeClr val="accent1">
              <a:alpha val="50195"/>
            </a:schemeClr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zh-CN" altLang="en-US" b="1">
                <a:latin typeface="Arial" pitchFamily="34" charset="0"/>
              </a:rPr>
              <a:t>    </a:t>
            </a:r>
            <a:endParaRPr lang="zh-CN" altLang="en-US" b="1">
              <a:latin typeface="Arial" pitchFamily="34" charset="0"/>
            </a:endParaRPr>
          </a:p>
          <a:p>
            <a:pPr algn="ctr" eaLnBrk="1" hangingPunct="1"/>
            <a:r>
              <a:rPr lang="zh-CN" altLang="en-US" b="1">
                <a:latin typeface="Arial" pitchFamily="34" charset="0"/>
              </a:rPr>
              <a:t>胆腑郁热证</a:t>
            </a:r>
            <a:endParaRPr lang="zh-CN" altLang="en-US" b="1">
              <a:latin typeface="Arial" pitchFamily="34" charset="0"/>
            </a:endParaRPr>
          </a:p>
        </p:txBody>
      </p:sp>
      <p:sp>
        <p:nvSpPr>
          <p:cNvPr id="43016" name="文本框 46090"/>
          <p:cNvSpPr txBox="1"/>
          <p:nvPr/>
        </p:nvSpPr>
        <p:spPr>
          <a:xfrm>
            <a:off x="3733800" y="1600200"/>
            <a:ext cx="16002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CN" altLang="en-US" sz="2000" b="1">
              <a:latin typeface="Times New Roman" panose="02020603050405020304" pitchFamily="18" charset="0"/>
            </a:endParaRPr>
          </a:p>
        </p:txBody>
      </p:sp>
      <p:sp>
        <p:nvSpPr>
          <p:cNvPr id="43017" name="文本框 46091"/>
          <p:cNvSpPr txBox="1"/>
          <p:nvPr/>
        </p:nvSpPr>
        <p:spPr>
          <a:xfrm>
            <a:off x="3657600" y="3048000"/>
            <a:ext cx="1600200" cy="427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CN" altLang="en-US" sz="2200" b="1">
              <a:latin typeface="Times New Roman" panose="02020603050405020304" pitchFamily="18" charset="0"/>
            </a:endParaRPr>
          </a:p>
        </p:txBody>
      </p:sp>
      <p:sp>
        <p:nvSpPr>
          <p:cNvPr id="43018" name="日期占位符 1"/>
          <p:cNvSpPr txBox="1">
            <a:spLocks noGrp="1"/>
          </p:cNvSpPr>
          <p:nvPr>
            <p:ph type="dt" sz="half" idx="2"/>
          </p:nvPr>
        </p:nvSpPr>
        <p:spPr>
          <a:xfrm>
            <a:off x="685800" y="6399213"/>
            <a:ext cx="1905000" cy="457200"/>
          </a:xfrm>
        </p:spPr>
        <p:txBody>
          <a:bodyPr wrap="none" lIns="92075" tIns="46038" rIns="92075" bIns="46038"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Font typeface="Arial" pitchFamily="34" charset="0"/>
              <a:buChar char="•"/>
            </a:pPr>
            <a:endParaRPr lang="en-US" altLang="zh-CN" sz="1200">
              <a:solidFill>
                <a:srgbClr val="929292"/>
              </a:solidFill>
              <a:latin typeface="Times New Roman" panose="02020603050405020304" pitchFamily="18" charset="0"/>
              <a:ea typeface="PMingLiU" pitchFamily="18" charset="-12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33600" y="152400"/>
            <a:ext cx="5257238" cy="67407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R="0" algn="ctr" defTabSz="914400" eaLnBrk="1" hangingPunct="1">
              <a:buClrTx/>
              <a:buSzTx/>
              <a:buFont typeface="Arial" pitchFamily="34" charset="0"/>
              <a:buNone/>
              <a:defRPr/>
            </a:pPr>
            <a:r>
              <a:rPr kumimoji="0" lang="zh-CN" altLang="en-US" sz="4000" b="1" kern="1200" cap="none" spc="0" normalizeH="0" baseline="0" noProof="1">
                <a:solidFill>
                  <a:schemeClr val="accent4"/>
                </a:solidFill>
                <a:latin typeface="Arial" pitchFamily="34" charset="0"/>
                <a:ea typeface="宋体" panose="02010600030101010101" pitchFamily="2" charset="-122"/>
                <a:cs typeface="+mn-ea"/>
                <a:sym typeface="+mn-ea"/>
              </a:rPr>
              <a:t>常见证候要点</a:t>
            </a:r>
            <a:endParaRPr kumimoji="0" lang="zh-CN" altLang="en-US" sz="4000" b="1" kern="1200" cap="none" spc="0" normalizeH="0" baseline="0" noProof="1">
              <a:solidFill>
                <a:schemeClr val="accent4"/>
              </a:solidFill>
              <a:latin typeface="Arial" pitchFamily="34" charset="0"/>
              <a:ea typeface="宋体" panose="02010600030101010101" pitchFamily="2" charset="-122"/>
              <a:cs typeface="+mn-cs"/>
              <a:sym typeface="+mn-ea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034" name="文本占位符 47106"/>
          <p:cNvSpPr>
            <a:spLocks noGrp="1"/>
          </p:cNvSpPr>
          <p:nvPr>
            <p:ph idx="1"/>
          </p:nvPr>
        </p:nvSpPr>
        <p:spPr>
          <a:xfrm>
            <a:off x="1143000" y="1447800"/>
            <a:ext cx="6629400" cy="4095750"/>
          </a:xfrm>
        </p:spPr>
        <p:txBody>
          <a:bodyPr vert="horz" wrap="square" lIns="92075" tIns="46038" rIns="92075" bIns="46038" anchor="t" anchorCtr="0"/>
          <a:lstStyle/>
          <a:p>
            <a:pPr eaLnBrk="1" hangingPunct="1">
              <a:buNone/>
            </a:pPr>
            <a:r>
              <a:rPr lang="zh-CN" altLang="en-US" sz="2800" b="1">
                <a:solidFill>
                  <a:schemeClr val="tx1"/>
                </a:solidFill>
                <a:ea typeface="宋体" panose="02010600030101010101" pitchFamily="2" charset="-122"/>
              </a:rPr>
              <a:t>一、右胁疼痛</a:t>
            </a:r>
            <a:endParaRPr lang="zh-CN" altLang="en-US" sz="2800" b="1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eaLnBrk="1" hangingPunct="1">
              <a:buNone/>
            </a:pP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二、右胁胀满不适</a:t>
            </a:r>
            <a:endParaRPr lang="zh-CN" altLang="en-US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None/>
            </a:pPr>
            <a:r>
              <a:rPr lang="zh-CN" altLang="en-US" sz="2800" b="1">
                <a:solidFill>
                  <a:schemeClr val="tx1"/>
                </a:solidFill>
                <a:ea typeface="宋体" panose="02010600030101010101" pitchFamily="2" charset="-122"/>
              </a:rPr>
              <a:t>三、嗳气、恶心、呕吐</a:t>
            </a:r>
            <a:endParaRPr lang="zh-CN" altLang="en-US" sz="2800" b="1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eaLnBrk="1" hangingPunct="1">
              <a:buNone/>
            </a:pPr>
            <a:r>
              <a:rPr lang="zh-CN" altLang="en-US" sz="2800" b="1">
                <a:solidFill>
                  <a:schemeClr val="tx1"/>
                </a:solidFill>
                <a:ea typeface="宋体" panose="02010600030101010101" pitchFamily="2" charset="-122"/>
              </a:rPr>
              <a:t>四、纳呆</a:t>
            </a:r>
            <a:endParaRPr lang="zh-CN" altLang="en-US" sz="2800" b="1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eaLnBrk="1" hangingPunct="1">
              <a:buNone/>
            </a:pPr>
            <a:r>
              <a:rPr lang="zh-CN" altLang="en-US" sz="2800" b="1">
                <a:solidFill>
                  <a:schemeClr val="tx1"/>
                </a:solidFill>
                <a:ea typeface="宋体" panose="02010600030101010101" pitchFamily="2" charset="-122"/>
              </a:rPr>
              <a:t>五、发热</a:t>
            </a:r>
            <a:endParaRPr lang="zh-CN" altLang="en-US" sz="2800" b="1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44035" name="日期占位符 1"/>
          <p:cNvSpPr txBox="1">
            <a:spLocks noGrp="1"/>
          </p:cNvSpPr>
          <p:nvPr>
            <p:ph type="dt" sz="half" idx="2"/>
          </p:nvPr>
        </p:nvSpPr>
        <p:spPr>
          <a:xfrm>
            <a:off x="685800" y="6399213"/>
            <a:ext cx="1905000" cy="457200"/>
          </a:xfrm>
        </p:spPr>
        <p:txBody>
          <a:bodyPr wrap="none" lIns="92075" tIns="46038" rIns="92075" bIns="46038"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Font typeface="Arial" pitchFamily="34" charset="0"/>
              <a:buChar char="•"/>
            </a:pPr>
            <a:endParaRPr lang="en-US" altLang="zh-CN" sz="1200">
              <a:solidFill>
                <a:srgbClr val="929292"/>
              </a:solidFill>
              <a:latin typeface="Times New Roman" panose="02020603050405020304" pitchFamily="18" charset="0"/>
              <a:ea typeface="PMingLiU" pitchFamily="18" charset="-120"/>
            </a:endParaRPr>
          </a:p>
        </p:txBody>
      </p:sp>
      <p:sp>
        <p:nvSpPr>
          <p:cNvPr id="44037" name="Text Box 6"/>
          <p:cNvSpPr txBox="1"/>
          <p:nvPr/>
        </p:nvSpPr>
        <p:spPr>
          <a:xfrm>
            <a:off x="2362200" y="152400"/>
            <a:ext cx="58674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latin typeface="Arial" pitchFamily="34" charset="0"/>
              </a:rPr>
              <a:t>常见症状</a:t>
            </a:r>
            <a:r>
              <a:rPr lang="en-US" altLang="zh-CN" sz="3200" b="1">
                <a:latin typeface="Arial" pitchFamily="34" charset="0"/>
              </a:rPr>
              <a:t>/</a:t>
            </a:r>
            <a:r>
              <a:rPr lang="zh-CN" altLang="en-US" sz="3200" b="1">
                <a:latin typeface="Arial" pitchFamily="34" charset="0"/>
              </a:rPr>
              <a:t>证候施护</a:t>
            </a:r>
            <a:endParaRPr lang="zh-CN" altLang="en-US" sz="3200" b="1">
              <a:latin typeface="Arial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6" name="文本占位符 7170"/>
          <p:cNvSpPr>
            <a:spLocks noGrp="1"/>
          </p:cNvSpPr>
          <p:nvPr>
            <p:ph idx="1"/>
          </p:nvPr>
        </p:nvSpPr>
        <p:spPr>
          <a:xfrm>
            <a:off x="304800" y="914400"/>
            <a:ext cx="8197850" cy="4960938"/>
          </a:xfrm>
          <a:ln>
            <a:miter/>
          </a:ln>
        </p:spPr>
        <p:txBody>
          <a:bodyPr vert="horz" wrap="square" lIns="92075" tIns="46038" rIns="92075" bIns="46038" numCol="1" anchor="t" anchorCtr="0" compatLnSpc="1"/>
          <a:lstStyle/>
          <a:p>
            <a:pPr marL="357505" marR="0" lvl="0" indent="-357505" algn="just" defTabSz="914400" rtl="0" eaLnBrk="1" fontAlgn="base" latinLnBrk="0" hangingPunct="1">
              <a:lnSpc>
                <a:spcPct val="110000"/>
              </a:lnSpc>
              <a:spcBef>
                <a:spcPts val="1800"/>
              </a:spcBef>
              <a:spcAft>
                <a:spcPct val="0"/>
              </a:spcAft>
              <a:buClr>
                <a:srgbClr val="2C6854"/>
              </a:buClr>
              <a:buSzPct val="60000"/>
              <a:buFont typeface="Wingdings 2" panose="05020102010507070707" pitchFamily="18" charset="2"/>
              <a:buNone/>
              <a:defRPr/>
            </a:pPr>
            <a:r>
              <a:rPr kumimoji="0" lang="en-US" altLang="zh-CN" sz="20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</a:t>
            </a:r>
            <a:r>
              <a:rPr kumimoji="0" lang="en-US" altLang="zh-CN" sz="20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观察疼痛的部位、性质、程度、持续时间、诱发及缓解因素，与饮食、体位、睡眠的关系。若疼痛剧烈、可能有出血或出现休克现象者，立即报告医生。</a:t>
            </a: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357505" marR="0" lvl="0" indent="-357505" algn="just" defTabSz="914400" rtl="0" eaLnBrk="1" fontAlgn="base" latinLnBrk="0" hangingPunct="1">
              <a:lnSpc>
                <a:spcPct val="110000"/>
              </a:lnSpc>
              <a:spcBef>
                <a:spcPts val="1800"/>
              </a:spcBef>
              <a:spcAft>
                <a:spcPct val="0"/>
              </a:spcAft>
              <a:buClr>
                <a:srgbClr val="2C6854"/>
              </a:buClr>
              <a:buSzPct val="60000"/>
              <a:buFont typeface="Wingdings 2" panose="05020102010507070707" pitchFamily="18" charset="2"/>
              <a:buNone/>
              <a:defRPr/>
            </a:pPr>
            <a:r>
              <a:rPr kumimoji="0" lang="en-US" altLang="zh-CN" sz="20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2.</a:t>
            </a: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急性发作时宜卧床休息，给予精神安慰；禁饮食，密切观察病情变化。</a:t>
            </a: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357505" marR="0" lvl="0" indent="-357505" algn="just" defTabSz="914400" rtl="0" eaLnBrk="1" fontAlgn="base" latinLnBrk="0" hangingPunct="1">
              <a:lnSpc>
                <a:spcPct val="110000"/>
              </a:lnSpc>
              <a:spcBef>
                <a:spcPts val="1800"/>
              </a:spcBef>
              <a:spcAft>
                <a:spcPct val="0"/>
              </a:spcAft>
              <a:buClr>
                <a:srgbClr val="2C6854"/>
              </a:buClr>
              <a:buSzPct val="60000"/>
              <a:buFont typeface="Wingdings 2" panose="05020102010507070707" pitchFamily="18" charset="2"/>
              <a:buNone/>
              <a:defRPr/>
            </a:pPr>
            <a:r>
              <a:rPr kumimoji="0" lang="en-US" altLang="zh-CN" sz="20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3.</a:t>
            </a: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遵医嘱穴位贴敷，取胆囊穴、章门、期门等穴。</a:t>
            </a: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357505" marR="0" lvl="0" indent="-357505" algn="just" defTabSz="914400" rtl="0" eaLnBrk="1" fontAlgn="base" latinLnBrk="0" hangingPunct="1">
              <a:lnSpc>
                <a:spcPct val="110000"/>
              </a:lnSpc>
              <a:spcBef>
                <a:spcPts val="1800"/>
              </a:spcBef>
              <a:spcAft>
                <a:spcPct val="0"/>
              </a:spcAft>
              <a:buClr>
                <a:srgbClr val="2C6854"/>
              </a:buClr>
              <a:buSzPct val="60000"/>
              <a:buFont typeface="Wingdings 2" panose="05020102010507070707" pitchFamily="18" charset="2"/>
              <a:buNone/>
              <a:defRPr/>
            </a:pPr>
            <a:r>
              <a:rPr kumimoji="0" lang="en-US" altLang="zh-CN" sz="20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4.</a:t>
            </a: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遵医嘱穴位按摩，取右侧肝俞、右侧胆俞、太冲、侠溪等穴。</a:t>
            </a: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357505" marR="0" lvl="0" indent="-357505" algn="just" defTabSz="914400" rtl="0" eaLnBrk="1" fontAlgn="base" latinLnBrk="0" hangingPunct="1">
              <a:lnSpc>
                <a:spcPct val="110000"/>
              </a:lnSpc>
              <a:spcBef>
                <a:spcPts val="1800"/>
              </a:spcBef>
              <a:spcAft>
                <a:spcPct val="0"/>
              </a:spcAft>
              <a:buClr>
                <a:srgbClr val="2C6854"/>
              </a:buClr>
              <a:buSzPct val="60000"/>
              <a:buFont typeface="Wingdings 2" panose="05020102010507070707" pitchFamily="18" charset="2"/>
              <a:buNone/>
              <a:defRPr/>
            </a:pPr>
            <a:r>
              <a:rPr kumimoji="0" lang="en-US" altLang="zh-CN" sz="20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5.</a:t>
            </a: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遵医嘱耳穴贴压，取肝、胆、交感、神门等穴。</a:t>
            </a: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357505" marR="0" lvl="0" indent="-357505" algn="just" defTabSz="914400" rtl="0" eaLnBrk="1" fontAlgn="base" latinLnBrk="0" hangingPunct="1">
              <a:lnSpc>
                <a:spcPct val="110000"/>
              </a:lnSpc>
              <a:spcBef>
                <a:spcPts val="1800"/>
              </a:spcBef>
              <a:spcAft>
                <a:spcPct val="0"/>
              </a:spcAft>
              <a:buClr>
                <a:srgbClr val="2C6854"/>
              </a:buClr>
              <a:buSzPct val="60000"/>
              <a:buFont typeface="Wingdings 2" panose="05020102010507070707" pitchFamily="18" charset="2"/>
              <a:buNone/>
              <a:defRPr/>
            </a:pPr>
            <a:r>
              <a:rPr kumimoji="0" lang="en-US" altLang="zh-CN" sz="20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6.</a:t>
            </a: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遵医嘱穴位注射：取胆囊等穴。</a:t>
            </a: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357505" marR="0" lvl="0" indent="-357505" algn="just" defTabSz="914400" rtl="0" eaLnBrk="1" fontAlgn="base" latinLnBrk="0" hangingPunct="1">
              <a:lnSpc>
                <a:spcPct val="110000"/>
              </a:lnSpc>
              <a:spcBef>
                <a:spcPts val="1800"/>
              </a:spcBef>
              <a:spcAft>
                <a:spcPct val="0"/>
              </a:spcAft>
              <a:buClr>
                <a:srgbClr val="2C6854"/>
              </a:buClr>
              <a:buSzPct val="60000"/>
              <a:buFont typeface="Wingdings 2" panose="05020102010507070707" pitchFamily="18" charset="2"/>
              <a:buNone/>
              <a:defRPr/>
            </a:pPr>
            <a:r>
              <a:rPr kumimoji="0" lang="en-US" altLang="zh-CN" sz="20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7.</a:t>
            </a: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遵医嘱术康怡治疗仪治疗</a:t>
            </a:r>
            <a:r>
              <a:rPr kumimoji="0" lang="en-US" altLang="zh-CN" sz="20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(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中医定向穴位透药</a:t>
            </a:r>
            <a:r>
              <a:rPr kumimoji="0" lang="en-US" altLang="zh-CN" sz="20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)</a:t>
            </a: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。</a:t>
            </a: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357505" marR="0" lvl="0" indent="-357505" algn="just" defTabSz="914400" rtl="0" eaLnBrk="1" fontAlgn="base" latinLnBrk="0" hangingPunct="1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Clr>
                <a:srgbClr val="2C6854"/>
              </a:buClr>
              <a:buSzPct val="60000"/>
              <a:buFont typeface="Wingdings 2" panose="05020102010507070707" pitchFamily="18" charset="2"/>
              <a:buNone/>
              <a:defRPr/>
            </a:pPr>
            <a:endParaRPr kumimoji="0" lang="en-US" altLang="zh-CN" sz="26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059" name="日期占位符 1"/>
          <p:cNvSpPr txBox="1">
            <a:spLocks noGrp="1"/>
          </p:cNvSpPr>
          <p:nvPr>
            <p:ph type="dt" sz="half" idx="2"/>
          </p:nvPr>
        </p:nvSpPr>
        <p:spPr>
          <a:xfrm>
            <a:off x="685800" y="6399213"/>
            <a:ext cx="1905000" cy="457200"/>
          </a:xfrm>
        </p:spPr>
        <p:txBody>
          <a:bodyPr wrap="none" lIns="92075" tIns="46038" rIns="92075" bIns="46038"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Font typeface="Arial" pitchFamily="34" charset="0"/>
              <a:buChar char="•"/>
            </a:pPr>
            <a:endParaRPr lang="en-US" altLang="zh-CN" sz="1200">
              <a:solidFill>
                <a:srgbClr val="929292"/>
              </a:solidFill>
              <a:latin typeface="Times New Roman" panose="02020603050405020304" pitchFamily="18" charset="0"/>
              <a:ea typeface="PMingLiU" pitchFamily="18" charset="-120"/>
            </a:endParaRPr>
          </a:p>
        </p:txBody>
      </p:sp>
      <p:sp>
        <p:nvSpPr>
          <p:cNvPr id="45061" name="Text Box 6"/>
          <p:cNvSpPr txBox="1"/>
          <p:nvPr/>
        </p:nvSpPr>
        <p:spPr>
          <a:xfrm>
            <a:off x="1143000" y="228600"/>
            <a:ext cx="66294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latin typeface="Arial" pitchFamily="34" charset="0"/>
              </a:rPr>
              <a:t>常见症状</a:t>
            </a:r>
            <a:r>
              <a:rPr lang="en-US" altLang="zh-CN" sz="3200" b="1">
                <a:latin typeface="Arial" pitchFamily="34" charset="0"/>
              </a:rPr>
              <a:t>/</a:t>
            </a:r>
            <a:r>
              <a:rPr lang="zh-CN" altLang="en-US" sz="3200" b="1">
                <a:latin typeface="Arial" pitchFamily="34" charset="0"/>
              </a:rPr>
              <a:t>症候施护</a:t>
            </a:r>
            <a:r>
              <a:rPr lang="en-US" altLang="zh-CN" sz="3200" b="1">
                <a:latin typeface="Arial" pitchFamily="34" charset="0"/>
              </a:rPr>
              <a:t>——</a:t>
            </a:r>
            <a:r>
              <a:rPr lang="zh-CN" altLang="en-US" b="1">
                <a:latin typeface="Arial" pitchFamily="34" charset="0"/>
              </a:rPr>
              <a:t>右胁疼痛</a:t>
            </a:r>
            <a:endParaRPr lang="zh-CN" altLang="en-US" b="1">
              <a:latin typeface="Arial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7106" name="文本占位符 8194"/>
          <p:cNvSpPr>
            <a:spLocks noGrp="1"/>
          </p:cNvSpPr>
          <p:nvPr>
            <p:ph idx="1"/>
          </p:nvPr>
        </p:nvSpPr>
        <p:spPr>
          <a:xfrm>
            <a:off x="457200" y="1143000"/>
            <a:ext cx="8316913" cy="5468938"/>
          </a:xfrm>
        </p:spPr>
        <p:txBody>
          <a:bodyPr vert="horz" wrap="square" lIns="92075" tIns="46038" rIns="92075" bIns="46038" anchor="t" anchorCtr="0"/>
          <a:lstStyle/>
          <a:p>
            <a:pPr eaLnBrk="1" hangingPunct="1">
              <a:buNone/>
            </a:pPr>
            <a:r>
              <a:rPr lang="en-US" altLang="zh-CN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观察胀满的部位、性质、程度、时间、诱发因素及伴随症状。</a:t>
            </a:r>
            <a:endParaRPr lang="zh-CN" altLang="en-US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None/>
            </a:pPr>
            <a:r>
              <a:rPr lang="en-US" altLang="zh-CN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鼓励患者饭后适当运动，保持大便通畅。</a:t>
            </a:r>
            <a:endParaRPr lang="zh-CN" altLang="en-US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None/>
            </a:pPr>
            <a:r>
              <a:rPr lang="en-US" altLang="zh-CN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3.</a:t>
            </a:r>
            <a:r>
              <a:rPr lang="zh-CN" altLang="en-US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腹部行顺时针方向按摩。</a:t>
            </a:r>
            <a:endParaRPr lang="zh-CN" altLang="en-US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None/>
            </a:pPr>
            <a:r>
              <a:rPr lang="en-US" altLang="zh-CN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4.</a:t>
            </a:r>
            <a:r>
              <a:rPr lang="zh-CN" altLang="en-US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遵医嘱穴位贴敷，取脾俞、胃俞、神阙、中脘等穴。</a:t>
            </a:r>
            <a:endParaRPr lang="zh-CN" altLang="en-US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None/>
            </a:pPr>
            <a:r>
              <a:rPr lang="en-US" altLang="zh-CN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5.</a:t>
            </a:r>
            <a:r>
              <a:rPr lang="zh-CN" altLang="en-US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遵医嘱穴位注射，取足三里、胆囊等穴。</a:t>
            </a:r>
            <a:endParaRPr lang="zh-CN" altLang="en-US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None/>
            </a:pPr>
            <a:r>
              <a:rPr lang="en-US" altLang="zh-CN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6.</a:t>
            </a:r>
            <a:r>
              <a:rPr lang="zh-CN" altLang="en-US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遵医嘱耳穴贴压，取肝、胆、大肠、交感等穴。</a:t>
            </a:r>
            <a:endParaRPr lang="zh-CN" altLang="en-US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None/>
            </a:pPr>
            <a:r>
              <a:rPr lang="en-US" altLang="zh-CN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7.</a:t>
            </a:r>
            <a:r>
              <a:rPr lang="zh-CN" altLang="en-US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遵医嘱穴位按摩，取胆囊、天枢等穴。</a:t>
            </a:r>
            <a:endParaRPr lang="zh-CN" altLang="en-US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7107" name="日期占位符 1"/>
          <p:cNvSpPr txBox="1">
            <a:spLocks noGrp="1"/>
          </p:cNvSpPr>
          <p:nvPr>
            <p:ph type="dt" sz="half" idx="2"/>
          </p:nvPr>
        </p:nvSpPr>
        <p:spPr>
          <a:xfrm>
            <a:off x="685800" y="6399213"/>
            <a:ext cx="1905000" cy="457200"/>
          </a:xfrm>
        </p:spPr>
        <p:txBody>
          <a:bodyPr wrap="none" lIns="92075" tIns="46038" rIns="92075" bIns="46038"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Font typeface="Arial" pitchFamily="34" charset="0"/>
              <a:buChar char="•"/>
            </a:pPr>
            <a:endParaRPr lang="en-US" altLang="zh-CN" sz="1200">
              <a:solidFill>
                <a:srgbClr val="929292"/>
              </a:solidFill>
              <a:latin typeface="Times New Roman" panose="02020603050405020304" pitchFamily="18" charset="0"/>
              <a:ea typeface="PMingLiU" pitchFamily="18" charset="-120"/>
            </a:endParaRPr>
          </a:p>
        </p:txBody>
      </p:sp>
      <p:sp>
        <p:nvSpPr>
          <p:cNvPr id="47109" name="Text Box 6"/>
          <p:cNvSpPr txBox="1"/>
          <p:nvPr/>
        </p:nvSpPr>
        <p:spPr>
          <a:xfrm>
            <a:off x="990600" y="152400"/>
            <a:ext cx="6781800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latin typeface="Arial" pitchFamily="34" charset="0"/>
              </a:rPr>
              <a:t>常见症状</a:t>
            </a:r>
            <a:r>
              <a:rPr lang="en-US" altLang="zh-CN" sz="3200" b="1">
                <a:latin typeface="Arial" pitchFamily="34" charset="0"/>
              </a:rPr>
              <a:t>/</a:t>
            </a:r>
            <a:r>
              <a:rPr lang="zh-CN" altLang="en-US" sz="3200" b="1">
                <a:latin typeface="Arial" pitchFamily="34" charset="0"/>
              </a:rPr>
              <a:t>证候施护</a:t>
            </a:r>
            <a:r>
              <a:rPr lang="en-US" altLang="zh-CN" sz="3200" b="1">
                <a:latin typeface="Arial" pitchFamily="34" charset="0"/>
              </a:rPr>
              <a:t>——</a:t>
            </a:r>
            <a:r>
              <a:rPr lang="zh-CN" altLang="en-US" b="1">
                <a:latin typeface="Arial" pitchFamily="34" charset="0"/>
              </a:rPr>
              <a:t>右胁胀满不适</a:t>
            </a:r>
            <a:endParaRPr lang="zh-CN" altLang="en-US" b="1">
              <a:latin typeface="Arial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zh-CN" altLang="en-US" sz="3200" b="1">
              <a:latin typeface="Arial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8130" name="文本占位符 9218"/>
          <p:cNvSpPr>
            <a:spLocks noGrp="1"/>
          </p:cNvSpPr>
          <p:nvPr>
            <p:ph idx="1"/>
          </p:nvPr>
        </p:nvSpPr>
        <p:spPr>
          <a:xfrm>
            <a:off x="304800" y="914400"/>
            <a:ext cx="8316913" cy="5468938"/>
          </a:xfrm>
        </p:spPr>
        <p:txBody>
          <a:bodyPr vert="horz" wrap="square" lIns="92075" tIns="46038" rIns="92075" bIns="46038" anchor="t" anchorCtr="0"/>
          <a:lstStyle/>
          <a:p>
            <a:pPr eaLnBrk="1" hangingPunct="1">
              <a:buNone/>
            </a:pPr>
            <a:r>
              <a:rPr lang="en-US" altLang="zh-CN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观察嗳气、恶心、呕吐的频率、程度与饮食的关系。</a:t>
            </a:r>
            <a:endParaRPr lang="zh-CN" altLang="en-US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None/>
            </a:pPr>
            <a:r>
              <a:rPr lang="en-US" altLang="zh-CN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指导患者饭后不宜立即平卧。</a:t>
            </a:r>
            <a:endParaRPr lang="zh-CN" altLang="en-US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None/>
            </a:pPr>
            <a:r>
              <a:rPr lang="en-US" altLang="zh-CN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3.</a:t>
            </a:r>
            <a:r>
              <a:rPr lang="zh-CN" altLang="en-US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呕吐患者汤药宜少量频服，服药前用生姜汁数滴滴于舌面或姜片含于舌下，以减轻呕吐。</a:t>
            </a:r>
            <a:endParaRPr lang="zh-CN" altLang="en-US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None/>
            </a:pPr>
            <a:r>
              <a:rPr lang="en-US" altLang="zh-CN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4.</a:t>
            </a:r>
            <a:r>
              <a:rPr lang="zh-CN" altLang="en-US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遵医嘱穴位注射，取双侧足三里、胆囊等穴。</a:t>
            </a:r>
            <a:endParaRPr lang="zh-CN" altLang="en-US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None/>
            </a:pPr>
            <a:r>
              <a:rPr lang="en-US" altLang="zh-CN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5.</a:t>
            </a:r>
            <a:r>
              <a:rPr lang="zh-CN" altLang="en-US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遵医嘱穴位按摩，取合谷、中脘、胆囊等穴。</a:t>
            </a:r>
            <a:endParaRPr lang="zh-CN" altLang="en-US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None/>
            </a:pPr>
            <a:r>
              <a:rPr lang="en-US" altLang="zh-CN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6.</a:t>
            </a:r>
            <a:r>
              <a:rPr lang="zh-CN" altLang="en-US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遵医嘱耳穴贴压，取胆囊、胃、内分泌、交感、神门等穴。</a:t>
            </a:r>
            <a:endParaRPr lang="zh-CN" altLang="en-US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None/>
            </a:pPr>
            <a:r>
              <a:rPr lang="en-US" altLang="zh-CN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7.</a:t>
            </a:r>
            <a:r>
              <a:rPr lang="zh-CN" altLang="en-US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遵医嘱艾灸，取脾俞、胃俞、中脘、足三里等穴。</a:t>
            </a:r>
            <a:endParaRPr lang="zh-CN" altLang="en-US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None/>
            </a:pPr>
            <a:r>
              <a:rPr lang="en-US" altLang="zh-CN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8.</a:t>
            </a:r>
            <a:r>
              <a:rPr lang="zh-CN" altLang="en-US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遵医嘱穴位贴敷，取肝俞、胆俞、中脘、足三里等穴。</a:t>
            </a:r>
            <a:endParaRPr lang="zh-CN" altLang="en-US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None/>
            </a:pPr>
            <a:endParaRPr lang="zh-CN" altLang="en-US" sz="26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8131" name="日期占位符 1"/>
          <p:cNvSpPr txBox="1">
            <a:spLocks noGrp="1"/>
          </p:cNvSpPr>
          <p:nvPr>
            <p:ph type="dt" sz="half" idx="2"/>
          </p:nvPr>
        </p:nvSpPr>
        <p:spPr>
          <a:xfrm>
            <a:off x="685800" y="6399213"/>
            <a:ext cx="1905000" cy="457200"/>
          </a:xfrm>
        </p:spPr>
        <p:txBody>
          <a:bodyPr wrap="none" lIns="92075" tIns="46038" rIns="92075" bIns="46038"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Font typeface="Arial" pitchFamily="34" charset="0"/>
              <a:buChar char="•"/>
            </a:pPr>
            <a:endParaRPr lang="en-US" altLang="zh-CN" sz="1200">
              <a:solidFill>
                <a:srgbClr val="929292"/>
              </a:solidFill>
              <a:latin typeface="Times New Roman" panose="02020603050405020304" pitchFamily="18" charset="0"/>
              <a:ea typeface="PMingLiU" pitchFamily="18" charset="-120"/>
            </a:endParaRPr>
          </a:p>
        </p:txBody>
      </p:sp>
      <p:sp>
        <p:nvSpPr>
          <p:cNvPr id="48133" name="Text Box 6"/>
          <p:cNvSpPr txBox="1"/>
          <p:nvPr/>
        </p:nvSpPr>
        <p:spPr>
          <a:xfrm>
            <a:off x="838200" y="152400"/>
            <a:ext cx="7010400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latin typeface="Arial" pitchFamily="34" charset="0"/>
              </a:rPr>
              <a:t>常见症状</a:t>
            </a:r>
            <a:r>
              <a:rPr lang="en-US" altLang="zh-CN" sz="3200" b="1">
                <a:latin typeface="Arial" pitchFamily="34" charset="0"/>
              </a:rPr>
              <a:t>/</a:t>
            </a:r>
            <a:r>
              <a:rPr lang="zh-CN" altLang="en-US" sz="3200" b="1">
                <a:latin typeface="Arial" pitchFamily="34" charset="0"/>
              </a:rPr>
              <a:t>证候施护</a:t>
            </a:r>
            <a:r>
              <a:rPr lang="en-US" altLang="zh-CN" sz="3200" b="1">
                <a:latin typeface="Arial" pitchFamily="34" charset="0"/>
              </a:rPr>
              <a:t>——</a:t>
            </a:r>
            <a:r>
              <a:rPr lang="zh-CN" altLang="en-US" b="1">
                <a:latin typeface="Arial" pitchFamily="34" charset="0"/>
              </a:rPr>
              <a:t>嗳气、恶心、呕吐</a:t>
            </a:r>
            <a:endParaRPr lang="zh-CN" altLang="en-US" b="1">
              <a:latin typeface="Arial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zh-CN" altLang="en-US" sz="3200" b="1">
              <a:latin typeface="Arial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9154" name="文本占位符 10242"/>
          <p:cNvSpPr>
            <a:spLocks noGrp="1"/>
          </p:cNvSpPr>
          <p:nvPr>
            <p:ph idx="1"/>
          </p:nvPr>
        </p:nvSpPr>
        <p:spPr>
          <a:xfrm>
            <a:off x="533400" y="1219200"/>
            <a:ext cx="8316913" cy="5468938"/>
          </a:xfrm>
        </p:spPr>
        <p:txBody>
          <a:bodyPr vert="horz" wrap="square" lIns="92075" tIns="46038" rIns="92075" bIns="46038" anchor="t" anchorCtr="0"/>
          <a:lstStyle/>
          <a:p>
            <a:pPr eaLnBrk="1" hangingPunct="1">
              <a:buNone/>
            </a:pPr>
            <a:r>
              <a:rPr lang="en-US" altLang="zh-CN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观察患者饮食状况、口腔气味及舌质、舌苔的变化，保持口腔清洁。</a:t>
            </a:r>
            <a:endParaRPr lang="zh-CN" altLang="en-US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None/>
            </a:pPr>
            <a:r>
              <a:rPr lang="en-US" altLang="zh-CN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遵医嘱穴位按摩，取脾俞、胃俞、中脘、阳陵泉等穴。</a:t>
            </a:r>
            <a:endParaRPr lang="zh-CN" altLang="en-US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None/>
            </a:pPr>
            <a:r>
              <a:rPr lang="en-US" altLang="zh-CN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3.</a:t>
            </a:r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遵医嘱耳穴贴压，取脾、胃、小肠、大肠、神门等穴。</a:t>
            </a:r>
            <a:endParaRPr lang="zh-CN" altLang="en-US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None/>
            </a:pPr>
            <a:r>
              <a:rPr lang="en-US" altLang="zh-CN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4.</a:t>
            </a:r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遵医嘱穴位贴敷，取中脘、胃俞、足三里等穴。</a:t>
            </a:r>
            <a:endParaRPr lang="zh-CN" altLang="en-US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None/>
            </a:pPr>
            <a:endParaRPr lang="en-US" altLang="zh-CN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9155" name="日期占位符 1"/>
          <p:cNvSpPr txBox="1">
            <a:spLocks noGrp="1"/>
          </p:cNvSpPr>
          <p:nvPr>
            <p:ph type="dt" sz="half" idx="2"/>
          </p:nvPr>
        </p:nvSpPr>
        <p:spPr>
          <a:xfrm>
            <a:off x="685800" y="6399213"/>
            <a:ext cx="1905000" cy="457200"/>
          </a:xfrm>
        </p:spPr>
        <p:txBody>
          <a:bodyPr wrap="none" lIns="92075" tIns="46038" rIns="92075" bIns="46038"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Font typeface="Arial" pitchFamily="34" charset="0"/>
              <a:buChar char="•"/>
            </a:pPr>
            <a:endParaRPr lang="en-US" altLang="zh-CN" sz="1200">
              <a:solidFill>
                <a:srgbClr val="929292"/>
              </a:solidFill>
              <a:latin typeface="Times New Roman" panose="02020603050405020304" pitchFamily="18" charset="0"/>
              <a:ea typeface="PMingLiU" pitchFamily="18" charset="-120"/>
            </a:endParaRPr>
          </a:p>
        </p:txBody>
      </p:sp>
      <p:sp>
        <p:nvSpPr>
          <p:cNvPr id="49157" name="Text Box 6"/>
          <p:cNvSpPr txBox="1"/>
          <p:nvPr/>
        </p:nvSpPr>
        <p:spPr>
          <a:xfrm>
            <a:off x="304800" y="152400"/>
            <a:ext cx="83820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latin typeface="Arial" pitchFamily="34" charset="0"/>
              </a:rPr>
              <a:t>常见症状</a:t>
            </a:r>
            <a:r>
              <a:rPr lang="en-US" altLang="zh-CN" sz="3200" b="1">
                <a:latin typeface="Arial" pitchFamily="34" charset="0"/>
              </a:rPr>
              <a:t>/</a:t>
            </a:r>
            <a:r>
              <a:rPr lang="zh-CN" altLang="en-US" sz="3200" b="1">
                <a:latin typeface="Arial" pitchFamily="34" charset="0"/>
              </a:rPr>
              <a:t>证候施护</a:t>
            </a:r>
            <a:r>
              <a:rPr lang="en-US" altLang="zh-CN" sz="3200" b="1">
                <a:latin typeface="Arial" pitchFamily="34" charset="0"/>
              </a:rPr>
              <a:t>——</a:t>
            </a:r>
            <a:r>
              <a:rPr lang="zh-CN" altLang="en-US" b="1">
                <a:latin typeface="Arial" pitchFamily="34" charset="0"/>
              </a:rPr>
              <a:t>纳呆</a:t>
            </a:r>
            <a:endParaRPr lang="zh-CN" altLang="en-US" b="1">
              <a:latin typeface="Arial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178" name="日期占位符 1"/>
          <p:cNvSpPr txBox="1">
            <a:spLocks noGrp="1"/>
          </p:cNvSpPr>
          <p:nvPr>
            <p:ph type="dt" sz="half" idx="2"/>
          </p:nvPr>
        </p:nvSpPr>
        <p:spPr>
          <a:xfrm>
            <a:off x="685800" y="6399213"/>
            <a:ext cx="1905000" cy="457200"/>
          </a:xfrm>
        </p:spPr>
        <p:txBody>
          <a:bodyPr wrap="none" lIns="92075" tIns="46038" rIns="92075" bIns="46038"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Font typeface="Arial" pitchFamily="34" charset="0"/>
              <a:buChar char="•"/>
            </a:pPr>
            <a:endParaRPr lang="en-US" altLang="zh-CN" sz="1200">
              <a:solidFill>
                <a:srgbClr val="929292"/>
              </a:solidFill>
              <a:latin typeface="Times New Roman" panose="02020603050405020304" pitchFamily="18" charset="0"/>
              <a:ea typeface="PMingLiU" pitchFamily="18" charset="-120"/>
            </a:endParaRPr>
          </a:p>
        </p:txBody>
      </p:sp>
      <p:sp>
        <p:nvSpPr>
          <p:cNvPr id="50180" name="Text Box 6"/>
          <p:cNvSpPr txBox="1"/>
          <p:nvPr/>
        </p:nvSpPr>
        <p:spPr>
          <a:xfrm>
            <a:off x="381000" y="228600"/>
            <a:ext cx="86106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latin typeface="Arial" pitchFamily="34" charset="0"/>
              </a:rPr>
              <a:t>常见症状</a:t>
            </a:r>
            <a:r>
              <a:rPr lang="en-US" altLang="zh-CN" sz="3200" b="1">
                <a:latin typeface="Arial" pitchFamily="34" charset="0"/>
              </a:rPr>
              <a:t>/</a:t>
            </a:r>
            <a:r>
              <a:rPr lang="zh-CN" altLang="en-US" sz="3200" b="1">
                <a:latin typeface="Arial" pitchFamily="34" charset="0"/>
              </a:rPr>
              <a:t>证候施护</a:t>
            </a:r>
            <a:r>
              <a:rPr lang="en-US" altLang="zh-CN" sz="3200" b="1">
                <a:latin typeface="Arial" pitchFamily="34" charset="0"/>
              </a:rPr>
              <a:t>——</a:t>
            </a:r>
            <a:r>
              <a:rPr lang="zh-CN" altLang="en-US" b="1">
                <a:latin typeface="Arial" pitchFamily="34" charset="0"/>
              </a:rPr>
              <a:t>发热</a:t>
            </a:r>
            <a:endParaRPr lang="zh-CN" altLang="en-US" b="1">
              <a:latin typeface="Arial" pitchFamily="34" charset="0"/>
            </a:endParaRPr>
          </a:p>
        </p:txBody>
      </p:sp>
      <p:sp>
        <p:nvSpPr>
          <p:cNvPr id="50181" name="Text Box 8"/>
          <p:cNvSpPr txBox="1"/>
          <p:nvPr/>
        </p:nvSpPr>
        <p:spPr>
          <a:xfrm>
            <a:off x="457200" y="1447800"/>
            <a:ext cx="8458200" cy="4889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CN" altLang="en-US" sz="2600" b="1">
              <a:latin typeface="Arial" pitchFamily="34" charset="0"/>
            </a:endParaRPr>
          </a:p>
        </p:txBody>
      </p:sp>
      <p:sp>
        <p:nvSpPr>
          <p:cNvPr id="50182" name="Rectangle 9"/>
          <p:cNvSpPr/>
          <p:nvPr/>
        </p:nvSpPr>
        <p:spPr>
          <a:xfrm>
            <a:off x="304800" y="990600"/>
            <a:ext cx="8610600" cy="265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800" b="1">
                <a:latin typeface="宋体" panose="02010600030101010101" pitchFamily="2" charset="-122"/>
              </a:rPr>
              <a:t>1.</a:t>
            </a:r>
            <a:r>
              <a:rPr lang="zh-CN" altLang="en-US" sz="2800" b="1">
                <a:latin typeface="宋体" panose="02010600030101010101" pitchFamily="2" charset="-122"/>
              </a:rPr>
              <a:t>观察体温变化。</a:t>
            </a:r>
            <a:endParaRPr lang="zh-CN" altLang="en-US" sz="2800" b="1">
              <a:latin typeface="宋体" panose="02010600030101010101" pitchFamily="2" charset="-122"/>
            </a:endParaRPr>
          </a:p>
          <a:p>
            <a:pPr eaLnBrk="1" hangingPunct="1"/>
            <a:endParaRPr lang="zh-CN" altLang="en-US" sz="2800" b="1">
              <a:latin typeface="宋体" panose="02010600030101010101" pitchFamily="2" charset="-122"/>
            </a:endParaRPr>
          </a:p>
          <a:p>
            <a:pPr eaLnBrk="1" hangingPunct="1"/>
            <a:r>
              <a:rPr lang="en-US" altLang="zh-CN" sz="2800" b="1">
                <a:latin typeface="宋体" panose="02010600030101010101" pitchFamily="2" charset="-122"/>
              </a:rPr>
              <a:t>2.</a:t>
            </a:r>
            <a:r>
              <a:rPr lang="zh-CN" altLang="en-US" sz="2800" b="1">
                <a:latin typeface="宋体" panose="02010600030101010101" pitchFamily="2" charset="-122"/>
              </a:rPr>
              <a:t>保持皮肤清洁，汗出后及时擦干皮肤、更换衣被，    忌汗出当风。</a:t>
            </a:r>
            <a:endParaRPr lang="zh-CN" altLang="en-US" sz="2800" b="1">
              <a:latin typeface="宋体" panose="02010600030101010101" pitchFamily="2" charset="-122"/>
            </a:endParaRPr>
          </a:p>
          <a:p>
            <a:pPr eaLnBrk="1" hangingPunct="1"/>
            <a:endParaRPr lang="zh-CN" altLang="en-US" sz="2800" b="1">
              <a:latin typeface="宋体" panose="02010600030101010101" pitchFamily="2" charset="-122"/>
            </a:endParaRPr>
          </a:p>
          <a:p>
            <a:pPr eaLnBrk="1" hangingPunct="1"/>
            <a:r>
              <a:rPr lang="en-US" altLang="zh-CN" sz="2800" b="1">
                <a:latin typeface="宋体" panose="02010600030101010101" pitchFamily="2" charset="-122"/>
              </a:rPr>
              <a:t>3.</a:t>
            </a:r>
            <a:r>
              <a:rPr lang="zh-CN" altLang="en-US" sz="2800" b="1">
                <a:latin typeface="宋体" panose="02010600030101010101" pitchFamily="2" charset="-122"/>
              </a:rPr>
              <a:t>遵医嘱穴位注射，取曲池等穴。</a:t>
            </a:r>
            <a:endParaRPr lang="zh-CN" altLang="en-US" sz="2800" b="1">
              <a:latin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02" name="日期占位符 1"/>
          <p:cNvSpPr txBox="1">
            <a:spLocks noGrp="1"/>
          </p:cNvSpPr>
          <p:nvPr>
            <p:ph type="dt" sz="half" idx="2"/>
          </p:nvPr>
        </p:nvSpPr>
        <p:spPr>
          <a:xfrm>
            <a:off x="685800" y="6399213"/>
            <a:ext cx="1905000" cy="457200"/>
          </a:xfrm>
        </p:spPr>
        <p:txBody>
          <a:bodyPr wrap="none" lIns="92075" tIns="46038" rIns="92075" bIns="46038"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Font typeface="Arial" pitchFamily="34" charset="0"/>
              <a:buChar char="•"/>
            </a:pPr>
            <a:endParaRPr lang="en-US" altLang="zh-CN" sz="1200">
              <a:solidFill>
                <a:srgbClr val="929292"/>
              </a:solidFill>
              <a:latin typeface="Times New Roman" panose="02020603050405020304" pitchFamily="18" charset="0"/>
              <a:ea typeface="PMingLiU" pitchFamily="18" charset="-120"/>
            </a:endParaRPr>
          </a:p>
        </p:txBody>
      </p:sp>
      <p:sp>
        <p:nvSpPr>
          <p:cNvPr id="51203" name="Text Box 5"/>
          <p:cNvSpPr txBox="1"/>
          <p:nvPr/>
        </p:nvSpPr>
        <p:spPr>
          <a:xfrm>
            <a:off x="1295400" y="228600"/>
            <a:ext cx="70104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latin typeface="Arial" pitchFamily="34" charset="0"/>
              </a:rPr>
              <a:t>中医特色治疗护理</a:t>
            </a:r>
            <a:r>
              <a:rPr lang="en-US" altLang="zh-CN" sz="3200" b="1">
                <a:latin typeface="Arial" pitchFamily="34" charset="0"/>
              </a:rPr>
              <a:t>——</a:t>
            </a:r>
            <a:r>
              <a:rPr lang="zh-CN" altLang="en-US" sz="3200" b="1">
                <a:latin typeface="Arial" pitchFamily="34" charset="0"/>
              </a:rPr>
              <a:t>药物治疗</a:t>
            </a:r>
            <a:endParaRPr lang="zh-CN" altLang="en-US" sz="3200" b="1">
              <a:latin typeface="Arial" pitchFamily="34" charset="0"/>
            </a:endParaRPr>
          </a:p>
        </p:txBody>
      </p:sp>
      <p:sp>
        <p:nvSpPr>
          <p:cNvPr id="51204" name="Text Box 7"/>
          <p:cNvSpPr txBox="1"/>
          <p:nvPr/>
        </p:nvSpPr>
        <p:spPr>
          <a:xfrm>
            <a:off x="381000" y="923925"/>
            <a:ext cx="8229600" cy="5003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800" b="1">
                <a:latin typeface="宋体" panose="02010600030101010101" pitchFamily="2" charset="-122"/>
              </a:rPr>
              <a:t>1.</a:t>
            </a:r>
            <a:r>
              <a:rPr lang="zh-CN" altLang="en-US" sz="2800" b="1">
                <a:latin typeface="宋体" panose="02010600030101010101" pitchFamily="2" charset="-122"/>
              </a:rPr>
              <a:t>内服中药</a:t>
            </a:r>
            <a:endParaRPr lang="zh-CN" altLang="en-US" sz="2800" b="1">
              <a:latin typeface="宋体" panose="02010600030101010101" pitchFamily="2" charset="-122"/>
            </a:endParaRPr>
          </a:p>
          <a:p>
            <a:pPr eaLnBrk="1" hangingPunct="1"/>
            <a:r>
              <a:rPr lang="zh-CN" altLang="en-US" sz="2800" b="1">
                <a:latin typeface="宋体" panose="02010600030101010101" pitchFamily="2" charset="-122"/>
              </a:rPr>
              <a:t>（</a:t>
            </a:r>
            <a:r>
              <a:rPr lang="en-US" altLang="zh-CN" sz="2800" b="1">
                <a:latin typeface="宋体" panose="02010600030101010101" pitchFamily="2" charset="-122"/>
              </a:rPr>
              <a:t>1</a:t>
            </a:r>
            <a:r>
              <a:rPr lang="zh-CN" altLang="en-US" sz="2800" b="1">
                <a:latin typeface="宋体" panose="02010600030101010101" pitchFamily="2" charset="-122"/>
              </a:rPr>
              <a:t>）肝郁脾虚证中药宜温服，恶心呕吐者宜浓煎频服，湿热证者宜凉服。</a:t>
            </a:r>
            <a:endParaRPr lang="zh-CN" altLang="en-US" sz="2800" b="1">
              <a:latin typeface="宋体" panose="02010600030101010101" pitchFamily="2" charset="-122"/>
            </a:endParaRPr>
          </a:p>
          <a:p>
            <a:pPr eaLnBrk="1" hangingPunct="1"/>
            <a:endParaRPr lang="zh-CN" altLang="en-US" sz="2800" b="1">
              <a:latin typeface="宋体" panose="02010600030101010101" pitchFamily="2" charset="-122"/>
            </a:endParaRPr>
          </a:p>
          <a:p>
            <a:pPr eaLnBrk="1" hangingPunct="1"/>
            <a:r>
              <a:rPr lang="zh-CN" altLang="en-US" sz="2800" b="1">
                <a:latin typeface="宋体" panose="02010600030101010101" pitchFamily="2" charset="-122"/>
              </a:rPr>
              <a:t>（</a:t>
            </a:r>
            <a:r>
              <a:rPr lang="en-US" altLang="zh-CN" sz="2800" b="1">
                <a:latin typeface="宋体" panose="02010600030101010101" pitchFamily="2" charset="-122"/>
              </a:rPr>
              <a:t>2</a:t>
            </a:r>
            <a:r>
              <a:rPr lang="zh-CN" altLang="en-US" sz="2800" b="1">
                <a:latin typeface="宋体" panose="02010600030101010101" pitchFamily="2" charset="-122"/>
              </a:rPr>
              <a:t>）服用含有大黄成分的中成药后，要注意观察大便的次数及性质，尤其关注年老体弱的患者。</a:t>
            </a:r>
            <a:endParaRPr lang="zh-CN" altLang="en-US" sz="2800" b="1">
              <a:latin typeface="宋体" panose="02010600030101010101" pitchFamily="2" charset="-122"/>
            </a:endParaRPr>
          </a:p>
          <a:p>
            <a:pPr eaLnBrk="1" hangingPunct="1"/>
            <a:endParaRPr lang="zh-CN" altLang="en-US" sz="2800" b="1">
              <a:latin typeface="宋体" panose="02010600030101010101" pitchFamily="2" charset="-122"/>
            </a:endParaRPr>
          </a:p>
          <a:p>
            <a:pPr eaLnBrk="1" hangingPunct="1"/>
            <a:r>
              <a:rPr lang="zh-CN" altLang="en-US" sz="2800" b="1">
                <a:latin typeface="宋体" panose="02010600030101010101" pitchFamily="2" charset="-122"/>
              </a:rPr>
              <a:t>（</a:t>
            </a:r>
            <a:r>
              <a:rPr lang="en-US" altLang="zh-CN" sz="2800" b="1">
                <a:latin typeface="宋体" panose="02010600030101010101" pitchFamily="2" charset="-122"/>
              </a:rPr>
              <a:t>3</a:t>
            </a:r>
            <a:r>
              <a:rPr lang="zh-CN" altLang="en-US" sz="2800" b="1">
                <a:latin typeface="宋体" panose="02010600030101010101" pitchFamily="2" charset="-122"/>
              </a:rPr>
              <a:t>）其他见附录</a:t>
            </a:r>
            <a:r>
              <a:rPr lang="en-US" altLang="zh-CN" sz="2800" b="1">
                <a:latin typeface="宋体" panose="02010600030101010101" pitchFamily="2" charset="-122"/>
              </a:rPr>
              <a:t>1</a:t>
            </a:r>
            <a:r>
              <a:rPr lang="zh-CN" altLang="en-US" sz="2800" b="1">
                <a:latin typeface="宋体" panose="02010600030101010101" pitchFamily="2" charset="-122"/>
              </a:rPr>
              <a:t>。</a:t>
            </a:r>
            <a:endParaRPr lang="zh-CN" altLang="en-US" sz="2800" b="1">
              <a:latin typeface="宋体" panose="02010600030101010101" pitchFamily="2" charset="-122"/>
            </a:endParaRPr>
          </a:p>
          <a:p>
            <a:pPr eaLnBrk="1" hangingPunct="1"/>
            <a:endParaRPr lang="zh-CN" altLang="en-US" sz="2800" b="1">
              <a:latin typeface="宋体" panose="02010600030101010101" pitchFamily="2" charset="-122"/>
            </a:endParaRPr>
          </a:p>
          <a:p>
            <a:pPr eaLnBrk="1" hangingPunct="1"/>
            <a:r>
              <a:rPr lang="en-US" altLang="zh-CN" sz="2800" b="1">
                <a:latin typeface="宋体" panose="02010600030101010101" pitchFamily="2" charset="-122"/>
              </a:rPr>
              <a:t>2.</a:t>
            </a:r>
            <a:r>
              <a:rPr lang="zh-CN" altLang="en-US" sz="2800" b="1">
                <a:latin typeface="宋体" panose="02010600030101010101" pitchFamily="2" charset="-122"/>
              </a:rPr>
              <a:t>注射给药（详见附录</a:t>
            </a:r>
            <a:r>
              <a:rPr lang="en-US" altLang="zh-CN" sz="2800" b="1">
                <a:latin typeface="宋体" panose="02010600030101010101" pitchFamily="2" charset="-122"/>
              </a:rPr>
              <a:t>1</a:t>
            </a:r>
            <a:r>
              <a:rPr lang="zh-CN" altLang="en-US" sz="2800" b="1">
                <a:latin typeface="宋体" panose="02010600030101010101" pitchFamily="2" charset="-122"/>
              </a:rPr>
              <a:t>）。</a:t>
            </a:r>
            <a:endParaRPr lang="zh-CN" altLang="en-US" sz="2800" b="1">
              <a:latin typeface="宋体" panose="02010600030101010101" pitchFamily="2" charset="-122"/>
            </a:endParaRPr>
          </a:p>
          <a:p>
            <a:pPr eaLnBrk="1" hangingPunct="1">
              <a:spcBef>
                <a:spcPct val="50000"/>
              </a:spcBef>
            </a:pPr>
            <a:endParaRPr lang="zh-CN" altLang="en-US" sz="2800" b="1">
              <a:latin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2226" name="日期占位符 1"/>
          <p:cNvSpPr txBox="1">
            <a:spLocks noGrp="1"/>
          </p:cNvSpPr>
          <p:nvPr>
            <p:ph type="dt" sz="half" idx="2"/>
          </p:nvPr>
        </p:nvSpPr>
        <p:spPr>
          <a:xfrm>
            <a:off x="685800" y="6399213"/>
            <a:ext cx="1905000" cy="457200"/>
          </a:xfrm>
        </p:spPr>
        <p:txBody>
          <a:bodyPr wrap="none" lIns="92075" tIns="46038" rIns="92075" bIns="46038"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Font typeface="Arial" pitchFamily="34" charset="0"/>
              <a:buChar char="•"/>
            </a:pPr>
            <a:endParaRPr lang="en-US" altLang="zh-CN" sz="1200">
              <a:solidFill>
                <a:srgbClr val="929292"/>
              </a:solidFill>
              <a:latin typeface="Times New Roman" panose="02020603050405020304" pitchFamily="18" charset="0"/>
              <a:ea typeface="PMingLiU" pitchFamily="18" charset="-120"/>
            </a:endParaRPr>
          </a:p>
        </p:txBody>
      </p:sp>
      <p:sp>
        <p:nvSpPr>
          <p:cNvPr id="52227" name="Text Box 5"/>
          <p:cNvSpPr txBox="1"/>
          <p:nvPr/>
        </p:nvSpPr>
        <p:spPr>
          <a:xfrm>
            <a:off x="1219200" y="228600"/>
            <a:ext cx="69342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latin typeface="Arial" pitchFamily="34" charset="0"/>
              </a:rPr>
              <a:t>中医特色治疗护理</a:t>
            </a:r>
            <a:r>
              <a:rPr lang="en-US" altLang="zh-CN" sz="3200" b="1">
                <a:latin typeface="Arial" pitchFamily="34" charset="0"/>
              </a:rPr>
              <a:t>——</a:t>
            </a:r>
            <a:r>
              <a:rPr lang="zh-CN" altLang="en-US" sz="3200" b="1">
                <a:latin typeface="Arial" pitchFamily="34" charset="0"/>
              </a:rPr>
              <a:t>特色技术</a:t>
            </a:r>
            <a:endParaRPr lang="zh-CN" altLang="en-US" sz="3200" b="1">
              <a:latin typeface="Arial" pitchFamily="34" charset="0"/>
            </a:endParaRP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762000" y="1371600"/>
            <a:ext cx="7620000" cy="532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R="0" defTabSz="914400" eaLnBrk="1" hangingPunct="1"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2800" b="1" kern="1200" cap="none" spc="0" normalizeH="0" baseline="0" noProof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1.</a:t>
            </a:r>
            <a:r>
              <a:rPr kumimoji="0" lang="zh-CN" altLang="en-US" sz="2800" b="1" kern="1200" cap="none" spc="0" normalizeH="0" baseline="0" noProof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穴位贴敷（详见附录</a:t>
            </a:r>
            <a:r>
              <a:rPr kumimoji="0" lang="en-US" altLang="zh-CN" sz="2800" b="1" kern="1200" cap="none" spc="0" normalizeH="0" baseline="0" noProof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en-US" sz="2800" b="1" kern="1200" cap="none" spc="0" normalizeH="0" baseline="0" noProof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</a:t>
            </a:r>
            <a:endParaRPr kumimoji="0" lang="zh-CN" altLang="en-US" sz="2800" b="1" kern="1200" cap="none" spc="0" normalizeH="0" baseline="0" noProof="0"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R="0" defTabSz="914400" eaLnBrk="1" hangingPunct="1">
              <a:buClrTx/>
              <a:buSzTx/>
              <a:buFont typeface="Arial" pitchFamily="34" charset="0"/>
              <a:buNone/>
              <a:defRPr/>
            </a:pPr>
            <a:endParaRPr kumimoji="0" lang="zh-CN" altLang="en-US" sz="2800" b="1" kern="1200" cap="none" spc="0" normalizeH="0" baseline="0" noProof="0"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R="0" defTabSz="914400" eaLnBrk="1" hangingPunct="1"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2800" b="1" kern="1200" cap="none" spc="0" normalizeH="0" baseline="0" noProof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2.</a:t>
            </a:r>
            <a:r>
              <a:rPr kumimoji="0" lang="zh-CN" altLang="en-US" sz="2800" b="1" kern="1200" cap="none" spc="0" normalizeH="0" baseline="0" noProof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耳穴贴压（详见附录</a:t>
            </a:r>
            <a:r>
              <a:rPr kumimoji="0" lang="en-US" altLang="zh-CN" sz="2800" b="1" kern="1200" cap="none" spc="0" normalizeH="0" baseline="0" noProof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en-US" sz="2800" b="1" kern="1200" cap="none" spc="0" normalizeH="0" baseline="0" noProof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</a:t>
            </a:r>
            <a:endParaRPr kumimoji="0" lang="zh-CN" altLang="en-US" sz="2800" b="1" kern="1200" cap="none" spc="0" normalizeH="0" baseline="0" noProof="0"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R="0" defTabSz="914400" eaLnBrk="1" hangingPunct="1">
              <a:buClrTx/>
              <a:buSzTx/>
              <a:buFont typeface="Arial" pitchFamily="34" charset="0"/>
              <a:buNone/>
              <a:defRPr/>
            </a:pPr>
            <a:endParaRPr kumimoji="0" lang="zh-CN" altLang="en-US" sz="2800" b="1" kern="1200" cap="none" spc="0" normalizeH="0" baseline="0" noProof="0"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R="0" defTabSz="914400" eaLnBrk="1" hangingPunct="1"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2800" b="1" kern="1200" cap="none" spc="0" normalizeH="0" baseline="0" noProof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3.</a:t>
            </a:r>
            <a:r>
              <a:rPr kumimoji="0" lang="zh-CN" altLang="en-US" sz="2800" b="1" kern="1200" cap="none" spc="0" normalizeH="0" baseline="0" noProof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穴位注射（详见附录</a:t>
            </a:r>
            <a:r>
              <a:rPr kumimoji="0" lang="en-US" altLang="zh-CN" sz="2800" b="1" kern="1200" cap="none" spc="0" normalizeH="0" baseline="0" noProof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en-US" sz="2800" b="1" kern="1200" cap="none" spc="0" normalizeH="0" baseline="0" noProof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</a:t>
            </a:r>
            <a:endParaRPr kumimoji="0" lang="zh-CN" altLang="en-US" sz="2800" b="1" kern="1200" cap="none" spc="0" normalizeH="0" baseline="0" noProof="0"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R="0" defTabSz="914400" eaLnBrk="1" hangingPunct="1">
              <a:buClrTx/>
              <a:buSzTx/>
              <a:buFont typeface="Arial" pitchFamily="34" charset="0"/>
              <a:buNone/>
              <a:defRPr/>
            </a:pPr>
            <a:endParaRPr kumimoji="0" lang="zh-CN" altLang="en-US" sz="2800" b="1" kern="1200" cap="none" spc="0" normalizeH="0" baseline="0" noProof="0"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R="0" defTabSz="914400" eaLnBrk="1" hangingPunct="1"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2800" b="1" kern="1200" cap="none" spc="0" normalizeH="0" baseline="0" noProof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4.</a:t>
            </a:r>
            <a:r>
              <a:rPr kumimoji="0" lang="zh-CN" altLang="en-US" sz="2800" b="1" kern="1200" cap="none" spc="0" normalizeH="0" baseline="0" noProof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穴位按摩（详见附录</a:t>
            </a:r>
            <a:r>
              <a:rPr kumimoji="0" lang="en-US" altLang="zh-CN" sz="2800" b="1" kern="1200" cap="none" spc="0" normalizeH="0" baseline="0" noProof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en-US" sz="2800" b="1" kern="1200" cap="none" spc="0" normalizeH="0" baseline="0" noProof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</a:t>
            </a:r>
            <a:endParaRPr kumimoji="0" lang="zh-CN" altLang="en-US" sz="2800" b="1" kern="1200" cap="none" spc="0" normalizeH="0" baseline="0" noProof="0"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R="0" defTabSz="914400" eaLnBrk="1" hangingPunct="1">
              <a:buClrTx/>
              <a:buSzTx/>
              <a:buFont typeface="Arial" pitchFamily="34" charset="0"/>
              <a:buNone/>
              <a:defRPr/>
            </a:pPr>
            <a:endParaRPr kumimoji="0" lang="zh-CN" altLang="en-US" sz="2800" b="1" kern="1200" cap="none" spc="0" normalizeH="0" baseline="0" noProof="0"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R="0" defTabSz="914400" eaLnBrk="1" hangingPunct="1"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2800" b="1" kern="1200" cap="none" spc="0" normalizeH="0" baseline="0" noProof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5.</a:t>
            </a:r>
            <a:r>
              <a:rPr kumimoji="0" lang="zh-CN" altLang="en-US" sz="2800" b="1" kern="1200" cap="none" spc="0" normalizeH="0" baseline="0" noProof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艾灸（详见附录</a:t>
            </a:r>
            <a:r>
              <a:rPr kumimoji="0" lang="en-US" altLang="zh-CN" sz="2800" b="1" kern="1200" cap="none" spc="0" normalizeH="0" baseline="0" noProof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en-US" sz="2800" b="1" kern="1200" cap="none" spc="0" normalizeH="0" baseline="0" noProof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</a:t>
            </a:r>
            <a:endParaRPr kumimoji="0" lang="zh-CN" altLang="en-US" sz="2800" b="1" kern="1200" cap="none" spc="0" normalizeH="0" baseline="0" noProof="0"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357505" marR="0" indent="-357505" algn="just" defTabSz="914400" eaLnBrk="1" hangingPunct="1">
              <a:lnSpc>
                <a:spcPct val="110000"/>
              </a:lnSpc>
              <a:spcBef>
                <a:spcPts val="1800"/>
              </a:spcBef>
              <a:buClr>
                <a:srgbClr val="2C6854"/>
              </a:buClr>
              <a:buSzPct val="60000"/>
              <a:buFont typeface="Arial" pitchFamily="34" charset="0"/>
              <a:buNone/>
              <a:defRPr/>
            </a:pPr>
            <a:r>
              <a:rPr kumimoji="0" lang="en-US" altLang="zh-CN" sz="2800" kern="1200" cap="none" spc="0" normalizeH="0" baseline="0" noProof="0">
                <a:latin typeface="Arial" pitchFamily="34" charset="0"/>
                <a:ea typeface="宋体" panose="02010600030101010101" pitchFamily="2" charset="-122"/>
                <a:cs typeface="+mn-cs"/>
              </a:rPr>
              <a:t>6</a:t>
            </a:r>
            <a:r>
              <a:rPr kumimoji="0" lang="en-US" altLang="zh-CN" sz="2800" b="1" kern="1200" cap="none" spc="0" normalizeH="0" baseline="0" noProof="0">
                <a:latin typeface="Arial" pitchFamily="34" charset="0"/>
                <a:ea typeface="宋体" panose="02010600030101010101" pitchFamily="2" charset="-122"/>
                <a:cs typeface="+mn-cs"/>
              </a:rPr>
              <a:t>.</a:t>
            </a:r>
            <a:r>
              <a:rPr kumimoji="0" lang="zh-CN" altLang="en-US" sz="2800" b="1" kern="0" cap="none" spc="0" normalizeH="0" baseline="0" noProof="0">
                <a:solidFill>
                  <a:srgbClr val="3F3F3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术康怡治疗仪治疗</a:t>
            </a:r>
            <a:r>
              <a:rPr kumimoji="0" lang="en-US" altLang="zh-CN" sz="2800" b="1" kern="0" cap="none" spc="0" normalizeH="0" baseline="0" noProof="0">
                <a:solidFill>
                  <a:srgbClr val="3F3F3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(</a:t>
            </a:r>
            <a:r>
              <a:rPr kumimoji="0" lang="zh-CN" altLang="en-US" sz="2800" b="1" kern="1200" cap="none" spc="0" normalizeH="0" baseline="0" noProof="0">
                <a:solidFill>
                  <a:srgbClr val="3F3F3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中医定向穴位透药</a:t>
            </a:r>
            <a:r>
              <a:rPr kumimoji="0" lang="en-US" altLang="zh-CN" sz="2800" b="1" kern="0" cap="none" spc="0" normalizeH="0" baseline="0" noProof="0">
                <a:solidFill>
                  <a:srgbClr val="3F3F3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)</a:t>
            </a:r>
            <a:r>
              <a:rPr kumimoji="0" lang="zh-CN" altLang="en-US" sz="2800" b="1" kern="0" cap="none" spc="0" normalizeH="0" baseline="0" noProof="0">
                <a:solidFill>
                  <a:srgbClr val="3F3F3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。</a:t>
            </a:r>
            <a:endParaRPr kumimoji="0" lang="zh-CN" altLang="en-US" sz="2800" b="1" kern="0" cap="none" spc="0" normalizeH="0" baseline="0" noProof="0">
              <a:solidFill>
                <a:srgbClr val="3F3F3F"/>
              </a:solidFill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R="0" defTabSz="914400" eaLnBrk="1" hangingPunct="1">
              <a:spcBef>
                <a:spcPct val="50000"/>
              </a:spcBef>
              <a:buClrTx/>
              <a:buSzTx/>
              <a:buFont typeface="Arial" pitchFamily="34" charset="0"/>
              <a:buNone/>
              <a:defRPr/>
            </a:pPr>
            <a:endParaRPr kumimoji="0" lang="zh-CN" altLang="en-US" sz="2800" b="1" kern="1200" cap="none" spc="0" normalizeH="0" baseline="0" noProof="0"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3250" name="日期占位符 1"/>
          <p:cNvSpPr txBox="1">
            <a:spLocks noGrp="1"/>
          </p:cNvSpPr>
          <p:nvPr>
            <p:ph type="dt" sz="half" idx="2"/>
          </p:nvPr>
        </p:nvSpPr>
        <p:spPr>
          <a:xfrm>
            <a:off x="685800" y="6399213"/>
            <a:ext cx="1905000" cy="457200"/>
          </a:xfrm>
        </p:spPr>
        <p:txBody>
          <a:bodyPr wrap="none" lIns="92075" tIns="46038" rIns="92075" bIns="46038"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Font typeface="Arial" pitchFamily="34" charset="0"/>
              <a:buChar char="•"/>
            </a:pPr>
            <a:endParaRPr lang="en-US" altLang="zh-CN" sz="1200">
              <a:solidFill>
                <a:srgbClr val="929292"/>
              </a:solidFill>
              <a:latin typeface="Times New Roman" panose="02020603050405020304" pitchFamily="18" charset="0"/>
              <a:ea typeface="PMingLiU" pitchFamily="18" charset="-120"/>
            </a:endParaRPr>
          </a:p>
        </p:txBody>
      </p:sp>
      <p:sp>
        <p:nvSpPr>
          <p:cNvPr id="53252" name="Text Box 6"/>
          <p:cNvSpPr txBox="1"/>
          <p:nvPr/>
        </p:nvSpPr>
        <p:spPr>
          <a:xfrm>
            <a:off x="1905000" y="304800"/>
            <a:ext cx="59436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latin typeface="Arial" pitchFamily="34" charset="0"/>
              </a:rPr>
              <a:t>健康指导</a:t>
            </a:r>
            <a:r>
              <a:rPr lang="en-US" altLang="zh-CN" sz="3200" b="1">
                <a:latin typeface="Arial" pitchFamily="34" charset="0"/>
              </a:rPr>
              <a:t>——</a:t>
            </a:r>
            <a:r>
              <a:rPr lang="zh-CN" altLang="en-US" sz="3200" b="1">
                <a:latin typeface="Arial" pitchFamily="34" charset="0"/>
              </a:rPr>
              <a:t>生活起居</a:t>
            </a:r>
            <a:endParaRPr lang="zh-CN" altLang="en-US" sz="3200" b="1">
              <a:latin typeface="Arial" pitchFamily="34" charset="0"/>
            </a:endParaRPr>
          </a:p>
        </p:txBody>
      </p:sp>
      <p:sp>
        <p:nvSpPr>
          <p:cNvPr id="53253" name="Text Box 7"/>
          <p:cNvSpPr txBox="1"/>
          <p:nvPr/>
        </p:nvSpPr>
        <p:spPr>
          <a:xfrm>
            <a:off x="609600" y="1600200"/>
            <a:ext cx="8001000" cy="20145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800" b="1">
                <a:latin typeface="宋体" panose="02010600030101010101" pitchFamily="2" charset="-122"/>
              </a:rPr>
              <a:t>1.</a:t>
            </a:r>
            <a:r>
              <a:rPr lang="zh-CN" altLang="en-US" sz="2800" b="1">
                <a:latin typeface="宋体" panose="02010600030101010101" pitchFamily="2" charset="-122"/>
              </a:rPr>
              <a:t>病室安静、整洁、空气清新，温湿度适宜。</a:t>
            </a:r>
            <a:endParaRPr lang="zh-CN" altLang="en-US" sz="2800" b="1">
              <a:latin typeface="宋体" panose="02010600030101010101" pitchFamily="2" charset="-122"/>
            </a:endParaRPr>
          </a:p>
          <a:p>
            <a:pPr eaLnBrk="1" hangingPunct="1"/>
            <a:endParaRPr lang="zh-CN" altLang="en-US" sz="2800" b="1">
              <a:latin typeface="宋体" panose="02010600030101010101" pitchFamily="2" charset="-122"/>
            </a:endParaRPr>
          </a:p>
          <a:p>
            <a:pPr eaLnBrk="1" hangingPunct="1"/>
            <a:r>
              <a:rPr lang="en-US" altLang="zh-CN" sz="2800" b="1">
                <a:latin typeface="宋体" panose="02010600030101010101" pitchFamily="2" charset="-122"/>
              </a:rPr>
              <a:t>2.</a:t>
            </a:r>
            <a:r>
              <a:rPr lang="zh-CN" altLang="en-US" sz="2800" b="1">
                <a:latin typeface="宋体" panose="02010600030101010101" pitchFamily="2" charset="-122"/>
              </a:rPr>
              <a:t>急性发作时宜卧床休息。</a:t>
            </a:r>
            <a:endParaRPr lang="zh-CN" altLang="en-US" sz="2800" b="1">
              <a:latin typeface="宋体" panose="02010600030101010101" pitchFamily="2" charset="-122"/>
            </a:endParaRPr>
          </a:p>
          <a:p>
            <a:pPr eaLnBrk="1" hangingPunct="1">
              <a:spcBef>
                <a:spcPct val="50000"/>
              </a:spcBef>
            </a:pPr>
            <a:endParaRPr lang="zh-CN" altLang="en-US" sz="2800" b="1">
              <a:latin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https://d.book118.com/088137111115006047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53cd863c9bf02">
  <a:themeElements>
    <a:clrScheme name="53cd863c9bf02 1">
      <a:dk1>
        <a:srgbClr val="3F3F3F"/>
      </a:dk1>
      <a:lt1>
        <a:srgbClr val="FFFFFF"/>
      </a:lt1>
      <a:dk2>
        <a:srgbClr val="3B7273"/>
      </a:dk2>
      <a:lt2>
        <a:srgbClr val="EBF1F0"/>
      </a:lt2>
      <a:accent1>
        <a:srgbClr val="AAD147"/>
      </a:accent1>
      <a:accent2>
        <a:srgbClr val="69BFA2"/>
      </a:accent2>
      <a:accent3>
        <a:srgbClr val="FFFFFF"/>
      </a:accent3>
      <a:accent4>
        <a:srgbClr val="343434"/>
      </a:accent4>
      <a:accent5>
        <a:srgbClr val="D2E5B1"/>
      </a:accent5>
      <a:accent6>
        <a:srgbClr val="5EAD92"/>
      </a:accent6>
      <a:hlink>
        <a:srgbClr val="0070C0"/>
      </a:hlink>
      <a:folHlink>
        <a:srgbClr val="7F7F7F"/>
      </a:folHlink>
    </a:clrScheme>
    <a:fontScheme name="53cd863c9bf02">
      <a:majorFont>
        <a:latin typeface="黑体"/>
        <a:ea typeface="黑体"/>
        <a:cs typeface="Arial"/>
      </a:majorFont>
      <a:minorFont>
        <a:latin typeface="黑体"/>
        <a:ea typeface="黑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53cd863c9bf02 1">
        <a:dk1>
          <a:srgbClr val="3F3F3F"/>
        </a:dk1>
        <a:lt1>
          <a:srgbClr val="FFFFFF"/>
        </a:lt1>
        <a:dk2>
          <a:srgbClr val="3B7273"/>
        </a:dk2>
        <a:lt2>
          <a:srgbClr val="EBF1F0"/>
        </a:lt2>
        <a:accent1>
          <a:srgbClr val="AAD147"/>
        </a:accent1>
        <a:accent2>
          <a:srgbClr val="69BFA2"/>
        </a:accent2>
        <a:accent3>
          <a:srgbClr val="FFFFFF"/>
        </a:accent3>
        <a:accent4>
          <a:srgbClr val="343434"/>
        </a:accent4>
        <a:accent5>
          <a:srgbClr val="D2E5B1"/>
        </a:accent5>
        <a:accent6>
          <a:srgbClr val="5EAD92"/>
        </a:accent6>
        <a:hlink>
          <a:srgbClr val="0070C0"/>
        </a:hlink>
        <a:folHlink>
          <a:srgbClr val="7F7F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r="http://schemas.openxmlformats.org/officeDocument/2006/relationships" xmlns:a="http://schemas.openxmlformats.org/drawingml/2006/main">
  <a:clrScheme name="53cd863c9bf02 1">
    <a:dk1>
      <a:srgbClr val="3F3F3F"/>
    </a:dk1>
    <a:lt1>
      <a:srgbClr val="FFFFFF"/>
    </a:lt1>
    <a:dk2>
      <a:srgbClr val="3B7273"/>
    </a:dk2>
    <a:lt2>
      <a:srgbClr val="EBF1F0"/>
    </a:lt2>
    <a:accent1>
      <a:srgbClr val="AAD147"/>
    </a:accent1>
    <a:accent2>
      <a:srgbClr val="69BFA2"/>
    </a:accent2>
    <a:accent3>
      <a:srgbClr val="FFFFFF"/>
    </a:accent3>
    <a:accent4>
      <a:srgbClr val="343434"/>
    </a:accent4>
    <a:accent5>
      <a:srgbClr val="D2E5B1"/>
    </a:accent5>
    <a:accent6>
      <a:srgbClr val="5EAD92"/>
    </a:accent6>
    <a:hlink>
      <a:srgbClr val="0070C0"/>
    </a:hlink>
    <a:folHlink>
      <a:srgbClr val="7F7F7F"/>
    </a:folHlink>
  </a:clrScheme>
</a:themeOverride>
</file>

<file path=ppt/theme/themeOverride2.xml><?xml version="1.0" encoding="utf-8"?>
<a:themeOverride xmlns:r="http://schemas.openxmlformats.org/officeDocument/2006/relationships" xmlns:a="http://schemas.openxmlformats.org/drawingml/2006/main">
  <a:clrScheme name="53cd863c9bf02 1">
    <a:dk1>
      <a:srgbClr val="3F3F3F"/>
    </a:dk1>
    <a:lt1>
      <a:srgbClr val="FFFFFF"/>
    </a:lt1>
    <a:dk2>
      <a:srgbClr val="3B7273"/>
    </a:dk2>
    <a:lt2>
      <a:srgbClr val="EBF1F0"/>
    </a:lt2>
    <a:accent1>
      <a:srgbClr val="AAD147"/>
    </a:accent1>
    <a:accent2>
      <a:srgbClr val="69BFA2"/>
    </a:accent2>
    <a:accent3>
      <a:srgbClr val="FFFFFF"/>
    </a:accent3>
    <a:accent4>
      <a:srgbClr val="343434"/>
    </a:accent4>
    <a:accent5>
      <a:srgbClr val="D2E5B1"/>
    </a:accent5>
    <a:accent6>
      <a:srgbClr val="5EAD92"/>
    </a:accent6>
    <a:hlink>
      <a:srgbClr val="0070C0"/>
    </a:hlink>
    <a:folHlink>
      <a:srgbClr val="7F7F7F"/>
    </a:folHlink>
  </a:clrScheme>
</a:themeOverride>
</file>

<file path=ppt/theme/themeOverride3.xml><?xml version="1.0" encoding="utf-8"?>
<a:themeOverride xmlns:r="http://schemas.openxmlformats.org/officeDocument/2006/relationships" xmlns:a="http://schemas.openxmlformats.org/drawingml/2006/main">
  <a:clrScheme name="53cd863c9bf02 1">
    <a:dk1>
      <a:srgbClr val="3F3F3F"/>
    </a:dk1>
    <a:lt1>
      <a:srgbClr val="FFFFFF"/>
    </a:lt1>
    <a:dk2>
      <a:srgbClr val="3B7273"/>
    </a:dk2>
    <a:lt2>
      <a:srgbClr val="EBF1F0"/>
    </a:lt2>
    <a:accent1>
      <a:srgbClr val="AAD147"/>
    </a:accent1>
    <a:accent2>
      <a:srgbClr val="69BFA2"/>
    </a:accent2>
    <a:accent3>
      <a:srgbClr val="FFFFFF"/>
    </a:accent3>
    <a:accent4>
      <a:srgbClr val="343434"/>
    </a:accent4>
    <a:accent5>
      <a:srgbClr val="D2E5B1"/>
    </a:accent5>
    <a:accent6>
      <a:srgbClr val="5EAD92"/>
    </a:accent6>
    <a:hlink>
      <a:srgbClr val="0070C0"/>
    </a:hlink>
    <a:folHlink>
      <a:srgbClr val="7F7F7F"/>
    </a:folHlink>
  </a:clrScheme>
</a:themeOverride>
</file>

<file path=ppt/theme/themeOverride4.xml><?xml version="1.0" encoding="utf-8"?>
<a:themeOverride xmlns:r="http://schemas.openxmlformats.org/officeDocument/2006/relationships" xmlns:a="http://schemas.openxmlformats.org/drawingml/2006/main">
  <a:clrScheme name="53cd863c9bf02 1">
    <a:dk1>
      <a:srgbClr val="3F3F3F"/>
    </a:dk1>
    <a:lt1>
      <a:srgbClr val="FFFFFF"/>
    </a:lt1>
    <a:dk2>
      <a:srgbClr val="3B7273"/>
    </a:dk2>
    <a:lt2>
      <a:srgbClr val="EBF1F0"/>
    </a:lt2>
    <a:accent1>
      <a:srgbClr val="AAD147"/>
    </a:accent1>
    <a:accent2>
      <a:srgbClr val="69BFA2"/>
    </a:accent2>
    <a:accent3>
      <a:srgbClr val="FFFFFF"/>
    </a:accent3>
    <a:accent4>
      <a:srgbClr val="343434"/>
    </a:accent4>
    <a:accent5>
      <a:srgbClr val="D2E5B1"/>
    </a:accent5>
    <a:accent6>
      <a:srgbClr val="5EAD92"/>
    </a:accent6>
    <a:hlink>
      <a:srgbClr val="0070C0"/>
    </a:hlink>
    <a:folHlink>
      <a:srgbClr val="7F7F7F"/>
    </a:folHlink>
  </a:clrScheme>
</a:themeOverride>
</file>

<file path=ppt/theme/themeOverride5.xml><?xml version="1.0" encoding="utf-8"?>
<a:themeOverride xmlns:r="http://schemas.openxmlformats.org/officeDocument/2006/relationships" xmlns:a="http://schemas.openxmlformats.org/drawingml/2006/main">
  <a:clrScheme name="53cd863c9bf02 1">
    <a:dk1>
      <a:srgbClr val="3F3F3F"/>
    </a:dk1>
    <a:lt1>
      <a:srgbClr val="FFFFFF"/>
    </a:lt1>
    <a:dk2>
      <a:srgbClr val="3B7273"/>
    </a:dk2>
    <a:lt2>
      <a:srgbClr val="EBF1F0"/>
    </a:lt2>
    <a:accent1>
      <a:srgbClr val="AAD147"/>
    </a:accent1>
    <a:accent2>
      <a:srgbClr val="69BFA2"/>
    </a:accent2>
    <a:accent3>
      <a:srgbClr val="FFFFFF"/>
    </a:accent3>
    <a:accent4>
      <a:srgbClr val="343434"/>
    </a:accent4>
    <a:accent5>
      <a:srgbClr val="D2E5B1"/>
    </a:accent5>
    <a:accent6>
      <a:srgbClr val="5EAD92"/>
    </a:accent6>
    <a:hlink>
      <a:srgbClr val="0070C0"/>
    </a:hlink>
    <a:folHlink>
      <a:srgbClr val="7F7F7F"/>
    </a:folHlink>
  </a:clrScheme>
</a:themeOverride>
</file>

<file path=ppt/theme/themeOverride6.xml><?xml version="1.0" encoding="utf-8"?>
<a:themeOverride xmlns:r="http://schemas.openxmlformats.org/officeDocument/2006/relationships" xmlns:a="http://schemas.openxmlformats.org/drawingml/2006/main">
  <a:clrScheme name="53cd863c9bf02 1">
    <a:dk1>
      <a:srgbClr val="3F3F3F"/>
    </a:dk1>
    <a:lt1>
      <a:srgbClr val="FFFFFF"/>
    </a:lt1>
    <a:dk2>
      <a:srgbClr val="3B7273"/>
    </a:dk2>
    <a:lt2>
      <a:srgbClr val="EBF1F0"/>
    </a:lt2>
    <a:accent1>
      <a:srgbClr val="AAD147"/>
    </a:accent1>
    <a:accent2>
      <a:srgbClr val="69BFA2"/>
    </a:accent2>
    <a:accent3>
      <a:srgbClr val="FFFFFF"/>
    </a:accent3>
    <a:accent4>
      <a:srgbClr val="343434"/>
    </a:accent4>
    <a:accent5>
      <a:srgbClr val="D2E5B1"/>
    </a:accent5>
    <a:accent6>
      <a:srgbClr val="5EAD92"/>
    </a:accent6>
    <a:hlink>
      <a:srgbClr val="0070C0"/>
    </a:hlink>
    <a:folHlink>
      <a:srgbClr val="7F7F7F"/>
    </a:folHlink>
  </a:clrScheme>
</a:themeOverride>
</file>

<file path=ppt/theme/themeOverride7.xml><?xml version="1.0" encoding="utf-8"?>
<a:themeOverride xmlns:r="http://schemas.openxmlformats.org/officeDocument/2006/relationships" xmlns:a="http://schemas.openxmlformats.org/drawingml/2006/main">
  <a:clrScheme name="53cd863c9bf02 1">
    <a:dk1>
      <a:srgbClr val="3F3F3F"/>
    </a:dk1>
    <a:lt1>
      <a:srgbClr val="FFFFFF"/>
    </a:lt1>
    <a:dk2>
      <a:srgbClr val="3B7273"/>
    </a:dk2>
    <a:lt2>
      <a:srgbClr val="EBF1F0"/>
    </a:lt2>
    <a:accent1>
      <a:srgbClr val="AAD147"/>
    </a:accent1>
    <a:accent2>
      <a:srgbClr val="69BFA2"/>
    </a:accent2>
    <a:accent3>
      <a:srgbClr val="FFFFFF"/>
    </a:accent3>
    <a:accent4>
      <a:srgbClr val="343434"/>
    </a:accent4>
    <a:accent5>
      <a:srgbClr val="D2E5B1"/>
    </a:accent5>
    <a:accent6>
      <a:srgbClr val="5EAD92"/>
    </a:accent6>
    <a:hlink>
      <a:srgbClr val="0070C0"/>
    </a:hlink>
    <a:folHlink>
      <a:srgbClr val="7F7F7F"/>
    </a:folHlink>
  </a:clrScheme>
</a:themeOverride>
</file>

<file path=ppt/theme/themeOverride8.xml><?xml version="1.0" encoding="utf-8"?>
<a:themeOverride xmlns:r="http://schemas.openxmlformats.org/officeDocument/2006/relationships" xmlns:a="http://schemas.openxmlformats.org/drawingml/2006/main">
  <a:clrScheme name="53cd863c9bf02 1">
    <a:dk1>
      <a:srgbClr val="3F3F3F"/>
    </a:dk1>
    <a:lt1>
      <a:srgbClr val="FFFFFF"/>
    </a:lt1>
    <a:dk2>
      <a:srgbClr val="3B7273"/>
    </a:dk2>
    <a:lt2>
      <a:srgbClr val="EBF1F0"/>
    </a:lt2>
    <a:accent1>
      <a:srgbClr val="AAD147"/>
    </a:accent1>
    <a:accent2>
      <a:srgbClr val="69BFA2"/>
    </a:accent2>
    <a:accent3>
      <a:srgbClr val="FFFFFF"/>
    </a:accent3>
    <a:accent4>
      <a:srgbClr val="343434"/>
    </a:accent4>
    <a:accent5>
      <a:srgbClr val="D2E5B1"/>
    </a:accent5>
    <a:accent6>
      <a:srgbClr val="5EAD92"/>
    </a:accent6>
    <a:hlink>
      <a:srgbClr val="0070C0"/>
    </a:hlink>
    <a:folHlink>
      <a:srgbClr val="7F7F7F"/>
    </a:folHlink>
  </a:clrScheme>
</a:themeOverride>
</file>

<file path=ppt/theme/themeOverride9.xml><?xml version="1.0" encoding="utf-8"?>
<a:themeOverride xmlns:r="http://schemas.openxmlformats.org/officeDocument/2006/relationships" xmlns:a="http://schemas.openxmlformats.org/drawingml/2006/main">
  <a:clrScheme name="53cd863c9bf02 1">
    <a:dk1>
      <a:srgbClr val="3F3F3F"/>
    </a:dk1>
    <a:lt1>
      <a:srgbClr val="FFFFFF"/>
    </a:lt1>
    <a:dk2>
      <a:srgbClr val="3B7273"/>
    </a:dk2>
    <a:lt2>
      <a:srgbClr val="EBF1F0"/>
    </a:lt2>
    <a:accent1>
      <a:srgbClr val="AAD147"/>
    </a:accent1>
    <a:accent2>
      <a:srgbClr val="69BFA2"/>
    </a:accent2>
    <a:accent3>
      <a:srgbClr val="FFFFFF"/>
    </a:accent3>
    <a:accent4>
      <a:srgbClr val="343434"/>
    </a:accent4>
    <a:accent5>
      <a:srgbClr val="D2E5B1"/>
    </a:accent5>
    <a:accent6>
      <a:srgbClr val="5EAD92"/>
    </a:accent6>
    <a:hlink>
      <a:srgbClr val="0070C0"/>
    </a:hlink>
    <a:folHlink>
      <a:srgbClr val="7F7F7F"/>
    </a:folHlink>
  </a:clrScheme>
</a:themeOverride>
</file>

<file path=ppt/theme/themeOverride10.xml><?xml version="1.0" encoding="utf-8"?>
<a:themeOverride xmlns:r="http://schemas.openxmlformats.org/officeDocument/2006/relationships" xmlns:a="http://schemas.openxmlformats.org/drawingml/2006/main">
  <a:clrScheme name="53cd863c9bf02 1">
    <a:dk1>
      <a:srgbClr val="3F3F3F"/>
    </a:dk1>
    <a:lt1>
      <a:srgbClr val="FFFFFF"/>
    </a:lt1>
    <a:dk2>
      <a:srgbClr val="3B7273"/>
    </a:dk2>
    <a:lt2>
      <a:srgbClr val="EBF1F0"/>
    </a:lt2>
    <a:accent1>
      <a:srgbClr val="AAD147"/>
    </a:accent1>
    <a:accent2>
      <a:srgbClr val="69BFA2"/>
    </a:accent2>
    <a:accent3>
      <a:srgbClr val="FFFFFF"/>
    </a:accent3>
    <a:accent4>
      <a:srgbClr val="343434"/>
    </a:accent4>
    <a:accent5>
      <a:srgbClr val="D2E5B1"/>
    </a:accent5>
    <a:accent6>
      <a:srgbClr val="5EAD92"/>
    </a:accent6>
    <a:hlink>
      <a:srgbClr val="0070C0"/>
    </a:hlink>
    <a:folHlink>
      <a:srgbClr val="7F7F7F"/>
    </a:folHlink>
  </a:clrScheme>
</a:themeOverride>
</file>

<file path=ppt/theme/themeOverride11.xml><?xml version="1.0" encoding="utf-8"?>
<a:themeOverride xmlns:r="http://schemas.openxmlformats.org/officeDocument/2006/relationships" xmlns:a="http://schemas.openxmlformats.org/drawingml/2006/main">
  <a:clrScheme name="53cd863c9bf02 1">
    <a:dk1>
      <a:srgbClr val="3F3F3F"/>
    </a:dk1>
    <a:lt1>
      <a:srgbClr val="FFFFFF"/>
    </a:lt1>
    <a:dk2>
      <a:srgbClr val="3B7273"/>
    </a:dk2>
    <a:lt2>
      <a:srgbClr val="EBF1F0"/>
    </a:lt2>
    <a:accent1>
      <a:srgbClr val="AAD147"/>
    </a:accent1>
    <a:accent2>
      <a:srgbClr val="69BFA2"/>
    </a:accent2>
    <a:accent3>
      <a:srgbClr val="FFFFFF"/>
    </a:accent3>
    <a:accent4>
      <a:srgbClr val="343434"/>
    </a:accent4>
    <a:accent5>
      <a:srgbClr val="D2E5B1"/>
    </a:accent5>
    <a:accent6>
      <a:srgbClr val="5EAD92"/>
    </a:accent6>
    <a:hlink>
      <a:srgbClr val="0070C0"/>
    </a:hlink>
    <a:folHlink>
      <a:srgbClr val="7F7F7F"/>
    </a:folHlink>
  </a:clrScheme>
</a:themeOverride>
</file>

<file path=ppt/theme/themeOverride12.xml><?xml version="1.0" encoding="utf-8"?>
<a:themeOverride xmlns:r="http://schemas.openxmlformats.org/officeDocument/2006/relationships" xmlns:a="http://schemas.openxmlformats.org/drawingml/2006/main">
  <a:clrScheme name="53cd863c9bf02 1">
    <a:dk1>
      <a:srgbClr val="3F3F3F"/>
    </a:dk1>
    <a:lt1>
      <a:srgbClr val="FFFFFF"/>
    </a:lt1>
    <a:dk2>
      <a:srgbClr val="3B7273"/>
    </a:dk2>
    <a:lt2>
      <a:srgbClr val="EBF1F0"/>
    </a:lt2>
    <a:accent1>
      <a:srgbClr val="AAD147"/>
    </a:accent1>
    <a:accent2>
      <a:srgbClr val="69BFA2"/>
    </a:accent2>
    <a:accent3>
      <a:srgbClr val="FFFFFF"/>
    </a:accent3>
    <a:accent4>
      <a:srgbClr val="343434"/>
    </a:accent4>
    <a:accent5>
      <a:srgbClr val="D2E5B1"/>
    </a:accent5>
    <a:accent6>
      <a:srgbClr val="5EAD92"/>
    </a:accent6>
    <a:hlink>
      <a:srgbClr val="0070C0"/>
    </a:hlink>
    <a:folHlink>
      <a:srgbClr val="7F7F7F"/>
    </a:folHlink>
  </a:clrScheme>
</a:themeOverride>
</file>

<file path=ppt/theme/themeOverride13.xml><?xml version="1.0" encoding="utf-8"?>
<a:themeOverride xmlns:r="http://schemas.openxmlformats.org/officeDocument/2006/relationships" xmlns:a="http://schemas.openxmlformats.org/drawingml/2006/main">
  <a:clrScheme name="53cd863c9bf02 1">
    <a:dk1>
      <a:srgbClr val="3F3F3F"/>
    </a:dk1>
    <a:lt1>
      <a:srgbClr val="FFFFFF"/>
    </a:lt1>
    <a:dk2>
      <a:srgbClr val="3B7273"/>
    </a:dk2>
    <a:lt2>
      <a:srgbClr val="EBF1F0"/>
    </a:lt2>
    <a:accent1>
      <a:srgbClr val="AAD147"/>
    </a:accent1>
    <a:accent2>
      <a:srgbClr val="69BFA2"/>
    </a:accent2>
    <a:accent3>
      <a:srgbClr val="FFFFFF"/>
    </a:accent3>
    <a:accent4>
      <a:srgbClr val="343434"/>
    </a:accent4>
    <a:accent5>
      <a:srgbClr val="D2E5B1"/>
    </a:accent5>
    <a:accent6>
      <a:srgbClr val="5EAD92"/>
    </a:accent6>
    <a:hlink>
      <a:srgbClr val="0070C0"/>
    </a:hlink>
    <a:folHlink>
      <a:srgbClr val="7F7F7F"/>
    </a:folHlink>
  </a:clrScheme>
</a:themeOverrid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14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6">
      <vt:lpstr>Arial</vt:lpstr>
      <vt:lpstr>Calibri</vt:lpstr>
      <vt:lpstr>黑体</vt:lpstr>
      <vt:lpstr>宋体</vt:lpstr>
      <vt:lpstr>Wingdings 2</vt:lpstr>
      <vt:lpstr>Times New Roman</vt:lpstr>
      <vt:lpstr>楷体_GB2312</vt:lpstr>
      <vt:lpstr>PMingLiU</vt:lpstr>
      <vt:lpstr>Wingdings</vt:lpstr>
      <vt:lpstr>等线 Light</vt:lpstr>
      <vt:lpstr>等线</vt:lpstr>
      <vt:lpstr>Office Theme</vt:lpstr>
      <vt:lpstr>PowerPoint Presentation</vt:lpstr>
      <vt:lpstr>中医护理方案结构</vt:lpstr>
      <vt:lpstr> 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2024-09-29T03:30:35.921</cp:lastPrinted>
  <dcterms:created xsi:type="dcterms:W3CDTF">2024-09-28T19:30:35Z</dcterms:created>
  <dcterms:modified xsi:type="dcterms:W3CDTF">2024-09-28T19:30:37Z</dcterms:modified>
</cp:coreProperties>
</file>