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35A93-3D38-42D3-9656-FE057BF24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B55FD-E3FF-47E2-8942-03EBDA954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2A636-44B8-49A8-B252-6067CDE1F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8DEBB-C5C7-45AD-BE07-5754D1FB2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DE511B-4470-4F32-AD48-492403A0F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C73366-0D85-47AC-B92D-89B193398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9288ED-43AB-4AA0-92A2-59278DC9A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F8847-1B17-4D14-9F38-DD58B7DE6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863592-C89F-472C-B0F1-38FEBE64D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8377B-B889-452C-AFF5-D3ED91015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073F6-E816-4D19-BA71-B1817A0BA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00CCFF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7" name="bg object 17"/>
          <p:cNvPicPr/>
          <p:nvPr/>
        </p:nvPicPr>
        <p:blipFill>
          <a:blip r:embed="rId1"/>
          <a:stretch>
            <a:fillRect/>
          </a:stretch>
        </p:blipFill>
        <p:spPr>
          <a:xfrm>
            <a:off x="1270000" y="2540000"/>
            <a:ext cx="4524375" cy="485775"/>
          </a:xfrm>
          <a:prstGeom prst="rect">
            <a:avLst/>
          </a:prstGeom>
        </p:spPr>
      </p:pic>
      <p:sp>
        <p:nvSpPr>
          <p:cNvPr id="18" name="bg object 18"/>
          <p:cNvSpPr/>
          <p:nvPr/>
        </p:nvSpPr>
        <p:spPr>
          <a:xfrm>
            <a:off x="928687" y="2428875"/>
            <a:ext cx="7501255" cy="495300"/>
          </a:xfrm>
          <a:custGeom>
            <a:rect l="l" t="t" r="r" b="b"/>
            <a:pathLst>
              <a:path w="7501255" h="495300">
                <a:moveTo>
                  <a:pt x="7500938" y="495300"/>
                </a:moveTo>
                <a:lnTo>
                  <a:pt x="0" y="495300"/>
                </a:lnTo>
                <a:lnTo>
                  <a:pt x="0" y="0"/>
                </a:lnTo>
                <a:lnTo>
                  <a:pt x="7500938" y="0"/>
                </a:lnTo>
                <a:lnTo>
                  <a:pt x="7500938" y="4953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771014" y="237807"/>
            <a:ext cx="4089400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5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5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5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5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jpe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00CCFF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7" name="bg object 17"/>
          <p:cNvPicPr/>
          <p:nvPr/>
        </p:nvPicPr>
        <p:blipFill>
          <a:blip r:embed="rId6"/>
          <a:stretch>
            <a:fillRect/>
          </a:stretch>
        </p:blipFill>
        <p:spPr>
          <a:xfrm>
            <a:off x="1270000" y="2540000"/>
            <a:ext cx="4524375" cy="485775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78802" y="1805900"/>
            <a:ext cx="4152900" cy="5492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5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57200" y="1577340"/>
            <a:ext cx="82296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01131303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593057" y="1911543"/>
            <a:ext cx="6172200" cy="2057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88464" marR="5080" indent="-1676400">
              <a:lnSpc>
                <a:spcPct val="151500"/>
              </a:lnSpc>
              <a:spcBef>
                <a:spcPts val="100"/>
              </a:spcBef>
              <a:tabLst>
                <a:tab pos="2806065"/>
              </a:tabLst>
            </a:pPr>
            <a:r>
              <a:rPr sz="4400" b="1">
                <a:latin typeface="Microsoft JhengHei"/>
                <a:cs typeface="Microsoft JhengHei"/>
              </a:rPr>
              <a:t>第</a:t>
            </a:r>
            <a:r>
              <a:rPr sz="4400" b="1" spc="-450">
                <a:latin typeface="Microsoft JhengHei"/>
                <a:cs typeface="Microsoft JhengHei"/>
              </a:rPr>
              <a:t>23</a:t>
            </a:r>
            <a:r>
              <a:rPr sz="4400" b="1">
                <a:latin typeface="Microsoft JhengHei"/>
                <a:cs typeface="Microsoft JhengHei"/>
              </a:rPr>
              <a:t>课</a:t>
            </a:r>
            <a:r>
              <a:rPr sz="4400" b="1" spc="-50">
                <a:latin typeface="Microsoft JhengHei"/>
                <a:cs typeface="Microsoft JhengHei"/>
              </a:rPr>
              <a:t>时</a:t>
            </a:r>
            <a:r>
              <a:rPr sz="4400" b="1">
                <a:latin typeface="Microsoft JhengHei"/>
                <a:cs typeface="Microsoft JhengHei"/>
              </a:rPr>
              <a:t>	了解基本国</a:t>
            </a:r>
            <a:r>
              <a:rPr sz="4400" b="1" spc="-50">
                <a:latin typeface="Microsoft JhengHei"/>
                <a:cs typeface="Microsoft JhengHei"/>
              </a:rPr>
              <a:t>策</a:t>
            </a:r>
            <a:r>
              <a:rPr sz="4400" b="1">
                <a:latin typeface="Microsoft JhengHei"/>
                <a:cs typeface="Microsoft JhengHei"/>
              </a:rPr>
              <a:t>与发展战</a:t>
            </a:r>
            <a:r>
              <a:rPr sz="4400" b="1" spc="-50">
                <a:latin typeface="Microsoft JhengHei"/>
                <a:cs typeface="Microsoft JhengHei"/>
              </a:rPr>
              <a:t>略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-10">
                <a:latin typeface="Microsoft JhengHei"/>
                <a:cs typeface="Microsoft JhengHei"/>
              </a:rPr>
              <a:t>中考基础知识复习</a:t>
            </a:r>
            <a:endParaRPr sz="4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706233" y="1214437"/>
            <a:ext cx="1633220" cy="424180"/>
          </a:xfrm>
          <a:custGeom>
            <a:rect l="l" t="t" r="r" b="b"/>
            <a:pathLst>
              <a:path w="1633220" h="424180">
                <a:moveTo>
                  <a:pt x="1632871" y="423862"/>
                </a:moveTo>
                <a:lnTo>
                  <a:pt x="0" y="423862"/>
                </a:lnTo>
                <a:lnTo>
                  <a:pt x="0" y="0"/>
                </a:lnTo>
                <a:lnTo>
                  <a:pt x="1632871" y="0"/>
                </a:lnTo>
                <a:lnTo>
                  <a:pt x="1632871" y="42386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06233" y="1222276"/>
            <a:ext cx="163893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3975">
              <a:lnSpc>
                <a:spcPct val="100000"/>
              </a:lnSpc>
              <a:spcBef>
                <a:spcPts val="100"/>
              </a:spcBef>
            </a:pPr>
            <a:r>
              <a:rPr sz="2800" spc="-15">
                <a:solidFill>
                  <a:srgbClr val="CC0099"/>
                </a:solidFill>
              </a:rPr>
              <a:t>考点整合</a:t>
            </a:r>
            <a:endParaRPr sz="2800"/>
          </a:p>
        </p:txBody>
      </p:sp>
      <p:sp>
        <p:nvSpPr>
          <p:cNvPr id="4" name="object 4"/>
          <p:cNvSpPr/>
          <p:nvPr/>
        </p:nvSpPr>
        <p:spPr>
          <a:xfrm>
            <a:off x="590550" y="1250098"/>
            <a:ext cx="1905" cy="357505"/>
          </a:xfrm>
          <a:custGeom>
            <a:rect l="l" t="t" r="r" b="b"/>
            <a:pathLst>
              <a:path w="1904" h="357505">
                <a:moveTo>
                  <a:pt x="1587" y="0"/>
                </a:moveTo>
                <a:lnTo>
                  <a:pt x="0" y="357252"/>
                </a:lnTo>
              </a:path>
            </a:pathLst>
          </a:custGeom>
          <a:ln w="22225">
            <a:solidFill>
              <a:srgbClr val="CC00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2355850" y="1250109"/>
            <a:ext cx="1905" cy="357505"/>
          </a:xfrm>
          <a:custGeom>
            <a:rect l="l" t="t" r="r" b="b"/>
            <a:pathLst>
              <a:path w="1905" h="357505">
                <a:moveTo>
                  <a:pt x="1587" y="0"/>
                </a:moveTo>
                <a:lnTo>
                  <a:pt x="0" y="357252"/>
                </a:lnTo>
              </a:path>
            </a:pathLst>
          </a:custGeom>
          <a:ln w="22225">
            <a:solidFill>
              <a:srgbClr val="CC0099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495300" y="1993900"/>
            <a:ext cx="7729537" cy="43180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/>
          <a:stretch>
            <a:fillRect/>
          </a:stretch>
        </p:blipFill>
        <p:spPr>
          <a:xfrm>
            <a:off x="1562100" y="2489200"/>
            <a:ext cx="1962150" cy="498475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435928" y="3218775"/>
            <a:ext cx="7962900" cy="1358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6700"/>
              </a:lnSpc>
              <a:spcBef>
                <a:spcPts val="100"/>
              </a:spcBef>
            </a:pPr>
            <a:r>
              <a:rPr sz="2500" spc="-5">
                <a:latin typeface="黑体"/>
                <a:cs typeface="黑体"/>
              </a:rPr>
              <a:t>理解对外开放的基本国策，知道我国的人口、资源、环境等状况，了解计划生育、保护环境、合理利用资源的政</a:t>
            </a:r>
            <a:r>
              <a:rPr sz="2500" spc="-50">
                <a:latin typeface="黑体"/>
                <a:cs typeface="黑体"/>
              </a:rPr>
              <a:t> </a:t>
            </a:r>
            <a:r>
              <a:rPr sz="2500" spc="-25">
                <a:latin typeface="黑体"/>
                <a:cs typeface="黑体"/>
              </a:rPr>
              <a:t>策。</a:t>
            </a:r>
            <a:endParaRPr sz="25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07365" y="1234400"/>
            <a:ext cx="8439150" cy="4851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500">
                <a:latin typeface="黑体"/>
                <a:cs typeface="黑体"/>
              </a:rPr>
              <a:t>1.</a:t>
            </a:r>
            <a:r>
              <a:rPr sz="2500" spc="-5">
                <a:latin typeface="黑体"/>
                <a:cs typeface="黑体"/>
              </a:rPr>
              <a:t>我国为什么必须坚持对外开放的基本国策？</a:t>
            </a:r>
            <a:endParaRPr sz="25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700">
              <a:latin typeface="黑体"/>
              <a:cs typeface="黑体"/>
            </a:endParaRPr>
          </a:p>
          <a:p>
            <a:pPr marL="12700" marR="5080">
              <a:lnSpc>
                <a:spcPct val="116700"/>
              </a:lnSpc>
              <a:spcBef>
                <a:spcPts val="5"/>
              </a:spcBef>
            </a:pPr>
            <a:r>
              <a:rPr sz="2500">
                <a:latin typeface="黑体"/>
                <a:cs typeface="黑体"/>
              </a:rPr>
              <a:t>（1）</a:t>
            </a:r>
            <a:r>
              <a:rPr sz="2500" spc="-5">
                <a:latin typeface="黑体"/>
                <a:cs typeface="黑体"/>
              </a:rPr>
              <a:t>在开放的世界中，无论什么国家，要发展壮大，都必须须把自己融入世界发展的大潮中去，闭关自守只能导致落</a:t>
            </a:r>
            <a:endParaRPr sz="2500">
              <a:latin typeface="黑体"/>
              <a:cs typeface="黑体"/>
            </a:endParaRPr>
          </a:p>
          <a:p>
            <a:pPr marL="12700" marR="323215">
              <a:lnSpc>
                <a:spcPct val="116700"/>
              </a:lnSpc>
            </a:pPr>
            <a:r>
              <a:rPr sz="2500">
                <a:latin typeface="黑体"/>
                <a:cs typeface="黑体"/>
              </a:rPr>
              <a:t>后。（2）</a:t>
            </a:r>
            <a:r>
              <a:rPr sz="2500" spc="-5">
                <a:latin typeface="黑体"/>
                <a:cs typeface="黑体"/>
              </a:rPr>
              <a:t>当代中国的前途命运日益紧密地同世界的前途命运联系在一起，我们国家要发展、要进步、要富强，</a:t>
            </a:r>
            <a:endParaRPr sz="2500">
              <a:latin typeface="黑体"/>
              <a:cs typeface="黑体"/>
            </a:endParaRPr>
          </a:p>
          <a:p>
            <a:pPr marL="12700" marR="163830">
              <a:lnSpc>
                <a:spcPct val="116700"/>
              </a:lnSpc>
            </a:pPr>
            <a:r>
              <a:rPr sz="2500">
                <a:latin typeface="黑体"/>
                <a:cs typeface="黑体"/>
              </a:rPr>
              <a:t>就要吸收和借鉴一切先进的东西。（3）</a:t>
            </a:r>
            <a:r>
              <a:rPr sz="2500" spc="-10">
                <a:latin typeface="黑体"/>
                <a:cs typeface="黑体"/>
              </a:rPr>
              <a:t>中国的发展离不开</a:t>
            </a:r>
            <a:r>
              <a:rPr sz="2500" spc="-5">
                <a:latin typeface="黑体"/>
                <a:cs typeface="黑体"/>
              </a:rPr>
              <a:t>世界，实行对外开放，符合当今时代特征和世界经济技术</a:t>
            </a:r>
            <a:r>
              <a:rPr sz="2500" spc="-50">
                <a:latin typeface="黑体"/>
                <a:cs typeface="黑体"/>
              </a:rPr>
              <a:t> </a:t>
            </a:r>
            <a:r>
              <a:rPr sz="2500">
                <a:latin typeface="黑体"/>
                <a:cs typeface="黑体"/>
              </a:rPr>
              <a:t>发展规律，是加快我国现代化建设的必然选择。(4)</a:t>
            </a:r>
            <a:r>
              <a:rPr sz="2500" spc="-20">
                <a:latin typeface="黑体"/>
                <a:cs typeface="黑体"/>
              </a:rPr>
              <a:t>对外开</a:t>
            </a:r>
            <a:r>
              <a:rPr sz="2500" spc="-5">
                <a:latin typeface="黑体"/>
                <a:cs typeface="黑体"/>
              </a:rPr>
              <a:t>放使中国逐渐融入世界，与世界各国相互取长补短，在竞争争与合作中加快自己的发展步伐。</a:t>
            </a:r>
            <a:endParaRPr sz="25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07365" y="1132800"/>
            <a:ext cx="8352155" cy="4730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30835" indent="-318135">
              <a:lnSpc>
                <a:spcPct val="100000"/>
              </a:lnSpc>
              <a:spcBef>
                <a:spcPts val="100"/>
              </a:spcBef>
              <a:buSzPct val="96000"/>
              <a:buAutoNum type="arabicPeriod" startAt="2"/>
              <a:tabLst>
                <a:tab pos="330835"/>
              </a:tabLst>
            </a:pPr>
            <a:r>
              <a:rPr sz="2500" spc="-10">
                <a:latin typeface="黑体"/>
                <a:cs typeface="黑体"/>
              </a:rPr>
              <a:t>全方位开放。</a:t>
            </a:r>
            <a:endParaRPr sz="25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Arial"/>
              <a:buAutoNum type="arabicPeriod" startAt="2"/>
            </a:pPr>
            <a:endParaRPr sz="2700">
              <a:latin typeface="黑体"/>
              <a:cs typeface="黑体"/>
            </a:endParaRPr>
          </a:p>
          <a:p>
            <a:pPr marL="12700" marR="393700">
              <a:lnSpc>
                <a:spcPct val="116700"/>
              </a:lnSpc>
              <a:spcBef>
                <a:spcPts val="5"/>
              </a:spcBef>
            </a:pPr>
            <a:r>
              <a:rPr sz="2500" spc="-5">
                <a:latin typeface="黑体"/>
                <a:cs typeface="黑体"/>
              </a:rPr>
              <a:t>我国对外开放是对世界上所有国家开放，经济、政治、文文化等各方面都要开放。</a:t>
            </a:r>
            <a:endParaRPr sz="25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950">
              <a:latin typeface="黑体"/>
              <a:cs typeface="黑体"/>
            </a:endParaRPr>
          </a:p>
          <a:p>
            <a:pPr marL="83820" marR="5080" indent="318770">
              <a:lnSpc>
                <a:spcPct val="116700"/>
              </a:lnSpc>
              <a:buSzPct val="96000"/>
              <a:buAutoNum type="arabicPeriod" startAt="3"/>
              <a:tabLst>
                <a:tab pos="402590"/>
              </a:tabLst>
            </a:pPr>
            <a:r>
              <a:rPr sz="2500" spc="-5">
                <a:latin typeface="黑体"/>
                <a:cs typeface="黑体"/>
              </a:rPr>
              <a:t>为什么我们要把独立自主、自力更生作为自己发展的根本</a:t>
            </a:r>
            <a:r>
              <a:rPr sz="2500" spc="-15">
                <a:latin typeface="黑体"/>
                <a:cs typeface="黑体"/>
              </a:rPr>
              <a:t>本基点？</a:t>
            </a:r>
            <a:endParaRPr sz="25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700">
              <a:latin typeface="黑体"/>
              <a:cs typeface="黑体"/>
            </a:endParaRPr>
          </a:p>
          <a:p>
            <a:pPr marL="83820" marR="323215" algn="just">
              <a:lnSpc>
                <a:spcPct val="116700"/>
              </a:lnSpc>
              <a:spcBef>
                <a:spcPts val="5"/>
              </a:spcBef>
            </a:pPr>
            <a:r>
              <a:rPr sz="2500" spc="-5">
                <a:latin typeface="黑体"/>
                <a:cs typeface="黑体"/>
              </a:rPr>
              <a:t>我们这样一个人口众多的发展中的社会主义大国，任何时候都不能依赖别人搞建设，必须始终把独立自主、自力更生作为自己发展的根本基点。</a:t>
            </a:r>
            <a:endParaRPr sz="25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07365" y="1078825"/>
            <a:ext cx="7962900" cy="505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30835" indent="-318135">
              <a:lnSpc>
                <a:spcPct val="100000"/>
              </a:lnSpc>
              <a:spcBef>
                <a:spcPts val="100"/>
              </a:spcBef>
              <a:buSzPct val="96000"/>
              <a:buAutoNum type="arabicPeriod" startAt="4"/>
              <a:tabLst>
                <a:tab pos="330835"/>
              </a:tabLst>
            </a:pPr>
            <a:r>
              <a:rPr sz="2500" spc="-5">
                <a:latin typeface="黑体"/>
                <a:cs typeface="黑体"/>
              </a:rPr>
              <a:t>怎样坚持对外开放的基本国策？</a:t>
            </a:r>
            <a:endParaRPr sz="25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Arial"/>
              <a:buAutoNum type="arabicPeriod" startAt="4"/>
            </a:pPr>
            <a:endParaRPr sz="2700">
              <a:latin typeface="黑体"/>
              <a:cs typeface="黑体"/>
            </a:endParaRPr>
          </a:p>
          <a:p>
            <a:pPr marL="12700" marR="5080">
              <a:lnSpc>
                <a:spcPct val="116700"/>
              </a:lnSpc>
              <a:spcBef>
                <a:spcPts val="5"/>
              </a:spcBef>
            </a:pPr>
            <a:r>
              <a:rPr sz="2500" spc="-5">
                <a:latin typeface="黑体"/>
                <a:cs typeface="黑体"/>
              </a:rPr>
              <a:t>既要积极敞开国门，又要维护自身安全；既要借鉴、吸收一切先进的东西，又要抵制一切腐朽的东西。坚持“引</a:t>
            </a:r>
            <a:r>
              <a:rPr sz="2500" spc="-50">
                <a:latin typeface="黑体"/>
                <a:cs typeface="黑体"/>
              </a:rPr>
              <a:t> </a:t>
            </a:r>
            <a:r>
              <a:rPr sz="2500" spc="-5">
                <a:latin typeface="黑体"/>
                <a:cs typeface="黑体"/>
              </a:rPr>
              <a:t>进来”和“走出去”相结合，全面提高对外开放的水平。</a:t>
            </a:r>
            <a:endParaRPr sz="2500">
              <a:latin typeface="黑体"/>
              <a:cs typeface="黑体"/>
            </a:endParaRPr>
          </a:p>
          <a:p>
            <a:pPr>
              <a:lnSpc>
                <a:spcPct val="100000"/>
              </a:lnSpc>
            </a:pPr>
            <a:endParaRPr sz="25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850">
              <a:latin typeface="黑体"/>
              <a:cs typeface="黑体"/>
            </a:endParaRPr>
          </a:p>
          <a:p>
            <a:pPr marL="330835" indent="-318135">
              <a:lnSpc>
                <a:spcPct val="100000"/>
              </a:lnSpc>
              <a:buSzPct val="96000"/>
              <a:buAutoNum type="arabicPeriod" startAt="5"/>
              <a:tabLst>
                <a:tab pos="330835"/>
              </a:tabLst>
            </a:pPr>
            <a:r>
              <a:rPr sz="2500" spc="-10">
                <a:latin typeface="黑体"/>
                <a:cs typeface="黑体"/>
              </a:rPr>
              <a:t>我国的人口现状。</a:t>
            </a:r>
            <a:endParaRPr sz="25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700">
              <a:latin typeface="黑体"/>
              <a:cs typeface="黑体"/>
            </a:endParaRPr>
          </a:p>
          <a:p>
            <a:pPr marL="12700" marR="5080">
              <a:lnSpc>
                <a:spcPct val="116700"/>
              </a:lnSpc>
            </a:pPr>
            <a:r>
              <a:rPr sz="2500" spc="-5">
                <a:latin typeface="黑体"/>
                <a:cs typeface="黑体"/>
              </a:rPr>
              <a:t>基本特点：人口基数大，新增人口多，人口素质偏低。</a:t>
            </a:r>
            <a:r>
              <a:rPr sz="2500" spc="-50">
                <a:latin typeface="黑体"/>
                <a:cs typeface="黑体"/>
              </a:rPr>
              <a:t> </a:t>
            </a:r>
            <a:r>
              <a:rPr sz="2500" spc="-5">
                <a:latin typeface="黑体"/>
                <a:cs typeface="黑体"/>
              </a:rPr>
              <a:t>其他特点：农村人口多，人口老龄化的速度加快，人口的分布不平衡，男女性别比例失衡等。</a:t>
            </a:r>
            <a:endParaRPr sz="25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07365" y="1297899"/>
            <a:ext cx="8439150" cy="4406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500">
                <a:latin typeface="黑体"/>
                <a:cs typeface="黑体"/>
              </a:rPr>
              <a:t>6.</a:t>
            </a:r>
            <a:r>
              <a:rPr sz="2500" spc="-5">
                <a:latin typeface="黑体"/>
                <a:cs typeface="黑体"/>
              </a:rPr>
              <a:t>为什么我们要坚持计划生育基本国策？</a:t>
            </a:r>
            <a:endParaRPr sz="25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700">
              <a:latin typeface="黑体"/>
              <a:cs typeface="黑体"/>
            </a:endParaRPr>
          </a:p>
          <a:p>
            <a:pPr marL="12700" marR="5080">
              <a:lnSpc>
                <a:spcPct val="116700"/>
              </a:lnSpc>
              <a:spcBef>
                <a:spcPts val="5"/>
              </a:spcBef>
            </a:pPr>
            <a:r>
              <a:rPr sz="2500">
                <a:latin typeface="黑体"/>
                <a:cs typeface="黑体"/>
              </a:rPr>
              <a:t>（1）</a:t>
            </a:r>
            <a:r>
              <a:rPr sz="2500" spc="-5">
                <a:latin typeface="黑体"/>
                <a:cs typeface="黑体"/>
              </a:rPr>
              <a:t>人口过多和过快增长，直接影响我国经济的发展和人民</a:t>
            </a:r>
            <a:r>
              <a:rPr sz="2500">
                <a:latin typeface="黑体"/>
                <a:cs typeface="黑体"/>
              </a:rPr>
              <a:t>民生活水平的提高。（2）</a:t>
            </a:r>
            <a:r>
              <a:rPr sz="2500" spc="-5">
                <a:latin typeface="黑体"/>
                <a:cs typeface="黑体"/>
              </a:rPr>
              <a:t>从本质上讲，人口问题就是发</a:t>
            </a:r>
            <a:endParaRPr sz="2500">
              <a:latin typeface="黑体"/>
              <a:cs typeface="黑体"/>
            </a:endParaRPr>
          </a:p>
          <a:p>
            <a:pPr marL="12700" marR="163830">
              <a:lnSpc>
                <a:spcPct val="116700"/>
              </a:lnSpc>
            </a:pPr>
            <a:r>
              <a:rPr sz="2500" spc="-5">
                <a:latin typeface="黑体"/>
                <a:cs typeface="黑体"/>
              </a:rPr>
              <a:t>展问题。只有严格控制人口的过快增长，实行优生优育，</a:t>
            </a:r>
            <a:r>
              <a:rPr sz="2500" spc="-50">
                <a:latin typeface="黑体"/>
                <a:cs typeface="黑体"/>
              </a:rPr>
              <a:t> </a:t>
            </a:r>
            <a:r>
              <a:rPr sz="2500" spc="-5">
                <a:latin typeface="黑体"/>
                <a:cs typeface="黑体"/>
              </a:rPr>
              <a:t>使人口发展与经济发展相适应，才能保证社会主义现代化宏宏伟大业的顺利实现。实行计划生育，是从我国社会主义</a:t>
            </a:r>
            <a:r>
              <a:rPr sz="2500" spc="-50">
                <a:latin typeface="黑体"/>
                <a:cs typeface="黑体"/>
              </a:rPr>
              <a:t> </a:t>
            </a:r>
            <a:r>
              <a:rPr sz="2500">
                <a:latin typeface="黑体"/>
                <a:cs typeface="黑体"/>
              </a:rPr>
              <a:t>初级阶段的国情出发制定的一项基本国策。（3）</a:t>
            </a:r>
            <a:r>
              <a:rPr sz="2500" spc="-15">
                <a:latin typeface="黑体"/>
                <a:cs typeface="黑体"/>
              </a:rPr>
              <a:t>实行计划</a:t>
            </a:r>
            <a:r>
              <a:rPr sz="2500" spc="-5">
                <a:latin typeface="黑体"/>
                <a:cs typeface="黑体"/>
              </a:rPr>
              <a:t>生育有利于发展社会主义社会的生产力，有利于增强国家</a:t>
            </a:r>
            <a:r>
              <a:rPr sz="2500" spc="-50">
                <a:latin typeface="黑体"/>
                <a:cs typeface="黑体"/>
              </a:rPr>
              <a:t> </a:t>
            </a:r>
            <a:r>
              <a:rPr sz="2500" spc="-5">
                <a:latin typeface="黑体"/>
                <a:cs typeface="黑体"/>
              </a:rPr>
              <a:t>的综合国力，有利于提高人民的生活水平。</a:t>
            </a:r>
            <a:endParaRPr sz="25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64490" y="1347112"/>
            <a:ext cx="8280400" cy="4572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30835" indent="-318135">
              <a:lnSpc>
                <a:spcPct val="100000"/>
              </a:lnSpc>
              <a:spcBef>
                <a:spcPts val="100"/>
              </a:spcBef>
              <a:buSzPct val="96000"/>
              <a:buAutoNum type="arabicPeriod" startAt="7"/>
              <a:tabLst>
                <a:tab pos="330835"/>
              </a:tabLst>
            </a:pPr>
            <a:r>
              <a:rPr sz="2500" spc="-5">
                <a:latin typeface="黑体"/>
                <a:cs typeface="黑体"/>
              </a:rPr>
              <a:t>计划生育的目的、具体要求。</a:t>
            </a:r>
            <a:endParaRPr sz="25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Arial"/>
              <a:buAutoNum type="arabicPeriod" startAt="7"/>
            </a:pPr>
            <a:endParaRPr sz="2700">
              <a:latin typeface="黑体"/>
              <a:cs typeface="黑体"/>
            </a:endParaRPr>
          </a:p>
          <a:p>
            <a:pPr marL="12700" marR="1275715">
              <a:lnSpc>
                <a:spcPct val="116700"/>
              </a:lnSpc>
              <a:spcBef>
                <a:spcPts val="5"/>
              </a:spcBef>
            </a:pPr>
            <a:r>
              <a:rPr sz="2500" spc="-5">
                <a:latin typeface="黑体"/>
                <a:cs typeface="黑体"/>
              </a:rPr>
              <a:t>计划生育的目的：控制人口数量、提高人口素质。具体要求：提倡晚婚、晚育、少生、优生。</a:t>
            </a:r>
            <a:endParaRPr sz="2500">
              <a:latin typeface="黑体"/>
              <a:cs typeface="黑体"/>
            </a:endParaRPr>
          </a:p>
          <a:p>
            <a:pPr>
              <a:lnSpc>
                <a:spcPct val="100000"/>
              </a:lnSpc>
            </a:pPr>
            <a:endParaRPr sz="2500">
              <a:latin typeface="黑体"/>
              <a:cs typeface="黑体"/>
            </a:endParaRPr>
          </a:p>
          <a:p>
            <a:pPr marL="330835" indent="-318135">
              <a:lnSpc>
                <a:spcPct val="100000"/>
              </a:lnSpc>
              <a:spcBef>
                <a:spcPts val="2095"/>
              </a:spcBef>
              <a:buSzPct val="96000"/>
              <a:buAutoNum type="arabicPeriod" startAt="8"/>
              <a:tabLst>
                <a:tab pos="330835"/>
              </a:tabLst>
            </a:pPr>
            <a:r>
              <a:rPr sz="2500" spc="-5">
                <a:latin typeface="黑体"/>
                <a:cs typeface="黑体"/>
              </a:rPr>
              <a:t>我国生态环境的现状是什么？</a:t>
            </a:r>
            <a:endParaRPr sz="25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700">
              <a:latin typeface="黑体"/>
              <a:cs typeface="黑体"/>
            </a:endParaRPr>
          </a:p>
          <a:p>
            <a:pPr marL="12700" marR="5080">
              <a:lnSpc>
                <a:spcPct val="116700"/>
              </a:lnSpc>
            </a:pPr>
            <a:r>
              <a:rPr sz="2500" spc="-5">
                <a:latin typeface="黑体"/>
                <a:cs typeface="黑体"/>
              </a:rPr>
              <a:t>从总体上看，我国生态环境恶化的趋势已经初步得到遏制，部分地区有所改善，但目前我国环境形势依然相当严峻，</a:t>
            </a:r>
            <a:r>
              <a:rPr sz="2500" spc="-50">
                <a:latin typeface="黑体"/>
                <a:cs typeface="黑体"/>
              </a:rPr>
              <a:t> </a:t>
            </a:r>
            <a:r>
              <a:rPr sz="2500" spc="-10">
                <a:latin typeface="黑体"/>
                <a:cs typeface="黑体"/>
              </a:rPr>
              <a:t>不容乐观。</a:t>
            </a:r>
            <a:endParaRPr sz="25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07365" y="1805900"/>
            <a:ext cx="8280400" cy="3517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500">
                <a:latin typeface="黑体"/>
                <a:cs typeface="黑体"/>
              </a:rPr>
              <a:t>9.</a:t>
            </a:r>
            <a:r>
              <a:rPr sz="2500" spc="-5">
                <a:latin typeface="黑体"/>
                <a:cs typeface="黑体"/>
              </a:rPr>
              <a:t>正确处理发展经济与保护环境的关系。</a:t>
            </a:r>
            <a:endParaRPr sz="25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700">
              <a:latin typeface="黑体"/>
              <a:cs typeface="黑体"/>
            </a:endParaRPr>
          </a:p>
          <a:p>
            <a:pPr marL="12700" marR="5080">
              <a:lnSpc>
                <a:spcPct val="116700"/>
              </a:lnSpc>
              <a:spcBef>
                <a:spcPts val="5"/>
              </a:spcBef>
            </a:pPr>
            <a:r>
              <a:rPr sz="2500" spc="-5">
                <a:latin typeface="黑体"/>
                <a:cs typeface="黑体"/>
              </a:rPr>
              <a:t>在推进现代化建设中，我们在保持国民经济持续较快增长</a:t>
            </a:r>
            <a:r>
              <a:rPr sz="2500" spc="-50">
                <a:latin typeface="黑体"/>
                <a:cs typeface="黑体"/>
              </a:rPr>
              <a:t> </a:t>
            </a:r>
            <a:r>
              <a:rPr sz="2500" spc="-5">
                <a:latin typeface="黑体"/>
                <a:cs typeface="黑体"/>
              </a:rPr>
              <a:t>的同时，必须把环境保护放在突出的位置，保护和改善环</a:t>
            </a:r>
            <a:r>
              <a:rPr sz="2500" spc="-50">
                <a:latin typeface="黑体"/>
                <a:cs typeface="黑体"/>
              </a:rPr>
              <a:t> </a:t>
            </a:r>
            <a:r>
              <a:rPr sz="2500" spc="-5">
                <a:latin typeface="黑体"/>
                <a:cs typeface="黑体"/>
              </a:rPr>
              <a:t>境也是保护和发展生产力。加快经济建设，绝不能以破坏</a:t>
            </a:r>
            <a:r>
              <a:rPr sz="2500" spc="-50">
                <a:latin typeface="黑体"/>
                <a:cs typeface="黑体"/>
              </a:rPr>
              <a:t> </a:t>
            </a:r>
            <a:r>
              <a:rPr sz="2500" spc="-5">
                <a:latin typeface="黑体"/>
                <a:cs typeface="黑体"/>
              </a:rPr>
              <a:t>环境为代价，绝不能把环境保护同经济建设对立起来，绝不不能走先污染后治理的老路。保护环境，作为一项基本国</a:t>
            </a:r>
            <a:r>
              <a:rPr sz="2500" spc="-50">
                <a:latin typeface="黑体"/>
                <a:cs typeface="黑体"/>
              </a:rPr>
              <a:t> </a:t>
            </a:r>
            <a:r>
              <a:rPr sz="2500" spc="-5">
                <a:latin typeface="黑体"/>
                <a:cs typeface="黑体"/>
              </a:rPr>
              <a:t>国策，直接关系我们每个人的切身利益和中华民族的复兴。</a:t>
            </a:r>
            <a:endParaRPr sz="25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07365" y="1162962"/>
            <a:ext cx="7962900" cy="5057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3820">
              <a:lnSpc>
                <a:spcPct val="100000"/>
              </a:lnSpc>
              <a:spcBef>
                <a:spcPts val="100"/>
              </a:spcBef>
            </a:pPr>
            <a:r>
              <a:rPr sz="2500">
                <a:latin typeface="黑体"/>
                <a:cs typeface="黑体"/>
              </a:rPr>
              <a:t>10.</a:t>
            </a:r>
            <a:r>
              <a:rPr sz="2500" spc="-5">
                <a:latin typeface="黑体"/>
                <a:cs typeface="黑体"/>
              </a:rPr>
              <a:t>我国的资源现状是什么？</a:t>
            </a:r>
            <a:endParaRPr sz="25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700">
              <a:latin typeface="黑体"/>
              <a:cs typeface="黑体"/>
            </a:endParaRPr>
          </a:p>
          <a:p>
            <a:pPr marL="83820" marR="92075">
              <a:lnSpc>
                <a:spcPct val="116700"/>
              </a:lnSpc>
              <a:spcBef>
                <a:spcPts val="5"/>
              </a:spcBef>
            </a:pPr>
            <a:r>
              <a:rPr sz="2500">
                <a:latin typeface="黑体"/>
                <a:cs typeface="黑体"/>
              </a:rPr>
              <a:t>（1）</a:t>
            </a:r>
            <a:r>
              <a:rPr sz="2500" spc="-5">
                <a:latin typeface="黑体"/>
                <a:cs typeface="黑体"/>
              </a:rPr>
              <a:t>我国自然资源总量大，种类多，但人均资源占有量</a:t>
            </a:r>
            <a:r>
              <a:rPr sz="2500">
                <a:latin typeface="黑体"/>
                <a:cs typeface="黑体"/>
              </a:rPr>
              <a:t>少、开发难度大。（2）</a:t>
            </a:r>
            <a:r>
              <a:rPr sz="2500" spc="-5">
                <a:latin typeface="黑体"/>
                <a:cs typeface="黑体"/>
              </a:rPr>
              <a:t>我国自然资源开发不尽合理，</a:t>
            </a:r>
            <a:r>
              <a:rPr sz="2500" spc="-50">
                <a:latin typeface="黑体"/>
                <a:cs typeface="黑体"/>
              </a:rPr>
              <a:t> </a:t>
            </a:r>
            <a:r>
              <a:rPr sz="2500" spc="-5">
                <a:latin typeface="黑体"/>
                <a:cs typeface="黑体"/>
              </a:rPr>
              <a:t>不够科学，损失、浪费严重。</a:t>
            </a:r>
            <a:endParaRPr sz="25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1955"/>
              </a:spcBef>
            </a:pPr>
            <a:r>
              <a:rPr sz="2500">
                <a:latin typeface="黑体"/>
                <a:cs typeface="黑体"/>
              </a:rPr>
              <a:t>11.</a:t>
            </a:r>
            <a:r>
              <a:rPr sz="2500" spc="-5">
                <a:latin typeface="黑体"/>
                <a:cs typeface="黑体"/>
              </a:rPr>
              <a:t>可持续发展的含义和要求分别是什么？</a:t>
            </a:r>
            <a:endParaRPr sz="25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850">
              <a:latin typeface="黑体"/>
              <a:cs typeface="黑体"/>
            </a:endParaRPr>
          </a:p>
          <a:p>
            <a:pPr marL="12700" marR="5080">
              <a:lnSpc>
                <a:spcPct val="116700"/>
              </a:lnSpc>
            </a:pPr>
            <a:r>
              <a:rPr sz="2500" spc="-5">
                <a:latin typeface="黑体"/>
                <a:cs typeface="黑体"/>
              </a:rPr>
              <a:t>可持续发展就是既满足当代人的需求，又不损害后代人满足其需求的能力的发展。</a:t>
            </a:r>
            <a:endParaRPr sz="2500">
              <a:latin typeface="黑体"/>
              <a:cs typeface="黑体"/>
            </a:endParaRPr>
          </a:p>
          <a:p>
            <a:pPr marL="12700" marR="5080">
              <a:lnSpc>
                <a:spcPct val="116700"/>
              </a:lnSpc>
            </a:pPr>
            <a:r>
              <a:rPr sz="2500" spc="-5">
                <a:latin typeface="黑体"/>
                <a:cs typeface="黑体"/>
              </a:rPr>
              <a:t>要求：人类与自然和谐共处，认识到自己对自然、社会和子孙后代应负的责任。</a:t>
            </a:r>
            <a:endParaRPr sz="25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78802" y="1715412"/>
            <a:ext cx="8280400" cy="3073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500">
                <a:latin typeface="黑体"/>
                <a:cs typeface="黑体"/>
              </a:rPr>
              <a:t>12.</a:t>
            </a:r>
            <a:r>
              <a:rPr sz="2500" spc="-5">
                <a:latin typeface="黑体"/>
                <a:cs typeface="黑体"/>
              </a:rPr>
              <a:t>国家如何实施可持续发展战略？</a:t>
            </a:r>
            <a:endParaRPr sz="25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700">
              <a:latin typeface="黑体"/>
              <a:cs typeface="黑体"/>
            </a:endParaRPr>
          </a:p>
          <a:p>
            <a:pPr marL="12700" marR="5080">
              <a:lnSpc>
                <a:spcPct val="116700"/>
              </a:lnSpc>
              <a:spcBef>
                <a:spcPts val="5"/>
              </a:spcBef>
            </a:pPr>
            <a:r>
              <a:rPr sz="2500" spc="-5">
                <a:latin typeface="黑体"/>
                <a:cs typeface="黑体"/>
              </a:rPr>
              <a:t>面对人口、资源、环境方面的国情，在社会主义现代化建</a:t>
            </a:r>
            <a:r>
              <a:rPr sz="2500" spc="-50">
                <a:latin typeface="黑体"/>
                <a:cs typeface="黑体"/>
              </a:rPr>
              <a:t> </a:t>
            </a:r>
            <a:r>
              <a:rPr sz="2500" spc="-5">
                <a:latin typeface="黑体"/>
                <a:cs typeface="黑体"/>
              </a:rPr>
              <a:t>设的全过程中必须实施可持续发展战略，努力把我国建设</a:t>
            </a:r>
            <a:r>
              <a:rPr sz="2500" spc="-50">
                <a:latin typeface="黑体"/>
                <a:cs typeface="黑体"/>
              </a:rPr>
              <a:t> </a:t>
            </a:r>
            <a:r>
              <a:rPr sz="2500" spc="-5">
                <a:latin typeface="黑体"/>
                <a:cs typeface="黑体"/>
              </a:rPr>
              <a:t>成为资源节约型、环境友好型社会，促进人与自然的协调，推动整个社会走上生产发展、生活富裕、生态良好的文明</a:t>
            </a:r>
            <a:r>
              <a:rPr sz="2500" spc="-50">
                <a:latin typeface="黑体"/>
                <a:cs typeface="黑体"/>
              </a:rPr>
              <a:t> </a:t>
            </a:r>
            <a:r>
              <a:rPr sz="2500" spc="-5">
                <a:latin typeface="黑体"/>
                <a:cs typeface="黑体"/>
              </a:rPr>
              <a:t>发展道路，推动生态文明建设。</a:t>
            </a:r>
            <a:endParaRPr sz="25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42900" y="1485900"/>
            <a:ext cx="3597275" cy="51752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50240" y="2456775"/>
            <a:ext cx="7962900" cy="1358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6700"/>
              </a:lnSpc>
              <a:spcBef>
                <a:spcPts val="100"/>
              </a:spcBef>
            </a:pPr>
            <a:r>
              <a:rPr spc="-5"/>
              <a:t>了解我国在科技、教育发展方面的成就，知道与发达国家家的差距，理解实施科教兴国战略的现实意义，感受科技技创新、教育创新的必要性，努力提高自身素质。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50240" y="1520150"/>
            <a:ext cx="8121650" cy="2184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500">
                <a:latin typeface="黑体"/>
                <a:cs typeface="黑体"/>
              </a:rPr>
              <a:t>1.</a:t>
            </a:r>
            <a:r>
              <a:rPr sz="2500" spc="-10">
                <a:latin typeface="黑体"/>
                <a:cs typeface="黑体"/>
              </a:rPr>
              <a:t>科技的作用是什么？</a:t>
            </a:r>
            <a:endParaRPr sz="25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700">
              <a:latin typeface="黑体"/>
              <a:cs typeface="黑体"/>
            </a:endParaRPr>
          </a:p>
          <a:p>
            <a:pPr marL="12700" marR="5080">
              <a:lnSpc>
                <a:spcPct val="116700"/>
              </a:lnSpc>
              <a:spcBef>
                <a:spcPts val="5"/>
              </a:spcBef>
            </a:pPr>
            <a:r>
              <a:rPr sz="2500">
                <a:latin typeface="黑体"/>
                <a:cs typeface="黑体"/>
              </a:rPr>
              <a:t>（1）</a:t>
            </a:r>
            <a:r>
              <a:rPr sz="2500" spc="-5">
                <a:latin typeface="黑体"/>
                <a:cs typeface="黑体"/>
              </a:rPr>
              <a:t>当今世界，科学技术成为生产力中最活跃的因素，</a:t>
            </a:r>
            <a:r>
              <a:rPr sz="2500" spc="-50">
                <a:latin typeface="黑体"/>
                <a:cs typeface="黑体"/>
              </a:rPr>
              <a:t> </a:t>
            </a:r>
            <a:r>
              <a:rPr sz="2500">
                <a:latin typeface="黑体"/>
                <a:cs typeface="黑体"/>
              </a:rPr>
              <a:t>科学技术是第一生产力。（2）</a:t>
            </a:r>
            <a:r>
              <a:rPr sz="2500" spc="-5">
                <a:latin typeface="黑体"/>
                <a:cs typeface="黑体"/>
              </a:rPr>
              <a:t>中国的发展离不开科学技术</a:t>
            </a:r>
            <a:r>
              <a:rPr sz="2500" spc="-10">
                <a:latin typeface="黑体"/>
                <a:cs typeface="黑体"/>
              </a:rPr>
              <a:t>术的进步。</a:t>
            </a:r>
            <a:endParaRPr sz="25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78802" y="1448712"/>
            <a:ext cx="8280400" cy="3962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500">
                <a:latin typeface="黑体"/>
                <a:cs typeface="黑体"/>
              </a:rPr>
              <a:t>2.</a:t>
            </a:r>
            <a:r>
              <a:rPr sz="2500" spc="-5">
                <a:latin typeface="黑体"/>
                <a:cs typeface="黑体"/>
              </a:rPr>
              <a:t>我国为什么要大力发展科技？</a:t>
            </a:r>
            <a:endParaRPr sz="25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700">
              <a:latin typeface="黑体"/>
              <a:cs typeface="黑体"/>
            </a:endParaRPr>
          </a:p>
          <a:p>
            <a:pPr marL="12700" marR="5080">
              <a:lnSpc>
                <a:spcPct val="116700"/>
              </a:lnSpc>
              <a:spcBef>
                <a:spcPts val="5"/>
              </a:spcBef>
            </a:pPr>
            <a:r>
              <a:rPr sz="2500" spc="-5">
                <a:latin typeface="黑体"/>
                <a:cs typeface="黑体"/>
              </a:rPr>
              <a:t>从整体上看，我国科技的总体水平同世界先进水平相比仍</a:t>
            </a:r>
            <a:r>
              <a:rPr sz="2500" spc="-50">
                <a:latin typeface="黑体"/>
                <a:cs typeface="黑体"/>
              </a:rPr>
              <a:t> </a:t>
            </a:r>
            <a:r>
              <a:rPr sz="2500" spc="-5">
                <a:latin typeface="黑体"/>
                <a:cs typeface="黑体"/>
              </a:rPr>
              <a:t>有较大差距，同我国经济社会发展要求还有许多不相适应</a:t>
            </a:r>
            <a:r>
              <a:rPr sz="2500" spc="-50">
                <a:latin typeface="黑体"/>
                <a:cs typeface="黑体"/>
              </a:rPr>
              <a:t> </a:t>
            </a:r>
            <a:r>
              <a:rPr sz="2500" spc="-5">
                <a:latin typeface="黑体"/>
                <a:cs typeface="黑体"/>
              </a:rPr>
              <a:t>的地方。要迅速提高我国的生产力水平，缩小与发达国家</a:t>
            </a:r>
            <a:r>
              <a:rPr sz="2500" spc="-50">
                <a:latin typeface="黑体"/>
                <a:cs typeface="黑体"/>
              </a:rPr>
              <a:t> </a:t>
            </a:r>
            <a:r>
              <a:rPr sz="2500" spc="-5">
                <a:latin typeface="黑体"/>
                <a:cs typeface="黑体"/>
              </a:rPr>
              <a:t>的差距，必须加快发展科学技术。总之，把发挥我国社会</a:t>
            </a:r>
            <a:r>
              <a:rPr sz="2500" spc="-50">
                <a:latin typeface="黑体"/>
                <a:cs typeface="黑体"/>
              </a:rPr>
              <a:t> </a:t>
            </a:r>
            <a:r>
              <a:rPr sz="2500" spc="-5">
                <a:latin typeface="黑体"/>
                <a:cs typeface="黑体"/>
              </a:rPr>
              <a:t>主义制度的优越性同推进改革开放和发展先进的科学技术</a:t>
            </a:r>
            <a:r>
              <a:rPr sz="2500" spc="-50">
                <a:latin typeface="黑体"/>
                <a:cs typeface="黑体"/>
              </a:rPr>
              <a:t> </a:t>
            </a:r>
            <a:r>
              <a:rPr sz="2500" spc="-5">
                <a:latin typeface="黑体"/>
                <a:cs typeface="黑体"/>
              </a:rPr>
              <a:t>结合起来，是实现我国生产力快速发展和社会全面进步的必</a:t>
            </a:r>
            <a:r>
              <a:rPr sz="2500" spc="-10">
                <a:latin typeface="黑体"/>
                <a:cs typeface="黑体"/>
              </a:rPr>
              <a:t>必然要求。</a:t>
            </a:r>
            <a:endParaRPr sz="25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64490" y="977813"/>
            <a:ext cx="8559800" cy="5371465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65"/>
              </a:spcBef>
            </a:pPr>
            <a:r>
              <a:rPr sz="2400">
                <a:latin typeface="黑体"/>
                <a:cs typeface="黑体"/>
              </a:rPr>
              <a:t>3.</a:t>
            </a:r>
            <a:r>
              <a:rPr sz="2400" spc="-10">
                <a:latin typeface="黑体"/>
                <a:cs typeface="黑体"/>
              </a:rPr>
              <a:t>教育的作用是什么？</a:t>
            </a:r>
            <a:endParaRPr sz="2400">
              <a:latin typeface="黑体"/>
              <a:cs typeface="黑体"/>
            </a:endParaRPr>
          </a:p>
          <a:p>
            <a:pPr marL="12700" marR="5080">
              <a:lnSpc>
                <a:spcPct val="103499"/>
              </a:lnSpc>
              <a:spcBef>
                <a:spcPts val="65"/>
              </a:spcBef>
            </a:pPr>
            <a:r>
              <a:rPr sz="2400">
                <a:latin typeface="黑体"/>
                <a:cs typeface="黑体"/>
              </a:rPr>
              <a:t>（1）</a:t>
            </a:r>
            <a:r>
              <a:rPr sz="2400" spc="-5">
                <a:latin typeface="黑体"/>
                <a:cs typeface="黑体"/>
              </a:rPr>
              <a:t>当今世界，各国之间的经济竞争和科技竞争，归根到底是教育的竞争、人才的竞争。从一定的意义上说，教育决定一个</a:t>
            </a:r>
            <a:r>
              <a:rPr sz="2400" spc="-50">
                <a:latin typeface="黑体"/>
                <a:cs typeface="黑体"/>
              </a:rPr>
              <a:t> </a:t>
            </a:r>
            <a:r>
              <a:rPr sz="2400">
                <a:latin typeface="黑体"/>
                <a:cs typeface="黑体"/>
              </a:rPr>
              <a:t>国家和民族的未来，是一个民族最根本的事业。（2）</a:t>
            </a:r>
            <a:r>
              <a:rPr sz="2400" spc="-15">
                <a:latin typeface="黑体"/>
                <a:cs typeface="黑体"/>
              </a:rPr>
              <a:t>中国要实</a:t>
            </a:r>
            <a:r>
              <a:rPr sz="2400" spc="-5">
                <a:latin typeface="黑体"/>
                <a:cs typeface="黑体"/>
              </a:rPr>
              <a:t>现社会主义现代化的宏伟目标，具有决定性意义的一条，就是</a:t>
            </a:r>
            <a:r>
              <a:rPr sz="2400" spc="-50">
                <a:latin typeface="黑体"/>
                <a:cs typeface="黑体"/>
              </a:rPr>
              <a:t> </a:t>
            </a:r>
            <a:r>
              <a:rPr sz="2400" spc="-5">
                <a:latin typeface="黑体"/>
                <a:cs typeface="黑体"/>
              </a:rPr>
              <a:t>把经济建设转移到依靠科技进步和提高劳动者素质的轨道上来。教育是民族振兴的基石，要真正把教育摆在优先发展的战略地</a:t>
            </a:r>
            <a:r>
              <a:rPr sz="2400" spc="-50">
                <a:latin typeface="黑体"/>
                <a:cs typeface="黑体"/>
              </a:rPr>
              <a:t> </a:t>
            </a:r>
            <a:r>
              <a:rPr sz="2400">
                <a:latin typeface="黑体"/>
                <a:cs typeface="黑体"/>
              </a:rPr>
              <a:t>位，努力提高全民族的思想道德素质和科学文化水平。（3）</a:t>
            </a:r>
            <a:r>
              <a:rPr sz="2400" spc="-50">
                <a:latin typeface="黑体"/>
                <a:cs typeface="黑体"/>
              </a:rPr>
              <a:t>教</a:t>
            </a:r>
            <a:r>
              <a:rPr sz="2400" spc="-5">
                <a:latin typeface="黑体"/>
                <a:cs typeface="黑体"/>
              </a:rPr>
              <a:t>育对个人发展的作用：接受良好的教育，已逐渐成为人们生存</a:t>
            </a:r>
            <a:r>
              <a:rPr sz="2400" spc="-50">
                <a:latin typeface="黑体"/>
                <a:cs typeface="黑体"/>
              </a:rPr>
              <a:t> </a:t>
            </a:r>
            <a:r>
              <a:rPr sz="2400" spc="-5">
                <a:latin typeface="黑体"/>
                <a:cs typeface="黑体"/>
              </a:rPr>
              <a:t>发展的第一需要和终身受益的财富，甚至决定其一生的命运。</a:t>
            </a:r>
            <a:endParaRPr sz="2400">
              <a:latin typeface="黑体"/>
              <a:cs typeface="黑体"/>
            </a:endParaRPr>
          </a:p>
          <a:p>
            <a:pPr marL="12700" marR="5080">
              <a:lnSpc>
                <a:spcPct val="104200"/>
              </a:lnSpc>
              <a:spcBef>
                <a:spcPts val="150"/>
              </a:spcBef>
            </a:pPr>
            <a:r>
              <a:rPr sz="2400" spc="-5">
                <a:latin typeface="黑体"/>
                <a:cs typeface="黑体"/>
              </a:rPr>
              <a:t>④意义：只有把教育搞上去，才能化人口大国为人才强国，化</a:t>
            </a:r>
            <a:r>
              <a:rPr sz="2400" spc="-50">
                <a:latin typeface="黑体"/>
                <a:cs typeface="黑体"/>
              </a:rPr>
              <a:t> </a:t>
            </a:r>
            <a:r>
              <a:rPr sz="2400" spc="-5">
                <a:latin typeface="黑体"/>
                <a:cs typeface="黑体"/>
              </a:rPr>
              <a:t>人口压力为人才优势，才能从根本上提高中华民族的整体素质，增强我国的综合国力，才能在激烈的国际竞争中取得战略主动地</a:t>
            </a:r>
            <a:r>
              <a:rPr sz="2400" spc="-20">
                <a:latin typeface="黑体"/>
                <a:cs typeface="黑体"/>
              </a:rPr>
              <a:t>地位。</a:t>
            </a:r>
            <a:endParaRPr sz="24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07365" y="1734461"/>
            <a:ext cx="7962900" cy="2628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500">
                <a:latin typeface="黑体"/>
                <a:cs typeface="黑体"/>
              </a:rPr>
              <a:t>4.</a:t>
            </a:r>
            <a:r>
              <a:rPr sz="2500" spc="-5">
                <a:latin typeface="黑体"/>
                <a:cs typeface="黑体"/>
              </a:rPr>
              <a:t>怎样推进科教兴国和人才强国战略？</a:t>
            </a:r>
            <a:endParaRPr sz="25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700">
              <a:latin typeface="黑体"/>
              <a:cs typeface="黑体"/>
            </a:endParaRPr>
          </a:p>
          <a:p>
            <a:pPr marL="12700" marR="5080" algn="just">
              <a:lnSpc>
                <a:spcPct val="116700"/>
              </a:lnSpc>
              <a:spcBef>
                <a:spcPts val="5"/>
              </a:spcBef>
            </a:pPr>
            <a:r>
              <a:rPr sz="2500" spc="-5">
                <a:latin typeface="黑体"/>
                <a:cs typeface="黑体"/>
              </a:rPr>
              <a:t>要进一步推进科教兴国和人才强国战略的实施，就必须加强科技创新和教育创新。我们要坚定不移地实施科教兴国战略，全面深化科技、教育体制改革，积极推进科技、教育与经济社会发展相结合。</a:t>
            </a:r>
            <a:endParaRPr sz="25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5.</a:t>
            </a:r>
            <a:r>
              <a:rPr spc="-5"/>
              <a:t>科技创新的重要性是什么？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78802" y="2631400"/>
            <a:ext cx="8280400" cy="914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6700"/>
              </a:lnSpc>
              <a:spcBef>
                <a:spcPts val="100"/>
              </a:spcBef>
            </a:pPr>
            <a:r>
              <a:rPr sz="2500" spc="-5">
                <a:latin typeface="黑体"/>
                <a:cs typeface="黑体"/>
              </a:rPr>
              <a:t>科技创新能力，已越来越成为综合国力竞争的决定性因素。而要提高科技创新能力，首要的是提高教育创新能力。</a:t>
            </a:r>
            <a:endParaRPr sz="25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78802" y="1734461"/>
            <a:ext cx="8439150" cy="2184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500">
                <a:latin typeface="黑体"/>
                <a:cs typeface="黑体"/>
              </a:rPr>
              <a:t>6.</a:t>
            </a:r>
            <a:r>
              <a:rPr sz="2500" spc="-5">
                <a:latin typeface="黑体"/>
                <a:cs typeface="黑体"/>
              </a:rPr>
              <a:t>为什么要发扬创新精神？</a:t>
            </a:r>
            <a:endParaRPr sz="25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700">
              <a:latin typeface="黑体"/>
              <a:cs typeface="黑体"/>
            </a:endParaRPr>
          </a:p>
          <a:p>
            <a:pPr marL="12700" marR="5080" algn="just">
              <a:lnSpc>
                <a:spcPct val="116700"/>
              </a:lnSpc>
              <a:spcBef>
                <a:spcPts val="5"/>
              </a:spcBef>
            </a:pPr>
            <a:r>
              <a:rPr sz="2500">
                <a:latin typeface="黑体"/>
                <a:cs typeface="黑体"/>
              </a:rPr>
              <a:t>（1）</a:t>
            </a:r>
            <a:r>
              <a:rPr sz="2500" spc="-5">
                <a:latin typeface="黑体"/>
                <a:cs typeface="黑体"/>
              </a:rPr>
              <a:t>创新精神是一个国家和民族发展的不竭动力，也是一个</a:t>
            </a:r>
            <a:r>
              <a:rPr sz="2500">
                <a:latin typeface="黑体"/>
                <a:cs typeface="黑体"/>
              </a:rPr>
              <a:t>个现代人应该具备的素质。（2）</a:t>
            </a:r>
            <a:r>
              <a:rPr sz="2500" spc="-5">
                <a:latin typeface="黑体"/>
                <a:cs typeface="黑体"/>
              </a:rPr>
              <a:t>只有具有创新精神，我们才才能在未来的发展中不断开辟新的天地。</a:t>
            </a:r>
            <a:endParaRPr sz="25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55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7.</a:t>
            </a:r>
            <a:r>
              <a:rPr spc="-5"/>
              <a:t>科教兴国的意义是什么？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78802" y="2774275"/>
            <a:ext cx="7962900" cy="914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6700"/>
              </a:lnSpc>
              <a:spcBef>
                <a:spcPts val="100"/>
              </a:spcBef>
            </a:pPr>
            <a:r>
              <a:rPr sz="2500" spc="-5">
                <a:latin typeface="黑体"/>
                <a:cs typeface="黑体"/>
              </a:rPr>
              <a:t>发展科技、教育是实现经济振兴和现代化的根本大计，也是建设创新型国家的必然要求。</a:t>
            </a:r>
            <a:endParaRPr sz="25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https://d.book118.com/095011313034011041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黑体</vt:lpstr>
      <vt:lpstr>Microsoft JhengHei</vt:lpstr>
      <vt:lpstr>Office Theme</vt:lpstr>
      <vt:lpstr>中考基础知识复习</vt:lpstr>
      <vt:lpstr>考点整合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了解我国在科技、教育发展方面的成就，知道与发达国家家的差距，理解实施科教兴国战略的现实意义，感受科技技创新、教育创新的必要性，努力提高自身素质。</vt:lpstr>
      <vt:lpstr>PowerPoint Presentation</vt:lpstr>
      <vt:lpstr>PowerPoint Presentation</vt:lpstr>
      <vt:lpstr>PowerPoint Presentation</vt:lpstr>
      <vt:lpstr>PowerPoint Presentation</vt:lpstr>
      <vt:lpstr>5.科技创新的重要性是什么？</vt:lpstr>
      <vt:lpstr>PowerPoint Presentation</vt:lpstr>
      <vt:lpstr>7.科教兴国的意义是什么？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2024-09-01T15:55:02.689</cp:lastPrinted>
  <dcterms:created xsi:type="dcterms:W3CDTF">2024-09-01T07:55:02Z</dcterms:created>
  <dcterms:modified xsi:type="dcterms:W3CDTF">2024-09-01T07:55:03Z</dcterms:modified>
</cp:coreProperties>
</file>