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2.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赖氨酸特异性组蛋白去甲基化酶1(Lysine specific demethylase 1, LSD1)</a:t>
            </a:r>
            <a:endParaRPr lang="zh-CN" altLang="en-US"/>
          </a:p>
          <a:p>
            <a:endParaRPr lang="zh-CN" altLang="en-US"/>
          </a:p>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en-US" altLang="zh-CN"/>
              <a:t>1.</a:t>
            </a:r>
            <a:r>
              <a:rPr lang="zh-CN" altLang="en-US"/>
              <a:t>nucleosome remodeling complex (NuRD)核小体改构复合体</a:t>
            </a:r>
            <a:endParaRPr lang="zh-CN" altLang="en-US"/>
          </a:p>
          <a:p>
            <a:r>
              <a:rPr lang="zh-CN" altLang="en-US"/>
              <a:t>一类是具有 DNA 激活的 ATP 酶活性的复合体, 它们通过重构核小体的组蛋白核心或改变 DNA 链在核小体上的位置来增加启动子序列与转录因子的可接触性, 从而激活基因转录。</a:t>
            </a:r>
            <a:endParaRPr lang="zh-CN" altLang="en-US"/>
          </a:p>
          <a:p>
            <a:r>
              <a:rPr lang="zh-CN" altLang="en-US"/>
              <a:t>另一类是组蛋白乙酰转移酶家族(HATs), 可以对核心组蛋白 N-端尾巴上的赖氨酸残基进行乙酰化修饰, 以此调节基因转录。</a:t>
            </a:r>
            <a:endParaRPr lang="zh-CN" altLang="en-US"/>
          </a:p>
          <a:p>
            <a:r>
              <a:rPr lang="en-US" altLang="zh-CN"/>
              <a:t>2.MDA-MB-231是从一名51岁的白人女性乳腺癌患者的胸水中分离建立的。该细胞表达表皮生长因子EGF受体、TGF-α受体和WNT7B癌基因。</a:t>
            </a:r>
            <a:endParaRPr lang="en-US" altLang="zh-CN"/>
          </a:p>
          <a:p>
            <a:r>
              <a:rPr lang="en-US" altLang="zh-CN"/>
              <a:t>3.人乳腺癌细胞；MDA-MB-453系由Cailleau R在1976年从一名48岁的患有转移性乳腺癌的白人女性的心包渗出液中分离建立的。该细胞表达FGF的受体。</a:t>
            </a:r>
            <a:endParaRPr lang="en-US" altLang="zh-CN"/>
          </a:p>
          <a:p>
            <a:r>
              <a:rPr lang="en-US" altLang="zh-CN"/>
              <a:t>4.</a:t>
            </a:r>
            <a:r>
              <a:rPr lang="zh-CN" altLang="en-US">
                <a:cs typeface="微软雅黑" panose="020b0503020204020204" pitchFamily="34" charset="-122"/>
                <a:sym typeface="+mn-ea"/>
              </a:rPr>
              <a:t>MCF7：</a:t>
            </a:r>
            <a:r>
              <a:rPr lang="en-US" altLang="zh-CN"/>
              <a:t>该细胞是从一名69岁的白人女性乳腺癌患者的胸腔积液中分离建立的。该细胞保留了多个分化乳腺上皮的特性，包括：能通过胞质雌激素受体加工雌二醇并能形成隆突结构（domes）；该细胞表达WNT7B癌基因；TNF-α可以抑制MCF-7细胞的生长；抗雌激素处理能调节细胞胰岛素样生长因子结合蛋白（IGFBP）的分泌。</a:t>
            </a:r>
            <a:endParaRPr lang="en-US" altLang="zh-CN"/>
          </a:p>
          <a:p>
            <a:r>
              <a:rPr lang="en-US" altLang="zh-CN"/>
              <a:t>5.BT-549（BT549）人乳腺癌细胞,978年被W.G. Coutinho和e.y.Lasfargues分离。源组织由乳头状浸润性导管肿瘤，转移至7个区域淋巴结的3个。</a:t>
            </a:r>
            <a:endParaRPr lang="en-US" altLang="zh-CN"/>
          </a:p>
          <a:p>
            <a:endParaRPr lang="en-US"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en-US" altLang="zh-CN"/>
              <a:t>1.</a:t>
            </a:r>
            <a:r>
              <a:rPr lang="zh-CN" altLang="en-US">
                <a:cs typeface="微软雅黑" panose="020b0503020204020204" pitchFamily="34" charset="-122"/>
                <a:sym typeface="+mn-ea"/>
              </a:rPr>
              <a:t>GATA3：</a:t>
            </a:r>
            <a:r>
              <a:rPr lang="en-US" altLang="zh-CN">
                <a:cs typeface="微软雅黑" panose="020b0503020204020204" pitchFamily="34" charset="-122"/>
                <a:sym typeface="+mn-ea"/>
              </a:rPr>
              <a:t>endothelial transcription factor 3</a:t>
            </a:r>
            <a:r>
              <a:rPr lang="zh-CN" altLang="en-US">
                <a:cs typeface="微软雅黑" panose="020b0503020204020204" pitchFamily="34" charset="-122"/>
                <a:sym typeface="+mn-ea"/>
              </a:rPr>
              <a:t>内皮转录因子</a:t>
            </a:r>
            <a:r>
              <a:rPr lang="en-US" altLang="zh-CN">
                <a:cs typeface="微软雅黑" panose="020b0503020204020204" pitchFamily="34" charset="-122"/>
                <a:sym typeface="+mn-ea"/>
              </a:rPr>
              <a:t>3:</a:t>
            </a:r>
            <a:r>
              <a:rPr lang="zh-CN" altLang="en-US">
                <a:cs typeface="微软雅黑" panose="020b0503020204020204" pitchFamily="34" charset="-122"/>
                <a:sym typeface="+mn-ea"/>
              </a:rPr>
              <a:t>转录因子家族成员，与早期</a:t>
            </a:r>
            <a:r>
              <a:rPr lang="en-US" altLang="zh-CN">
                <a:cs typeface="微软雅黑" panose="020b0503020204020204" pitchFamily="34" charset="-122"/>
                <a:sym typeface="+mn-ea"/>
              </a:rPr>
              <a:t>T</a:t>
            </a:r>
            <a:r>
              <a:rPr lang="zh-CN" altLang="en-US">
                <a:cs typeface="微软雅黑" panose="020b0503020204020204" pitchFamily="34" charset="-122"/>
                <a:sym typeface="+mn-ea"/>
              </a:rPr>
              <a:t>细胞发育有关；与正常乳腺发育过程有关，只表达于乳腺腔面上皮细胞。</a:t>
            </a:r>
            <a:endParaRPr lang="zh-CN" altLang="en-US">
              <a:cs typeface="微软雅黑" panose="020b0503020204020204" pitchFamily="34" charset="-122"/>
              <a:sym typeface="+mn-ea"/>
            </a:endParaRPr>
          </a:p>
          <a:p>
            <a:r>
              <a:rPr lang="en-US" altLang="zh-CN">
                <a:cs typeface="微软雅黑" panose="020b0503020204020204" pitchFamily="34" charset="-122"/>
                <a:sym typeface="+mn-ea"/>
              </a:rPr>
              <a:t>2.上皮细胞-间充质转化(EMT)，是指上皮细胞通过特定程序转化为具有间质表型细胞的生物学过程。在胚胎发育、慢性炎症、组织重建、癌症转移和多种纤维化疾病中发挥了重要作用，其主要的特征有细胞黏附分子(如E-钙黏蛋白)表达的减少、细胞角蛋白细胞骨架转化为波形蛋白(Vimentin)为主的细胞骨架及形态上具有间充质细胞的特征等。通过EMT，上皮细胞失去了细胞极性，失去与基底膜的连接等上皮表型，获得了较高的迁移与侵袭、抗凋亡和降解细胞外基质的能力等间质表型。EMT是上皮细胞来源的恶性肿瘤细胞获得迁移和侵袭能力的重要生物学过程。</a:t>
            </a:r>
            <a:endParaRPr lang="en-US" altLang="zh-CN">
              <a:cs typeface="微软雅黑" panose="020b0503020204020204" pitchFamily="34" charset="-122"/>
              <a:sym typeface="+mn-e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en-US" altLang="zh-CN"/>
              <a:t>1.</a:t>
            </a:r>
            <a:r>
              <a:rPr lang="zh-CN" altLang="en-US"/>
              <a:t>染色质免疫沉淀（ChIP）是研究蛋白质-DNA相互作用的一项强大技术，广泛用于多个领域的染色质相关蛋白的研究（如组蛋白及其异构体，转录因子等），特别适用于已知启动子序列或整个基因位点的组蛋白修饰分析研究。这项技术采用特定抗体来富集存在组蛋白修饰或者转录调控的DNA片段，通过多种下游检测技术（定量PCR，芯片，测序等）来检测此富集片段的DNA序列。</a:t>
            </a:r>
            <a:endParaRPr lang="zh-CN" altLang="en-US"/>
          </a:p>
          <a:p>
            <a:r>
              <a:rPr lang="en-US" altLang="zh-CN"/>
              <a:t>2.免疫共沉淀（Co-Immunoprecipitation）是以抗体和抗原之间的专一性作用为基础的用于研究蛋白质相互作用的经典方法。是确定两种蛋白质在完整细胞内生理性相互作用的有效方法。</a:t>
            </a:r>
            <a:endParaRPr lang="en-US" altLang="zh-CN"/>
          </a:p>
          <a:p>
            <a:r>
              <a:rPr lang="en-US" altLang="zh-CN"/>
              <a:t>3.GST：谷胱甘肽巯基转移酶(glutathione S-transferase)</a:t>
            </a:r>
            <a:r>
              <a:rPr lang="zh-CN" altLang="en-US"/>
              <a:t>：其基本原理是将靶蛋白-GST（Glutathione-S-transferase谷胱苷肽巯基转移酶）融合蛋白亲和固化在谷胱甘肽标记的磁珠上,作为与目的蛋白亲和的支撑物,充当一种“诱饵蛋白”,目的蛋白溶液与之孵育,可从中捕获与之相互作用的“捕获蛋白”(目的蛋白),洗脱结合物后通过SDS-PAGE电泳分析,从而证实两种蛋白间的相互作用或筛选相应的目的蛋白,“诱饵蛋白”和“捕获蛋白”均可通过细胞裂解物、纯化的蛋白、表达系统以及体外转录翻译系统等方法获得。此方法简单易行,操作方便。</a:t>
            </a:r>
            <a:endParaRPr lang="zh-CN" altLang="en-US"/>
          </a:p>
          <a:p>
            <a:r>
              <a:rPr lang="en-US" altLang="zh-CN"/>
              <a:t>4.凝胶过滤层析也称分子筛层析、排阻层析。是利用具有网状结构的凝胶的分子筛作用，根据被分离物质的分子大小不同来进行分离。层析柱中的填料是某些惰性的多孔网状结构物质，多是交联的聚糖(如葡聚糖或琼脂糖)类物质，小分子物质能进入其内部，流下时路程较长，而大分子物质却被排除在外部，下来的路程短，当一混合溶液通过凝胶过滤层析柱时，溶液中的物质就按不同分子量筛分开了。</a:t>
            </a:r>
            <a:endParaRPr lang="en-US"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左：</a:t>
            </a:r>
            <a:r>
              <a:rPr lang="en-US" altLang="zh-CN"/>
              <a:t>图1 LSD1与</a:t>
            </a:r>
            <a:r>
              <a:rPr lang="zh-CN" altLang="en-US"/>
              <a:t>管腔</a:t>
            </a:r>
            <a:r>
              <a:rPr lang="en-US" altLang="zh-CN"/>
              <a:t>乳腺癌细胞中的GATA3相互作用。</a:t>
            </a:r>
            <a:endParaRPr lang="en-US" altLang="zh-CN"/>
          </a:p>
          <a:p>
            <a:r>
              <a:rPr lang="en-US" altLang="zh-CN">
                <a:sym typeface="+mn-ea"/>
              </a:rPr>
              <a:t>a、b </a:t>
            </a:r>
            <a:r>
              <a:rPr lang="zh-CN" altLang="en-US">
                <a:sym typeface="+mn-ea"/>
              </a:rPr>
              <a:t>：</a:t>
            </a:r>
            <a:r>
              <a:rPr lang="en-US" altLang="zh-CN"/>
              <a:t>用抗LSD1抗体(a)或抗GATA3抗体(b)免疫沉淀MCF7细胞核提取物，然后用抗LSD1和抗GATA3抗体进行Western blotting分析。</a:t>
            </a:r>
            <a:endParaRPr lang="en-US" altLang="zh-CN"/>
          </a:p>
          <a:p>
            <a:r>
              <a:rPr lang="en-US" altLang="zh-CN"/>
              <a:t>c(左):用于GST下拉试验的LSD1和GST-LSD1融合蛋白的结构示意图;</a:t>
            </a:r>
            <a:endParaRPr lang="en-US" altLang="zh-CN"/>
          </a:p>
          <a:p>
            <a:r>
              <a:rPr lang="en-US" altLang="zh-CN"/>
              <a:t>c(右):GST, </a:t>
            </a:r>
            <a:r>
              <a:rPr lang="en-US" altLang="zh-CN">
                <a:sym typeface="+mn-ea"/>
              </a:rPr>
              <a:t>GST-LSD1</a:t>
            </a:r>
            <a:r>
              <a:rPr lang="en-US" altLang="zh-CN"/>
              <a:t>n, </a:t>
            </a:r>
            <a:r>
              <a:rPr lang="en-US" altLang="zh-CN">
                <a:sym typeface="+mn-ea"/>
              </a:rPr>
              <a:t>GST-LSD1-</a:t>
            </a:r>
            <a:r>
              <a:rPr lang="en-US" altLang="zh-CN"/>
              <a:t>SWIRM，</a:t>
            </a:r>
            <a:r>
              <a:rPr lang="en-US" altLang="zh-CN">
                <a:sym typeface="+mn-ea"/>
              </a:rPr>
              <a:t>GST-LSD1-AO</a:t>
            </a:r>
            <a:r>
              <a:rPr lang="en-US" altLang="zh-CN"/>
              <a:t>，</a:t>
            </a:r>
            <a:r>
              <a:rPr lang="zh-CN" altLang="en-US"/>
              <a:t>和</a:t>
            </a:r>
            <a:r>
              <a:rPr lang="en-US" altLang="zh-CN"/>
              <a:t>(d)</a:t>
            </a:r>
            <a:r>
              <a:rPr lang="en-US" altLang="zh-CN">
                <a:sym typeface="+mn-ea"/>
              </a:rPr>
              <a:t>GST</a:t>
            </a:r>
            <a:r>
              <a:rPr lang="zh-CN" altLang="en-US">
                <a:sym typeface="+mn-ea"/>
              </a:rPr>
              <a:t>，</a:t>
            </a:r>
            <a:r>
              <a:rPr lang="en-US" altLang="zh-CN">
                <a:sym typeface="+mn-ea"/>
              </a:rPr>
              <a:t>GST-LSD1-SWIRM</a:t>
            </a:r>
            <a:r>
              <a:rPr lang="zh-CN" altLang="en-US">
                <a:sym typeface="+mn-ea"/>
              </a:rPr>
              <a:t>，</a:t>
            </a:r>
            <a:r>
              <a:rPr lang="en-US" altLang="zh-CN">
                <a:sym typeface="+mn-ea"/>
              </a:rPr>
              <a:t>GST-LSD1-SWIRM-</a:t>
            </a:r>
            <a:r>
              <a:rPr lang="en-US" altLang="zh-CN"/>
              <a:t>R251Q融合蛋白预吸附于谷胱甘肽-琼脂糖珠上，用MCF7核提取物孵育; 与LSD1结合的蛋白被洗脱并用SDS-PAGE凝胶溶解。</a:t>
            </a:r>
            <a:endParaRPr lang="en-US" altLang="zh-CN"/>
          </a:p>
          <a:p>
            <a:r>
              <a:rPr lang="en-US" altLang="zh-CN"/>
              <a:t>e MCF7细胞核提取物用抗GATA3抗体免疫沉淀，用抗lsd1、抗CoREST、抗HDAC1、抗hdac2、抗GATA3抗体进行Western blotting分析。</a:t>
            </a:r>
            <a:endParaRPr lang="en-US" altLang="zh-CN"/>
          </a:p>
          <a:p>
            <a:r>
              <a:rPr lang="en-US" altLang="zh-CN"/>
              <a:t>f MCF7细胞的核提取物通过sephacryls - 300hr柱进行分离。收集标本，用所示抗体进行Western blot分析</a:t>
            </a:r>
            <a:endParaRPr lang="en-US" altLang="zh-CN"/>
          </a:p>
          <a:p>
            <a:r>
              <a:rPr lang="zh-CN" altLang="en-US"/>
              <a:t>右：</a:t>
            </a:r>
            <a:r>
              <a:rPr lang="en-US" altLang="zh-CN"/>
              <a:t>补充图S1。LSD1和GATA3在同一个多蛋白复合物中。</a:t>
            </a:r>
            <a:endParaRPr lang="en-US" altLang="zh-CN"/>
          </a:p>
          <a:p>
            <a:r>
              <a:rPr lang="en-US" altLang="zh-CN"/>
              <a:t>(a)用抗lsd1抗体免疫沉淀T47D细胞核提取物，然后用抗lsd1和抗gata3抗体进行Western blotting分析。</a:t>
            </a:r>
            <a:endParaRPr lang="en-US" altLang="zh-CN"/>
          </a:p>
          <a:p>
            <a:r>
              <a:rPr lang="en-US" altLang="zh-CN"/>
              <a:t>(b)联合if染色显示LSD1(红色)和GATA3(绿色)在T47D和MCF7细胞的细胞核中共定位。</a:t>
            </a:r>
            <a:endParaRPr lang="en-US" altLang="zh-CN"/>
          </a:p>
          <a:p>
            <a:r>
              <a:rPr lang="en-US" altLang="zh-CN"/>
              <a:t>(c)基于cbioportal, TCGA人群中发现的LSD1 (KDM1A)突变影响其SWARM(绿色)结构域或氨基氧化酶(AO)(红色)结构域。</a:t>
            </a:r>
            <a:endParaRPr lang="en-US" altLang="zh-CN"/>
          </a:p>
          <a:p>
            <a:r>
              <a:rPr lang="zh-CN" altLang="en-US"/>
              <a:t>注：DAPI即4',6-二脒基-2-苯基吲哚(4',6-diamidino-2-phenylindole)，是一种能够与DNA强力结合的荧光染料，常用于荧光显微镜观测。因为DAPI可以透过完整的细胞膜，它可以用于活细胞和固定细胞的染色。</a:t>
            </a:r>
            <a:endParaRPr lang="zh-CN" altLang="en-US"/>
          </a:p>
          <a:p>
            <a:r>
              <a:rPr lang="zh-CN" altLang="en-US"/>
              <a:t>注解：组蛋白去乙酰化酶(HDAC)</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左：</a:t>
            </a:r>
            <a:r>
              <a:rPr lang="en-US" altLang="zh-CN"/>
              <a:t>图1 LSD1与</a:t>
            </a:r>
            <a:r>
              <a:rPr lang="zh-CN" altLang="en-US"/>
              <a:t>管腔</a:t>
            </a:r>
            <a:r>
              <a:rPr lang="en-US" altLang="zh-CN"/>
              <a:t>乳腺癌细胞中的GATA3相互作用。</a:t>
            </a:r>
            <a:endParaRPr lang="en-US" altLang="zh-CN"/>
          </a:p>
          <a:p>
            <a:r>
              <a:rPr lang="en-US" altLang="zh-CN">
                <a:sym typeface="+mn-ea"/>
              </a:rPr>
              <a:t>a、b </a:t>
            </a:r>
            <a:r>
              <a:rPr lang="zh-CN" altLang="en-US">
                <a:sym typeface="+mn-ea"/>
              </a:rPr>
              <a:t>：</a:t>
            </a:r>
            <a:r>
              <a:rPr lang="en-US" altLang="zh-CN"/>
              <a:t>用抗LSD1抗体(a)或抗GATA3抗体(b)免疫沉淀MCF7细胞核提取物，然后用抗LSD1和抗GATA3抗体进行Western blotting分析。</a:t>
            </a:r>
            <a:endParaRPr lang="en-US" altLang="zh-CN"/>
          </a:p>
          <a:p>
            <a:r>
              <a:rPr lang="en-US" altLang="zh-CN"/>
              <a:t>c(左):用于GST下拉试验的LSD1和GST-LSD1融合蛋白的结构示意图;</a:t>
            </a:r>
            <a:endParaRPr lang="en-US" altLang="zh-CN"/>
          </a:p>
          <a:p>
            <a:r>
              <a:rPr lang="en-US" altLang="zh-CN"/>
              <a:t>c(右):GST, </a:t>
            </a:r>
            <a:r>
              <a:rPr lang="en-US" altLang="zh-CN">
                <a:sym typeface="+mn-ea"/>
              </a:rPr>
              <a:t>GST-LSD1</a:t>
            </a:r>
            <a:r>
              <a:rPr lang="en-US" altLang="zh-CN"/>
              <a:t>n, </a:t>
            </a:r>
            <a:r>
              <a:rPr lang="en-US" altLang="zh-CN">
                <a:sym typeface="+mn-ea"/>
              </a:rPr>
              <a:t>GST-LSD1-</a:t>
            </a:r>
            <a:r>
              <a:rPr lang="en-US" altLang="zh-CN"/>
              <a:t>SWIRM，</a:t>
            </a:r>
            <a:r>
              <a:rPr lang="en-US" altLang="zh-CN">
                <a:sym typeface="+mn-ea"/>
              </a:rPr>
              <a:t>GST-LSD1-AO</a:t>
            </a:r>
            <a:r>
              <a:rPr lang="en-US" altLang="zh-CN"/>
              <a:t>，</a:t>
            </a:r>
            <a:r>
              <a:rPr lang="zh-CN" altLang="en-US"/>
              <a:t>和</a:t>
            </a:r>
            <a:r>
              <a:rPr lang="en-US" altLang="zh-CN"/>
              <a:t>(d)</a:t>
            </a:r>
            <a:r>
              <a:rPr lang="en-US" altLang="zh-CN">
                <a:sym typeface="+mn-ea"/>
              </a:rPr>
              <a:t>GST</a:t>
            </a:r>
            <a:r>
              <a:rPr lang="zh-CN" altLang="en-US">
                <a:sym typeface="+mn-ea"/>
              </a:rPr>
              <a:t>，</a:t>
            </a:r>
            <a:r>
              <a:rPr lang="en-US" altLang="zh-CN">
                <a:sym typeface="+mn-ea"/>
              </a:rPr>
              <a:t>GST-LSD1-SWIRM</a:t>
            </a:r>
            <a:r>
              <a:rPr lang="zh-CN" altLang="en-US">
                <a:sym typeface="+mn-ea"/>
              </a:rPr>
              <a:t>，</a:t>
            </a:r>
            <a:r>
              <a:rPr lang="en-US" altLang="zh-CN">
                <a:sym typeface="+mn-ea"/>
              </a:rPr>
              <a:t>GST-LSD1-SWIRM-</a:t>
            </a:r>
            <a:r>
              <a:rPr lang="en-US" altLang="zh-CN"/>
              <a:t>R251Q融合蛋白预吸附于谷胱甘肽-琼脂糖珠上，用MCF7核提取物孵育; 与LSD1结合的蛋白被洗脱并用SDS-PAGE凝胶溶解。</a:t>
            </a:r>
            <a:endParaRPr lang="en-US" altLang="zh-CN"/>
          </a:p>
          <a:p>
            <a:r>
              <a:rPr lang="en-US" altLang="zh-CN"/>
              <a:t>e MCF7细胞核提取物用抗GATA3抗体免疫沉淀，用抗lsd1、抗CoREST、抗HDAC1、抗hdac2、抗GATA3抗体进行Western blotting分析。</a:t>
            </a:r>
            <a:endParaRPr lang="en-US" altLang="zh-CN"/>
          </a:p>
          <a:p>
            <a:r>
              <a:rPr lang="en-US" altLang="zh-CN"/>
              <a:t>f MCF7细胞的核提取物通过sephacryls - 300hr柱进行分离。收集标本，用所示抗体进行Western blot分析</a:t>
            </a:r>
            <a:endParaRPr lang="en-US" altLang="zh-CN"/>
          </a:p>
          <a:p>
            <a:r>
              <a:rPr lang="zh-CN" altLang="en-US"/>
              <a:t>右：</a:t>
            </a:r>
            <a:r>
              <a:rPr lang="en-US" altLang="zh-CN"/>
              <a:t>补充图S1。LSD1和GATA3在同一个多蛋白复合物中。</a:t>
            </a:r>
            <a:endParaRPr lang="en-US" altLang="zh-CN"/>
          </a:p>
          <a:p>
            <a:r>
              <a:rPr lang="en-US" altLang="zh-CN"/>
              <a:t>(a)用抗lsd1抗体免疫沉淀T47D细胞核提取物，然后用抗lsd1和抗gata3抗体进行Western blotting分析。</a:t>
            </a:r>
            <a:endParaRPr lang="en-US" altLang="zh-CN"/>
          </a:p>
          <a:p>
            <a:r>
              <a:rPr lang="en-US" altLang="zh-CN"/>
              <a:t>(b)联合if染色显示LSD1(红色)和GATA3(绿色)在T47D和MCF7细胞的细胞核中共定位。</a:t>
            </a:r>
            <a:endParaRPr lang="en-US" altLang="zh-CN"/>
          </a:p>
          <a:p>
            <a:r>
              <a:rPr lang="en-US" altLang="zh-CN"/>
              <a:t>(c)基于cbioportal, TCGA人群中发现的LSD1 (KDM1A)突变影响其SWARM(绿色)结构域或氨基氧化酶(AO)(红色)结构域。</a:t>
            </a:r>
            <a:endParaRPr lang="en-US" altLang="zh-CN"/>
          </a:p>
          <a:p>
            <a:r>
              <a:rPr lang="zh-CN" altLang="en-US"/>
              <a:t>注：DAPI即4',6-二脒基-2-苯基吲哚(4',6-diamidino-2-phenylindole)，是一种能够与DNA强力结合的荧光染料，常用于荧光显微镜观测。因为DAPI可以透过完整的细胞膜，它可以用于活细胞和固定细胞的染色。</a:t>
            </a:r>
            <a:endParaRPr lang="zh-CN" altLang="en-US"/>
          </a:p>
          <a:p>
            <a:r>
              <a:rPr lang="zh-CN" altLang="en-US"/>
              <a:t>注解：组蛋白去乙酰化酶(HDAC)</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左：</a:t>
            </a:r>
            <a:r>
              <a:rPr lang="en-US" altLang="zh-CN"/>
              <a:t>图1 LSD1与</a:t>
            </a:r>
            <a:r>
              <a:rPr lang="zh-CN" altLang="en-US"/>
              <a:t>管腔</a:t>
            </a:r>
            <a:r>
              <a:rPr lang="en-US" altLang="zh-CN"/>
              <a:t>乳腺癌细胞中的GATA3相互作用。</a:t>
            </a:r>
            <a:endParaRPr lang="en-US" altLang="zh-CN"/>
          </a:p>
          <a:p>
            <a:r>
              <a:rPr lang="en-US" altLang="zh-CN">
                <a:sym typeface="+mn-ea"/>
              </a:rPr>
              <a:t>a、b </a:t>
            </a:r>
            <a:r>
              <a:rPr lang="zh-CN" altLang="en-US">
                <a:sym typeface="+mn-ea"/>
              </a:rPr>
              <a:t>：</a:t>
            </a:r>
            <a:r>
              <a:rPr lang="en-US" altLang="zh-CN"/>
              <a:t>用抗LSD1抗体(a)或抗GATA3抗体(b)免疫沉淀MCF7细胞核提取物，然后用抗LSD1和抗GATA3抗体进行Western blotting分析。</a:t>
            </a:r>
            <a:endParaRPr lang="en-US" altLang="zh-CN"/>
          </a:p>
          <a:p>
            <a:r>
              <a:rPr lang="en-US" altLang="zh-CN"/>
              <a:t>c(左):用于GST下拉试验的LSD1和GST-LSD1融合蛋白的结构示意图;</a:t>
            </a:r>
            <a:endParaRPr lang="en-US" altLang="zh-CN"/>
          </a:p>
          <a:p>
            <a:r>
              <a:rPr lang="en-US" altLang="zh-CN"/>
              <a:t>c(右):GST, </a:t>
            </a:r>
            <a:r>
              <a:rPr lang="en-US" altLang="zh-CN">
                <a:sym typeface="+mn-ea"/>
              </a:rPr>
              <a:t>GST-LSD1</a:t>
            </a:r>
            <a:r>
              <a:rPr lang="en-US" altLang="zh-CN"/>
              <a:t>n, </a:t>
            </a:r>
            <a:r>
              <a:rPr lang="en-US" altLang="zh-CN">
                <a:sym typeface="+mn-ea"/>
              </a:rPr>
              <a:t>GST-LSD1-</a:t>
            </a:r>
            <a:r>
              <a:rPr lang="en-US" altLang="zh-CN"/>
              <a:t>SWIRM，</a:t>
            </a:r>
            <a:r>
              <a:rPr lang="en-US" altLang="zh-CN">
                <a:sym typeface="+mn-ea"/>
              </a:rPr>
              <a:t>GST-LSD1-AO</a:t>
            </a:r>
            <a:r>
              <a:rPr lang="en-US" altLang="zh-CN"/>
              <a:t>，</a:t>
            </a:r>
            <a:r>
              <a:rPr lang="zh-CN" altLang="en-US"/>
              <a:t>和</a:t>
            </a:r>
            <a:r>
              <a:rPr lang="en-US" altLang="zh-CN"/>
              <a:t>(d)</a:t>
            </a:r>
            <a:r>
              <a:rPr lang="en-US" altLang="zh-CN">
                <a:sym typeface="+mn-ea"/>
              </a:rPr>
              <a:t>GST</a:t>
            </a:r>
            <a:r>
              <a:rPr lang="zh-CN" altLang="en-US">
                <a:sym typeface="+mn-ea"/>
              </a:rPr>
              <a:t>，</a:t>
            </a:r>
            <a:r>
              <a:rPr lang="en-US" altLang="zh-CN">
                <a:sym typeface="+mn-ea"/>
              </a:rPr>
              <a:t>GST-LSD1-SWIRM</a:t>
            </a:r>
            <a:r>
              <a:rPr lang="zh-CN" altLang="en-US">
                <a:sym typeface="+mn-ea"/>
              </a:rPr>
              <a:t>，</a:t>
            </a:r>
            <a:r>
              <a:rPr lang="en-US" altLang="zh-CN">
                <a:sym typeface="+mn-ea"/>
              </a:rPr>
              <a:t>GST-LSD1-SWIRM-</a:t>
            </a:r>
            <a:r>
              <a:rPr lang="en-US" altLang="zh-CN"/>
              <a:t>R251Q融合蛋白预吸附于谷胱甘肽-琼脂糖珠上，用MCF7核提取物孵育; 与LSD1结合的蛋白被洗脱并用SDS-PAGE凝胶溶解。</a:t>
            </a:r>
            <a:endParaRPr lang="en-US" altLang="zh-CN"/>
          </a:p>
          <a:p>
            <a:r>
              <a:rPr lang="en-US" altLang="zh-CN"/>
              <a:t>e MCF7细胞核提取物用抗GATA3抗体免疫沉淀，用抗lsd1、抗CoREST、抗HDAC1、抗hdac2、抗GATA3抗体进行Western blotting分析。</a:t>
            </a:r>
            <a:endParaRPr lang="en-US" altLang="zh-CN"/>
          </a:p>
          <a:p>
            <a:r>
              <a:rPr lang="en-US" altLang="zh-CN"/>
              <a:t>f MCF7细胞的核提取物通过sephacryls - 300hr柱进行分离。收集标本，用所示抗体进行Western blot分析</a:t>
            </a:r>
            <a:endParaRPr lang="en-US" altLang="zh-CN"/>
          </a:p>
          <a:p>
            <a:r>
              <a:rPr lang="zh-CN" altLang="en-US"/>
              <a:t>右：</a:t>
            </a:r>
            <a:r>
              <a:rPr lang="en-US" altLang="zh-CN"/>
              <a:t>补充图S1。LSD1和GATA3在同一个多蛋白复合物中。</a:t>
            </a:r>
            <a:endParaRPr lang="en-US" altLang="zh-CN"/>
          </a:p>
          <a:p>
            <a:r>
              <a:rPr lang="en-US" altLang="zh-CN"/>
              <a:t>(a)用抗lsd1抗体免疫沉淀T47D细胞核提取物，然后用抗lsd1和抗gata3抗体进行Western blotting分析。</a:t>
            </a:r>
            <a:endParaRPr lang="en-US" altLang="zh-CN"/>
          </a:p>
          <a:p>
            <a:r>
              <a:rPr lang="en-US" altLang="zh-CN"/>
              <a:t>(b)联合if染色显示LSD1(红色)和GATA3(绿色)在T47D和MCF7细胞的细胞核中共定位。</a:t>
            </a:r>
            <a:endParaRPr lang="en-US" altLang="zh-CN"/>
          </a:p>
          <a:p>
            <a:r>
              <a:rPr lang="en-US" altLang="zh-CN"/>
              <a:t>(c)基于cbioportal, TCGA人群中发现的LSD1 (KDM1A)突变影响其SWARM(绿色)结构域或氨基氧化酶(AO)(红色)结构域。</a:t>
            </a:r>
            <a:endParaRPr lang="en-US" altLang="zh-CN"/>
          </a:p>
          <a:p>
            <a:r>
              <a:rPr lang="zh-CN" altLang="en-US"/>
              <a:t>注：DAPI即4',6-二脒基-2-苯基吲哚(4',6-diamidino-2-phenylindole)，是一种能够与DNA强力结合的荧光染料，常用于荧光显微镜观测。因为DAPI可以透过完整的细胞膜，它可以用于活细胞和固定细胞的染色。</a:t>
            </a:r>
            <a:endParaRPr lang="zh-CN" altLang="en-US"/>
          </a:p>
          <a:p>
            <a:r>
              <a:rPr lang="zh-CN" altLang="en-US"/>
              <a:t>注解：组蛋白去乙酰化酶(HDAC)</a:t>
            </a:r>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左：</a:t>
            </a:r>
            <a:r>
              <a:rPr lang="en-US" altLang="zh-CN"/>
              <a:t>图1 LSD1与</a:t>
            </a:r>
            <a:r>
              <a:rPr lang="zh-CN" altLang="en-US"/>
              <a:t>管腔</a:t>
            </a:r>
            <a:r>
              <a:rPr lang="en-US" altLang="zh-CN"/>
              <a:t>乳腺癌细胞中的GATA3相互作用。</a:t>
            </a:r>
            <a:endParaRPr lang="en-US" altLang="zh-CN"/>
          </a:p>
          <a:p>
            <a:r>
              <a:rPr lang="en-US" altLang="zh-CN">
                <a:sym typeface="+mn-ea"/>
              </a:rPr>
              <a:t>a、b </a:t>
            </a:r>
            <a:r>
              <a:rPr lang="zh-CN" altLang="en-US">
                <a:sym typeface="+mn-ea"/>
              </a:rPr>
              <a:t>：</a:t>
            </a:r>
            <a:r>
              <a:rPr lang="en-US" altLang="zh-CN"/>
              <a:t>用抗LSD1抗体(a)或抗GATA3抗体(b)免疫沉淀MCF7细胞核提取物，然后用抗LSD1和抗GATA3抗体进行Western blotting分析。</a:t>
            </a:r>
            <a:endParaRPr lang="en-US" altLang="zh-CN"/>
          </a:p>
          <a:p>
            <a:r>
              <a:rPr lang="en-US" altLang="zh-CN"/>
              <a:t>c(左):用于GST下拉试验的LSD1和GST-LSD1融合蛋白的结构示意图;</a:t>
            </a:r>
            <a:endParaRPr lang="en-US" altLang="zh-CN"/>
          </a:p>
          <a:p>
            <a:r>
              <a:rPr lang="en-US" altLang="zh-CN"/>
              <a:t>c(右):GST, </a:t>
            </a:r>
            <a:r>
              <a:rPr lang="en-US" altLang="zh-CN">
                <a:sym typeface="+mn-ea"/>
              </a:rPr>
              <a:t>GST-LSD1</a:t>
            </a:r>
            <a:r>
              <a:rPr lang="en-US" altLang="zh-CN"/>
              <a:t>n, </a:t>
            </a:r>
            <a:r>
              <a:rPr lang="en-US" altLang="zh-CN">
                <a:sym typeface="+mn-ea"/>
              </a:rPr>
              <a:t>GST-LSD1-</a:t>
            </a:r>
            <a:r>
              <a:rPr lang="en-US" altLang="zh-CN"/>
              <a:t>SWIRM，</a:t>
            </a:r>
            <a:r>
              <a:rPr lang="en-US" altLang="zh-CN">
                <a:sym typeface="+mn-ea"/>
              </a:rPr>
              <a:t>GST-LSD1-AO</a:t>
            </a:r>
            <a:r>
              <a:rPr lang="en-US" altLang="zh-CN"/>
              <a:t>，</a:t>
            </a:r>
            <a:r>
              <a:rPr lang="zh-CN" altLang="en-US"/>
              <a:t>和</a:t>
            </a:r>
            <a:r>
              <a:rPr lang="en-US" altLang="zh-CN"/>
              <a:t>(d)</a:t>
            </a:r>
            <a:r>
              <a:rPr lang="en-US" altLang="zh-CN">
                <a:sym typeface="+mn-ea"/>
              </a:rPr>
              <a:t>GST</a:t>
            </a:r>
            <a:r>
              <a:rPr lang="zh-CN" altLang="en-US">
                <a:sym typeface="+mn-ea"/>
              </a:rPr>
              <a:t>，</a:t>
            </a:r>
            <a:r>
              <a:rPr lang="en-US" altLang="zh-CN">
                <a:sym typeface="+mn-ea"/>
              </a:rPr>
              <a:t>GST-LSD1-SWIRM</a:t>
            </a:r>
            <a:r>
              <a:rPr lang="zh-CN" altLang="en-US">
                <a:sym typeface="+mn-ea"/>
              </a:rPr>
              <a:t>，</a:t>
            </a:r>
            <a:r>
              <a:rPr lang="en-US" altLang="zh-CN">
                <a:sym typeface="+mn-ea"/>
              </a:rPr>
              <a:t>GST-LSD1-SWIRM-</a:t>
            </a:r>
            <a:r>
              <a:rPr lang="en-US" altLang="zh-CN"/>
              <a:t>R251Q融合蛋白预吸附于谷胱甘肽-琼脂糖珠上，用MCF7核提取物孵育; 与LSD1结合的蛋白被洗脱并用SDS-PAGE凝胶溶解。</a:t>
            </a:r>
            <a:endParaRPr lang="en-US" altLang="zh-CN"/>
          </a:p>
          <a:p>
            <a:r>
              <a:rPr lang="en-US" altLang="zh-CN"/>
              <a:t>e MCF7细胞核提取物用抗GATA3抗体免疫沉淀，用抗lsd1、抗CoREST、抗HDAC1、抗hdac2、抗GATA3抗体进行Western blotting分析。</a:t>
            </a:r>
            <a:endParaRPr lang="en-US" altLang="zh-CN"/>
          </a:p>
          <a:p>
            <a:r>
              <a:rPr lang="en-US" altLang="zh-CN"/>
              <a:t>f MCF7细胞的核提取物通过sephacryls - 300hr柱进行分离。收集标本，用所示抗体进行Western blot分析</a:t>
            </a:r>
            <a:endParaRPr lang="en-US" altLang="zh-CN"/>
          </a:p>
          <a:p>
            <a:r>
              <a:rPr lang="zh-CN" altLang="en-US"/>
              <a:t>右：</a:t>
            </a:r>
            <a:r>
              <a:rPr lang="en-US" altLang="zh-CN"/>
              <a:t>补充图S1。LSD1和GATA3在同一个多蛋白复合物中。</a:t>
            </a:r>
            <a:endParaRPr lang="en-US" altLang="zh-CN"/>
          </a:p>
          <a:p>
            <a:r>
              <a:rPr lang="en-US" altLang="zh-CN"/>
              <a:t>(a)用抗lsd1抗体免疫沉淀T47D细胞核提取物，然后用抗lsd1和抗gata3抗体进行Western blotting分析。</a:t>
            </a:r>
            <a:endParaRPr lang="en-US" altLang="zh-CN"/>
          </a:p>
          <a:p>
            <a:r>
              <a:rPr lang="en-US" altLang="zh-CN"/>
              <a:t>(b)联合if染色显示LSD1(红色)和GATA3(绿色)在T47D和MCF7细胞的细胞核中共定位。</a:t>
            </a:r>
            <a:endParaRPr lang="en-US" altLang="zh-CN"/>
          </a:p>
          <a:p>
            <a:r>
              <a:rPr lang="en-US" altLang="zh-CN"/>
              <a:t>(c)基于cbioportal, TCGA人群中发现的LSD1 (KDM1A)突变影响其SWARM(绿色)结构域或氨基氧化酶(AO)(红色)结构域。</a:t>
            </a:r>
            <a:endParaRPr lang="en-US" altLang="zh-CN"/>
          </a:p>
          <a:p>
            <a:r>
              <a:rPr lang="zh-CN" altLang="en-US"/>
              <a:t>注：DAPI即4',6-二脒基-2-苯基吲哚(4',6-diamidino-2-phenylindole)，是一种能够与DNA强力结合的荧光染料，常用于荧光显微镜观测。因为DAPI可以透过完整的细胞膜，它可以用于活细胞和固定细胞的染色。</a:t>
            </a:r>
            <a:endParaRPr lang="zh-CN" altLang="en-US"/>
          </a:p>
          <a:p>
            <a:r>
              <a:rPr lang="zh-CN" altLang="en-US"/>
              <a:t>注解：组蛋白去乙酰化酶(HDAC)</a:t>
            </a:r>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r>
              <a:rPr lang="zh-CN" altLang="en-US"/>
              <a:t>左：</a:t>
            </a:r>
            <a:r>
              <a:rPr lang="en-US" altLang="zh-CN"/>
              <a:t>图1 LSD1与</a:t>
            </a:r>
            <a:r>
              <a:rPr lang="zh-CN" altLang="en-US"/>
              <a:t>管腔</a:t>
            </a:r>
            <a:r>
              <a:rPr lang="en-US" altLang="zh-CN"/>
              <a:t>乳腺癌细胞中的GATA3相互作用。</a:t>
            </a:r>
            <a:endParaRPr lang="en-US" altLang="zh-CN"/>
          </a:p>
          <a:p>
            <a:r>
              <a:rPr lang="en-US" altLang="zh-CN">
                <a:sym typeface="+mn-ea"/>
              </a:rPr>
              <a:t>a、b </a:t>
            </a:r>
            <a:r>
              <a:rPr lang="zh-CN" altLang="en-US">
                <a:sym typeface="+mn-ea"/>
              </a:rPr>
              <a:t>：</a:t>
            </a:r>
            <a:r>
              <a:rPr lang="en-US" altLang="zh-CN"/>
              <a:t>用抗LSD1抗体(a)或抗GATA3抗体(b)免疫沉淀MCF7细胞核提取物，然后用抗LSD1和抗GATA3抗体进行Western blotting分析。</a:t>
            </a:r>
            <a:endParaRPr lang="en-US" altLang="zh-CN"/>
          </a:p>
          <a:p>
            <a:r>
              <a:rPr lang="en-US" altLang="zh-CN"/>
              <a:t>c(左):用于GST下拉试验的LSD1和GST-LSD1融合蛋白的结构示意图;</a:t>
            </a:r>
            <a:endParaRPr lang="en-US" altLang="zh-CN"/>
          </a:p>
          <a:p>
            <a:r>
              <a:rPr lang="en-US" altLang="zh-CN"/>
              <a:t>c(右):GST, </a:t>
            </a:r>
            <a:r>
              <a:rPr lang="en-US" altLang="zh-CN">
                <a:sym typeface="+mn-ea"/>
              </a:rPr>
              <a:t>GST-LSD1</a:t>
            </a:r>
            <a:r>
              <a:rPr lang="en-US" altLang="zh-CN"/>
              <a:t>n, </a:t>
            </a:r>
            <a:r>
              <a:rPr lang="en-US" altLang="zh-CN">
                <a:sym typeface="+mn-ea"/>
              </a:rPr>
              <a:t>GST-LSD1-</a:t>
            </a:r>
            <a:r>
              <a:rPr lang="en-US" altLang="zh-CN"/>
              <a:t>SWIRM，</a:t>
            </a:r>
            <a:r>
              <a:rPr lang="en-US" altLang="zh-CN">
                <a:sym typeface="+mn-ea"/>
              </a:rPr>
              <a:t>GST-LSD1-AO</a:t>
            </a:r>
            <a:r>
              <a:rPr lang="en-US" altLang="zh-CN"/>
              <a:t>，</a:t>
            </a:r>
            <a:r>
              <a:rPr lang="zh-CN" altLang="en-US"/>
              <a:t>和</a:t>
            </a:r>
            <a:r>
              <a:rPr lang="en-US" altLang="zh-CN"/>
              <a:t>(d)</a:t>
            </a:r>
            <a:r>
              <a:rPr lang="en-US" altLang="zh-CN">
                <a:sym typeface="+mn-ea"/>
              </a:rPr>
              <a:t>GST</a:t>
            </a:r>
            <a:r>
              <a:rPr lang="zh-CN" altLang="en-US">
                <a:sym typeface="+mn-ea"/>
              </a:rPr>
              <a:t>，</a:t>
            </a:r>
            <a:r>
              <a:rPr lang="en-US" altLang="zh-CN">
                <a:sym typeface="+mn-ea"/>
              </a:rPr>
              <a:t>GST-LSD1-SWIRM</a:t>
            </a:r>
            <a:r>
              <a:rPr lang="zh-CN" altLang="en-US">
                <a:sym typeface="+mn-ea"/>
              </a:rPr>
              <a:t>，</a:t>
            </a:r>
            <a:r>
              <a:rPr lang="en-US" altLang="zh-CN">
                <a:sym typeface="+mn-ea"/>
              </a:rPr>
              <a:t>GST-LSD1-SWIRM-</a:t>
            </a:r>
            <a:r>
              <a:rPr lang="en-US" altLang="zh-CN"/>
              <a:t>R251Q融合蛋白预吸附于谷胱甘肽-琼脂糖珠上，用MCF7核提取物孵育; 与LSD1结合的蛋白被洗脱并用SDS-PAGE凝胶溶解。</a:t>
            </a:r>
            <a:endParaRPr lang="en-US" altLang="zh-CN"/>
          </a:p>
          <a:p>
            <a:r>
              <a:rPr lang="en-US" altLang="zh-CN"/>
              <a:t>e MCF7细胞核提取物用抗GATA3抗体免疫沉淀，用抗lsd1、抗CoREST、抗HDAC1、抗hdac2、抗GATA3抗体进行Western blotting分析。</a:t>
            </a:r>
            <a:endParaRPr lang="en-US" altLang="zh-CN"/>
          </a:p>
          <a:p>
            <a:r>
              <a:rPr lang="en-US" altLang="zh-CN"/>
              <a:t>f MCF7细胞的核提取物通过sephacryls - 300hr柱进行分离。收集标本，用所示抗体进行Western blot分析</a:t>
            </a:r>
            <a:endParaRPr lang="en-US" altLang="zh-CN"/>
          </a:p>
          <a:p>
            <a:r>
              <a:rPr lang="zh-CN" altLang="en-US"/>
              <a:t>右：</a:t>
            </a:r>
            <a:r>
              <a:rPr lang="en-US" altLang="zh-CN"/>
              <a:t>补充图S1。LSD1和GATA3在同一个多蛋白复合物中。</a:t>
            </a:r>
            <a:endParaRPr lang="en-US" altLang="zh-CN"/>
          </a:p>
          <a:p>
            <a:r>
              <a:rPr lang="en-US" altLang="zh-CN"/>
              <a:t>(a)用抗lsd1抗体免疫沉淀T47D细胞核提取物，然后用抗lsd1和抗gata3抗体进行Western blotting分析。</a:t>
            </a:r>
            <a:endParaRPr lang="en-US" altLang="zh-CN"/>
          </a:p>
          <a:p>
            <a:r>
              <a:rPr lang="en-US" altLang="zh-CN"/>
              <a:t>(b)联合if染色显示LSD1(红色)和GATA3(绿色)在T47D和MCF7细胞的细胞核中共定位。</a:t>
            </a:r>
            <a:endParaRPr lang="en-US" altLang="zh-CN"/>
          </a:p>
          <a:p>
            <a:r>
              <a:rPr lang="en-US" altLang="zh-CN"/>
              <a:t>(c)基于cbioportal, TCGA人群中发现的LSD1 (KDM1A)突变影响其SWARM(绿色)结构域或氨基氧化酶(AO)(红色)结构域。</a:t>
            </a:r>
            <a:endParaRPr lang="en-US" altLang="zh-CN"/>
          </a:p>
          <a:p>
            <a:r>
              <a:rPr lang="zh-CN" altLang="en-US"/>
              <a:t>注：DAPI即4',6-二脒基-2-苯基吲哚(4',6-diamidino-2-phenylindole)，是一种能够与DNA强力结合的荧光染料，常用于荧光显微镜观测。因为DAPI可以透过完整的细胞膜，它可以用于活细胞和固定细胞的染色。</a:t>
            </a:r>
            <a:endParaRPr lang="zh-CN" altLang="en-US"/>
          </a:p>
          <a:p>
            <a:r>
              <a:rPr lang="zh-CN" altLang="en-US"/>
              <a:t>注解：组蛋白去乙酰化酶(HDAC)</a:t>
            </a:r>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slideMaster" Target="../slideMasters/slideMaster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8.xml" /><Relationship Id="rId10" Type="http://schemas.openxmlformats.org/officeDocument/2006/relationships/tags" Target="../tags/tag37.xml" /><Relationship Id="rId11"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tags" Target="../tags/tag49.xml" /><Relationship Id="rId13"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0.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slideMaster" Target="../slideMasters/slideMaster2.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0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0.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2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slideMaster" Target="../slideMasters/slideMaster2.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37.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slideMaster" Target="../slideMasters/slideMaster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48.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slideMaster" Target="../slideMasters/slideMaster2.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59.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slideMaster" Target="../slideMasters/slideMaster2.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72.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slideMaster" Target="../slideMasters/slideMaster2.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1F97E9-360A-4D3F-89BF-EAAA2A1FA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D1B3D-520D-4E37-BBAA-8D293A6B3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2B2F3-09EE-4EC7-A6FE-2946B7975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D46A0-16BB-4D83-859B-86A58E0C9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2F24C8-25E6-4E96-BA0B-45DFBA3343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5210A7-21C4-41FA-A27D-B525612AAD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3CFFF8-4120-411C-A1A1-F24AD6B239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11ACED-5D96-4640-8B2F-22FD8BDBD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1266CC-F584-4538-84F6-6949502120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B5AC5-A0F5-4CAC-AA46-5AA7A091E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4CF3A-7AFD-438D-8739-80C0ED379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sp>
        <p:nvSpPr>
          <p:cNvPr id="15" name="平行四边形 3"/>
          <p:cNvSpPr/>
          <p:nvPr>
            <p:custDataLst>
              <p:tags r:id="rId1"/>
            </p:custDataLst>
          </p:nvPr>
        </p:nvSpPr>
        <p:spPr>
          <a:xfrm rot="10800000" flipH="1">
            <a:off x="0" y="6660113"/>
            <a:ext cx="2817446" cy="211137"/>
          </a:xfrm>
          <a:custGeom>
            <a:gdLst>
              <a:gd name="connsiteX0" fmla="*/ 0 w 9174998"/>
              <a:gd name="connsiteY0" fmla="*/ 1879169 h 1879169"/>
              <a:gd name="connsiteX1" fmla="*/ 1137480 w 9174998"/>
              <a:gd name="connsiteY1" fmla="*/ 0 h 1879169"/>
              <a:gd name="connsiteX2" fmla="*/ 9174998 w 9174998"/>
              <a:gd name="connsiteY2" fmla="*/ 0 h 1879169"/>
              <a:gd name="connsiteX3" fmla="*/ 8037518 w 9174998"/>
              <a:gd name="connsiteY3" fmla="*/ 1879169 h 1879169"/>
              <a:gd name="connsiteX4" fmla="*/ 0 w 9174998"/>
              <a:gd name="connsiteY4" fmla="*/ 1879169 h 1879169"/>
              <a:gd name="connsiteX0-1" fmla="*/ 0 w 9174998"/>
              <a:gd name="connsiteY0-2" fmla="*/ 1879169 h 1879169"/>
              <a:gd name="connsiteX1-3" fmla="*/ 2229 w 9174998"/>
              <a:gd name="connsiteY1-4" fmla="*/ 3874 h 1879169"/>
              <a:gd name="connsiteX2-5" fmla="*/ 9174998 w 9174998"/>
              <a:gd name="connsiteY2-6" fmla="*/ 0 h 1879169"/>
              <a:gd name="connsiteX3-7" fmla="*/ 8037518 w 9174998"/>
              <a:gd name="connsiteY3-8" fmla="*/ 1879169 h 1879169"/>
              <a:gd name="connsiteX4-9" fmla="*/ 0 w 9174998"/>
              <a:gd name="connsiteY4-10" fmla="*/ 1879169 h 1879169"/>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174998" h="1879169">
                <a:moveTo>
                  <a:pt x="0" y="1879169"/>
                </a:moveTo>
                <a:lnTo>
                  <a:pt x="2229" y="3874"/>
                </a:lnTo>
                <a:lnTo>
                  <a:pt x="9174998" y="0"/>
                </a:lnTo>
                <a:lnTo>
                  <a:pt x="8037518" y="1879169"/>
                </a:lnTo>
                <a:lnTo>
                  <a:pt x="0" y="1879169"/>
                </a:lnTo>
                <a:close/>
              </a:path>
            </a:pathLst>
          </a:custGeom>
          <a:solidFill>
            <a:schemeClr val="accent1">
              <a:lumMod val="50000"/>
            </a:schemeClr>
          </a:solidFill>
          <a:ln>
            <a:noFill/>
          </a:ln>
        </p:spPr>
        <p:style>
          <a:lnRef idx="2">
            <a:srgbClr val="277EB1">
              <a:shade val="50000"/>
            </a:srgbClr>
          </a:lnRef>
          <a:fillRef idx="1">
            <a:srgbClr val="277EB1"/>
          </a:fillRef>
          <a:effectRef idx="0">
            <a:srgbClr val="277EB1"/>
          </a:effectRef>
          <a:fontRef idx="minor">
            <a:sysClr val="window" lastClr="FFFFFF"/>
          </a:fontRef>
        </p:style>
        <p:txBody>
          <a:bodyPr rtlCol="0" anchor="ctr">
            <a:normAutofit fontScale="4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9" name="平行四边形 18"/>
          <p:cNvSpPr/>
          <p:nvPr>
            <p:custDataLst>
              <p:tags r:id="rId2"/>
            </p:custDataLst>
          </p:nvPr>
        </p:nvSpPr>
        <p:spPr>
          <a:xfrm flipH="1">
            <a:off x="1508501" y="6302461"/>
            <a:ext cx="9174998" cy="555539"/>
          </a:xfrm>
          <a:prstGeom prst="parallelogram">
            <a:avLst>
              <a:gd name="adj" fmla="val 171013"/>
            </a:avLst>
          </a:prstGeom>
          <a:solidFill>
            <a:schemeClr val="bg1">
              <a:lumMod val="95000"/>
            </a:schemeClr>
          </a:solidFill>
          <a:ln>
            <a:noFill/>
          </a:ln>
        </p:spPr>
        <p:style>
          <a:lnRef idx="2">
            <a:srgbClr val="277EB1">
              <a:shade val="50000"/>
            </a:srgbClr>
          </a:lnRef>
          <a:fillRef idx="1">
            <a:srgbClr val="277EB1"/>
          </a:fillRef>
          <a:effectRef idx="0">
            <a:srgbClr val="277EB1"/>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0" name="平行四边形 3"/>
          <p:cNvSpPr/>
          <p:nvPr>
            <p:custDataLst>
              <p:tags r:id="rId3"/>
            </p:custDataLst>
          </p:nvPr>
        </p:nvSpPr>
        <p:spPr>
          <a:xfrm flipH="1">
            <a:off x="3017002" y="6013450"/>
            <a:ext cx="9174998" cy="844550"/>
          </a:xfrm>
          <a:custGeom>
            <a:gdLst>
              <a:gd name="connsiteX0" fmla="*/ 0 w 9174998"/>
              <a:gd name="connsiteY0" fmla="*/ 1879169 h 1879169"/>
              <a:gd name="connsiteX1" fmla="*/ 1137480 w 9174998"/>
              <a:gd name="connsiteY1" fmla="*/ 0 h 1879169"/>
              <a:gd name="connsiteX2" fmla="*/ 9174998 w 9174998"/>
              <a:gd name="connsiteY2" fmla="*/ 0 h 1879169"/>
              <a:gd name="connsiteX3" fmla="*/ 8037518 w 9174998"/>
              <a:gd name="connsiteY3" fmla="*/ 1879169 h 1879169"/>
              <a:gd name="connsiteX4" fmla="*/ 0 w 9174998"/>
              <a:gd name="connsiteY4" fmla="*/ 1879169 h 1879169"/>
              <a:gd name="connsiteX0-1" fmla="*/ 0 w 9174998"/>
              <a:gd name="connsiteY0-2" fmla="*/ 1879169 h 1879169"/>
              <a:gd name="connsiteX1-3" fmla="*/ 2229 w 9174998"/>
              <a:gd name="connsiteY1-4" fmla="*/ 3874 h 1879169"/>
              <a:gd name="connsiteX2-5" fmla="*/ 9174998 w 9174998"/>
              <a:gd name="connsiteY2-6" fmla="*/ 0 h 1879169"/>
              <a:gd name="connsiteX3-7" fmla="*/ 8037518 w 9174998"/>
              <a:gd name="connsiteY3-8" fmla="*/ 1879169 h 1879169"/>
              <a:gd name="connsiteX4-9" fmla="*/ 0 w 9174998"/>
              <a:gd name="connsiteY4-10" fmla="*/ 1879169 h 1879169"/>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174998" h="1879169">
                <a:moveTo>
                  <a:pt x="0" y="1879169"/>
                </a:moveTo>
                <a:lnTo>
                  <a:pt x="2229" y="3874"/>
                </a:lnTo>
                <a:lnTo>
                  <a:pt x="9174998" y="0"/>
                </a:lnTo>
                <a:lnTo>
                  <a:pt x="8037518" y="1879169"/>
                </a:lnTo>
                <a:lnTo>
                  <a:pt x="0" y="1879169"/>
                </a:lnTo>
                <a:close/>
              </a:path>
            </a:pathLst>
          </a:custGeom>
          <a:solidFill>
            <a:schemeClr val="accent1"/>
          </a:solidFill>
          <a:ln>
            <a:noFill/>
          </a:ln>
        </p:spPr>
        <p:style>
          <a:lnRef idx="2">
            <a:srgbClr val="277EB1">
              <a:shade val="50000"/>
            </a:srgbClr>
          </a:lnRef>
          <a:fillRef idx="1">
            <a:srgbClr val="277EB1"/>
          </a:fillRef>
          <a:effectRef idx="0">
            <a:srgbClr val="277EB1"/>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平行四边形 3"/>
          <p:cNvSpPr/>
          <p:nvPr>
            <p:custDataLst>
              <p:tags r:id="rId4"/>
            </p:custDataLst>
          </p:nvPr>
        </p:nvSpPr>
        <p:spPr>
          <a:xfrm rot="10800000" flipH="1">
            <a:off x="0" y="0"/>
            <a:ext cx="2817495" cy="541794"/>
          </a:xfrm>
          <a:custGeom>
            <a:gdLst>
              <a:gd name="connsiteX0" fmla="*/ 0 w 9174998"/>
              <a:gd name="connsiteY0" fmla="*/ 1879169 h 1879169"/>
              <a:gd name="connsiteX1" fmla="*/ 1137480 w 9174998"/>
              <a:gd name="connsiteY1" fmla="*/ 0 h 1879169"/>
              <a:gd name="connsiteX2" fmla="*/ 9174998 w 9174998"/>
              <a:gd name="connsiteY2" fmla="*/ 0 h 1879169"/>
              <a:gd name="connsiteX3" fmla="*/ 8037518 w 9174998"/>
              <a:gd name="connsiteY3" fmla="*/ 1879169 h 1879169"/>
              <a:gd name="connsiteX4" fmla="*/ 0 w 9174998"/>
              <a:gd name="connsiteY4" fmla="*/ 1879169 h 1879169"/>
              <a:gd name="connsiteX0-1" fmla="*/ 0 w 9174998"/>
              <a:gd name="connsiteY0-2" fmla="*/ 1879169 h 1879169"/>
              <a:gd name="connsiteX1-3" fmla="*/ 2229 w 9174998"/>
              <a:gd name="connsiteY1-4" fmla="*/ 3874 h 1879169"/>
              <a:gd name="connsiteX2-5" fmla="*/ 9174998 w 9174998"/>
              <a:gd name="connsiteY2-6" fmla="*/ 0 h 1879169"/>
              <a:gd name="connsiteX3-7" fmla="*/ 8037518 w 9174998"/>
              <a:gd name="connsiteY3-8" fmla="*/ 1879169 h 1879169"/>
              <a:gd name="connsiteX4-9" fmla="*/ 0 w 9174998"/>
              <a:gd name="connsiteY4-10" fmla="*/ 1879169 h 1879169"/>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174998" h="1879169">
                <a:moveTo>
                  <a:pt x="0" y="1879169"/>
                </a:moveTo>
                <a:lnTo>
                  <a:pt x="2229" y="3874"/>
                </a:lnTo>
                <a:lnTo>
                  <a:pt x="9174998" y="0"/>
                </a:lnTo>
                <a:lnTo>
                  <a:pt x="8037518" y="1879169"/>
                </a:lnTo>
                <a:lnTo>
                  <a:pt x="0" y="1879169"/>
                </a:lnTo>
                <a:close/>
              </a:path>
            </a:pathLst>
          </a:custGeom>
          <a:solidFill>
            <a:schemeClr val="accent1">
              <a:lumMod val="50000"/>
            </a:schemeClr>
          </a:solidFill>
          <a:ln>
            <a:noFill/>
          </a:ln>
        </p:spPr>
        <p:style>
          <a:lnRef idx="2">
            <a:srgbClr val="277EB1">
              <a:shade val="50000"/>
            </a:srgbClr>
          </a:lnRef>
          <a:fillRef idx="1">
            <a:srgbClr val="277EB1"/>
          </a:fillRef>
          <a:effectRef idx="0">
            <a:srgbClr val="277EB1"/>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2" name="平行四边形 3"/>
          <p:cNvSpPr/>
          <p:nvPr>
            <p:custDataLst>
              <p:tags r:id="rId5"/>
            </p:custDataLst>
          </p:nvPr>
        </p:nvSpPr>
        <p:spPr>
          <a:xfrm flipH="1">
            <a:off x="2400300" y="0"/>
            <a:ext cx="9791700" cy="666115"/>
          </a:xfrm>
          <a:custGeom>
            <a:gdLst>
              <a:gd name="connsiteX0" fmla="*/ 0 w 9174998"/>
              <a:gd name="connsiteY0" fmla="*/ 1879169 h 1879169"/>
              <a:gd name="connsiteX1" fmla="*/ 1137480 w 9174998"/>
              <a:gd name="connsiteY1" fmla="*/ 0 h 1879169"/>
              <a:gd name="connsiteX2" fmla="*/ 9174998 w 9174998"/>
              <a:gd name="connsiteY2" fmla="*/ 0 h 1879169"/>
              <a:gd name="connsiteX3" fmla="*/ 8037518 w 9174998"/>
              <a:gd name="connsiteY3" fmla="*/ 1879169 h 1879169"/>
              <a:gd name="connsiteX4" fmla="*/ 0 w 9174998"/>
              <a:gd name="connsiteY4" fmla="*/ 1879169 h 1879169"/>
              <a:gd name="connsiteX0-1" fmla="*/ 0 w 9174998"/>
              <a:gd name="connsiteY0-2" fmla="*/ 1879169 h 1879169"/>
              <a:gd name="connsiteX1-3" fmla="*/ 2229 w 9174998"/>
              <a:gd name="connsiteY1-4" fmla="*/ 3874 h 1879169"/>
              <a:gd name="connsiteX2-5" fmla="*/ 9174998 w 9174998"/>
              <a:gd name="connsiteY2-6" fmla="*/ 0 h 1879169"/>
              <a:gd name="connsiteX3-7" fmla="*/ 8037518 w 9174998"/>
              <a:gd name="connsiteY3-8" fmla="*/ 1879169 h 1879169"/>
              <a:gd name="connsiteX4-9" fmla="*/ 0 w 9174998"/>
              <a:gd name="connsiteY4-10" fmla="*/ 1879169 h 1879169"/>
              <a:gd name="connsiteX0-11" fmla="*/ 0 w 9174998"/>
              <a:gd name="connsiteY0-12" fmla="*/ 1879169 h 1879169"/>
              <a:gd name="connsiteX1-13" fmla="*/ 2229 w 9174998"/>
              <a:gd name="connsiteY1-14" fmla="*/ 3874 h 1879169"/>
              <a:gd name="connsiteX2-15" fmla="*/ 9174998 w 9174998"/>
              <a:gd name="connsiteY2-16" fmla="*/ 0 h 1879169"/>
              <a:gd name="connsiteX3-17" fmla="*/ 8826080 w 9174998"/>
              <a:gd name="connsiteY3-18" fmla="*/ 1879169 h 1879169"/>
              <a:gd name="connsiteX4-19" fmla="*/ 0 w 9174998"/>
              <a:gd name="connsiteY4-20" fmla="*/ 1879169 h 1879169"/>
              <a:gd name="connsiteX0-21" fmla="*/ 0 w 9174998"/>
              <a:gd name="connsiteY0-22" fmla="*/ 1879169 h 1879169"/>
              <a:gd name="connsiteX1-23" fmla="*/ 2229 w 9174998"/>
              <a:gd name="connsiteY1-24" fmla="*/ 3874 h 1879169"/>
              <a:gd name="connsiteX2-25" fmla="*/ 9174998 w 9174998"/>
              <a:gd name="connsiteY2-26" fmla="*/ 0 h 1879169"/>
              <a:gd name="connsiteX3-27" fmla="*/ 8863433 w 9174998"/>
              <a:gd name="connsiteY3-28" fmla="*/ 1818281 h 1879169"/>
              <a:gd name="connsiteX4-29" fmla="*/ 0 w 9174998"/>
              <a:gd name="connsiteY4-30" fmla="*/ 1879169 h 1879169"/>
              <a:gd name="connsiteX0-31" fmla="*/ 0 w 9174998"/>
              <a:gd name="connsiteY0-32" fmla="*/ 1879169 h 1909613"/>
              <a:gd name="connsiteX1-33" fmla="*/ 2229 w 9174998"/>
              <a:gd name="connsiteY1-34" fmla="*/ 3874 h 1909613"/>
              <a:gd name="connsiteX2-35" fmla="*/ 9174998 w 9174998"/>
              <a:gd name="connsiteY2-36" fmla="*/ 0 h 1909613"/>
              <a:gd name="connsiteX3-37" fmla="*/ 8834381 w 9174998"/>
              <a:gd name="connsiteY3-38" fmla="*/ 1909613 h 1909613"/>
              <a:gd name="connsiteX4-39" fmla="*/ 0 w 9174998"/>
              <a:gd name="connsiteY4-40" fmla="*/ 1879169 h 1909613"/>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174998" h="1909611">
                <a:moveTo>
                  <a:pt x="0" y="1879169"/>
                </a:moveTo>
                <a:lnTo>
                  <a:pt x="2229" y="3874"/>
                </a:lnTo>
                <a:lnTo>
                  <a:pt x="9174998" y="0"/>
                </a:lnTo>
                <a:lnTo>
                  <a:pt x="8834381" y="1909613"/>
                </a:lnTo>
                <a:lnTo>
                  <a:pt x="0" y="1879169"/>
                </a:lnTo>
                <a:close/>
              </a:path>
            </a:pathLst>
          </a:custGeom>
          <a:solidFill>
            <a:schemeClr val="accent1"/>
          </a:solidFill>
          <a:ln>
            <a:noFill/>
          </a:ln>
        </p:spPr>
        <p:style>
          <a:lnRef idx="2">
            <a:srgbClr val="277EB1">
              <a:shade val="50000"/>
            </a:srgbClr>
          </a:lnRef>
          <a:fillRef idx="1">
            <a:srgbClr val="277EB1"/>
          </a:fillRef>
          <a:effectRef idx="0">
            <a:srgbClr val="277EB1"/>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cxnSp>
        <p:nvCxnSpPr>
          <p:cNvPr id="26" name="直接连接符 25"/>
          <p:cNvCxnSpPr/>
          <p:nvPr>
            <p:custDataLst>
              <p:tags r:id="rId6"/>
            </p:custDataLst>
          </p:nvPr>
        </p:nvCxnSpPr>
        <p:spPr>
          <a:xfrm>
            <a:off x="2192655" y="3622040"/>
            <a:ext cx="789686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7"/>
            </p:custDataLst>
          </p:nvPr>
        </p:nvSpPr>
        <p:spPr>
          <a:xfrm>
            <a:off x="2192655" y="2361452"/>
            <a:ext cx="7896859" cy="1223414"/>
          </a:xfrm>
        </p:spPr>
        <p:txBody>
          <a:bodyPr lIns="90000" tIns="46800" rIns="90000" bIns="0" anchor="b" anchorCtr="0">
            <a:normAutofit/>
          </a:bodyPr>
          <a:lstStyle>
            <a:lvl1pPr algn="ctr">
              <a:defRPr sz="6600" b="0" spc="600" baseline="0">
                <a:solidFill>
                  <a:schemeClr val="tx1">
                    <a:lumMod val="85000"/>
                    <a:lumOff val="15000"/>
                  </a:schemeClr>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8"/>
            </p:custDataLst>
          </p:nvPr>
        </p:nvSpPr>
        <p:spPr>
          <a:xfrm>
            <a:off x="2192655" y="3675518"/>
            <a:ext cx="7896859" cy="739883"/>
          </a:xfrm>
        </p:spPr>
        <p:txBody>
          <a:bodyPr lIns="90000" tIns="0" rIns="90000" bIns="46800">
            <a:normAutofit/>
          </a:bodyPr>
          <a:lstStyle>
            <a:lvl1pPr marL="0" indent="0" algn="ctr" eaLnBrk="1" fontAlgn="auto" latinLnBrk="0" hangingPunct="1">
              <a:lnSpc>
                <a:spcPct val="100000"/>
              </a:lnSpc>
              <a:buNone/>
              <a:defRPr sz="32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10"/>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18" name="灯片编号占位符 17"/>
          <p:cNvSpPr>
            <a:spLocks noGrp="1"/>
          </p:cNvSpPr>
          <p:nvPr>
            <p:ph type="sldNum" sz="quarter" idx="12"/>
            <p:custDataLst>
              <p:tags r:id="rId11"/>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7" name="组合 6"/>
          <p:cNvGrpSpPr/>
          <p:nvPr>
            <p:custDataLst>
              <p:tags r:id="rId1"/>
            </p:custDataLst>
          </p:nvPr>
        </p:nvGrpSpPr>
        <p:grpSpPr>
          <a:xfrm>
            <a:off x="0" y="6575425"/>
            <a:ext cx="12192000" cy="282575"/>
            <a:chOff x="0" y="5838825"/>
            <a:chExt cx="12192000" cy="1019175"/>
          </a:xfrm>
        </p:grpSpPr>
        <p:sp>
          <p:nvSpPr>
            <p:cNvPr id="8" name="矩形 7"/>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9" name="矩形 8"/>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0"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6"/>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sp>
        <p:nvSpPr>
          <p:cNvPr id="10" name="任意多边形: 形状 9"/>
          <p:cNvSpPr/>
          <p:nvPr>
            <p:custDataLst>
              <p:tags r:id="rId1"/>
            </p:custDataLst>
          </p:nvPr>
        </p:nvSpPr>
        <p:spPr>
          <a:xfrm>
            <a:off x="0" y="0"/>
            <a:ext cx="3397541" cy="6858000"/>
          </a:xfrm>
          <a:custGeom>
            <a:gdLst>
              <a:gd name="connsiteX0" fmla="*/ 0 w 12192000"/>
              <a:gd name="connsiteY0" fmla="*/ 0 h 2851150"/>
              <a:gd name="connsiteX1" fmla="*/ 12192000 w 12192000"/>
              <a:gd name="connsiteY1" fmla="*/ 0 h 2851150"/>
              <a:gd name="connsiteX2" fmla="*/ 12192000 w 12192000"/>
              <a:gd name="connsiteY2" fmla="*/ 2851150 h 2851150"/>
              <a:gd name="connsiteX3" fmla="*/ 0 w 12192000"/>
              <a:gd name="connsiteY3" fmla="*/ 2851150 h 2851150"/>
            </a:gdLst>
            <a:cxnLst>
              <a:cxn ang="0">
                <a:pos x="connsiteX0" y="connsiteY0"/>
              </a:cxn>
              <a:cxn ang="0">
                <a:pos x="connsiteX1" y="connsiteY1"/>
              </a:cxn>
              <a:cxn ang="0">
                <a:pos x="connsiteX2" y="connsiteY2"/>
              </a:cxn>
              <a:cxn ang="0">
                <a:pos x="connsiteX3" y="connsiteY3"/>
              </a:cxn>
            </a:cxnLst>
            <a:rect l="l" t="t" r="r" b="b"/>
            <a:pathLst>
              <a:path w="12192000" h="2851150">
                <a:moveTo>
                  <a:pt x="0" y="0"/>
                </a:moveTo>
                <a:lnTo>
                  <a:pt x="12192000" y="0"/>
                </a:lnTo>
                <a:lnTo>
                  <a:pt x="12192000" y="2851150"/>
                </a:lnTo>
                <a:lnTo>
                  <a:pt x="0" y="2851150"/>
                </a:lnTo>
                <a:close/>
              </a:path>
            </a:pathLst>
          </a:custGeom>
          <a:solidFill>
            <a:schemeClr val="accent1">
              <a:lumMod val="50000"/>
            </a:schemeClr>
          </a:solidFill>
          <a:ln w="6350"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11" name="任意多边形: 形状 10"/>
          <p:cNvSpPr/>
          <p:nvPr>
            <p:custDataLst>
              <p:tags r:id="rId2"/>
            </p:custDataLst>
          </p:nvPr>
        </p:nvSpPr>
        <p:spPr>
          <a:xfrm>
            <a:off x="1438274" y="1826824"/>
            <a:ext cx="9710695" cy="3667965"/>
          </a:xfrm>
          <a:custGeom>
            <a:gdLst>
              <a:gd name="connsiteX0" fmla="*/ 0 w 2609850"/>
              <a:gd name="connsiteY0" fmla="*/ 0 h 2508250"/>
              <a:gd name="connsiteX1" fmla="*/ 2609850 w 2609850"/>
              <a:gd name="connsiteY1" fmla="*/ 0 h 2508250"/>
              <a:gd name="connsiteX2" fmla="*/ 2609850 w 2609850"/>
              <a:gd name="connsiteY2" fmla="*/ 2508250 h 2508250"/>
              <a:gd name="connsiteX3" fmla="*/ 0 w 2609850"/>
              <a:gd name="connsiteY3" fmla="*/ 2508250 h 2508250"/>
            </a:gdLst>
            <a:cxnLst>
              <a:cxn ang="0">
                <a:pos x="connsiteX0" y="connsiteY0"/>
              </a:cxn>
              <a:cxn ang="0">
                <a:pos x="connsiteX1" y="connsiteY1"/>
              </a:cxn>
              <a:cxn ang="0">
                <a:pos x="connsiteX2" y="connsiteY2"/>
              </a:cxn>
              <a:cxn ang="0">
                <a:pos x="connsiteX3" y="connsiteY3"/>
              </a:cxn>
            </a:cxnLst>
            <a:rect l="l" t="t" r="r" b="b"/>
            <a:pathLst>
              <a:path w="2609850" h="2508250">
                <a:moveTo>
                  <a:pt x="0" y="0"/>
                </a:moveTo>
                <a:lnTo>
                  <a:pt x="2609850" y="0"/>
                </a:lnTo>
                <a:lnTo>
                  <a:pt x="2609850" y="2508250"/>
                </a:lnTo>
                <a:lnTo>
                  <a:pt x="0" y="2508250"/>
                </a:lnTo>
                <a:close/>
              </a:path>
            </a:pathLst>
          </a:custGeom>
          <a:solidFill>
            <a:schemeClr val="bg1"/>
          </a:solidFill>
          <a:ln w="6350" cap="flat">
            <a:noFill/>
            <a:prstDash val="solid"/>
            <a:miter/>
          </a:ln>
          <a:effectLst>
            <a:outerShdw blurRad="317500" dist="38100" dir="5400000" algn="t" rotWithShape="0">
              <a:prstClr val="black">
                <a:alpha val="40000"/>
              </a:prst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13" name="任意多边形: 形状 12"/>
          <p:cNvSpPr/>
          <p:nvPr>
            <p:custDataLst>
              <p:tags r:id="rId3"/>
            </p:custDataLst>
          </p:nvPr>
        </p:nvSpPr>
        <p:spPr>
          <a:xfrm>
            <a:off x="9859919" y="1363211"/>
            <a:ext cx="1289050" cy="45719"/>
          </a:xfrm>
          <a:custGeom>
            <a:gdLst>
              <a:gd name="connsiteX0" fmla="*/ 0 w 1289050"/>
              <a:gd name="connsiteY0" fmla="*/ 0 h 171450"/>
              <a:gd name="connsiteX1" fmla="*/ 1289050 w 1289050"/>
              <a:gd name="connsiteY1" fmla="*/ 0 h 171450"/>
              <a:gd name="connsiteX2" fmla="*/ 1289050 w 1289050"/>
              <a:gd name="connsiteY2" fmla="*/ 171450 h 171450"/>
              <a:gd name="connsiteX3" fmla="*/ 0 w 1289050"/>
              <a:gd name="connsiteY3" fmla="*/ 171450 h 171450"/>
            </a:gdLst>
            <a:cxnLst>
              <a:cxn ang="0">
                <a:pos x="connsiteX0" y="connsiteY0"/>
              </a:cxn>
              <a:cxn ang="0">
                <a:pos x="connsiteX1" y="connsiteY1"/>
              </a:cxn>
              <a:cxn ang="0">
                <a:pos x="connsiteX2" y="connsiteY2"/>
              </a:cxn>
              <a:cxn ang="0">
                <a:pos x="connsiteX3" y="connsiteY3"/>
              </a:cxn>
            </a:cxnLst>
            <a:rect l="l" t="t" r="r" b="b"/>
            <a:pathLst>
              <a:path w="1289050" h="171450">
                <a:moveTo>
                  <a:pt x="0" y="0"/>
                </a:moveTo>
                <a:lnTo>
                  <a:pt x="1289050" y="0"/>
                </a:lnTo>
                <a:lnTo>
                  <a:pt x="1289050" y="171450"/>
                </a:lnTo>
                <a:lnTo>
                  <a:pt x="0" y="171450"/>
                </a:lnTo>
                <a:close/>
              </a:path>
            </a:pathLst>
          </a:custGeom>
          <a:solidFill>
            <a:schemeClr val="accent3"/>
          </a:solidFill>
          <a:ln w="6350" cap="flat">
            <a:noFill/>
            <a:prstDash val="solid"/>
            <a:miter/>
          </a:ln>
        </p:spPr>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2" name="标题 1"/>
          <p:cNvSpPr>
            <a:spLocks noGrp="1"/>
          </p:cNvSpPr>
          <p:nvPr>
            <p:ph type="title" hasCustomPrompt="1"/>
            <p:custDataLst>
              <p:tags r:id="rId4"/>
            </p:custDataLst>
          </p:nvPr>
        </p:nvSpPr>
        <p:spPr>
          <a:xfrm>
            <a:off x="4309755" y="2557924"/>
            <a:ext cx="6015208" cy="2357611"/>
          </a:xfrm>
        </p:spPr>
        <p:txBody>
          <a:bodyPr lIns="90000" tIns="46800" rIns="90000" bIns="46800" anchor="ctr" anchorCtr="0">
            <a:normAutofit/>
          </a:bodyPr>
          <a:lstStyle>
            <a:lvl1pPr>
              <a:defRPr sz="7200" u="none" strike="noStrike" kern="1200" cap="none" spc="300" normalizeH="0" baseline="0">
                <a:solidFill>
                  <a:schemeClr val="tx1">
                    <a:lumMod val="85000"/>
                    <a:lumOff val="15000"/>
                  </a:schemeClr>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5"/>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8" name="组合 7"/>
          <p:cNvGrpSpPr/>
          <p:nvPr>
            <p:custDataLst>
              <p:tags r:id="rId1"/>
            </p:custDataLst>
          </p:nvPr>
        </p:nvGrpSpPr>
        <p:grpSpPr>
          <a:xfrm>
            <a:off x="0" y="6575425"/>
            <a:ext cx="12192000" cy="282575"/>
            <a:chOff x="0" y="5838825"/>
            <a:chExt cx="12192000" cy="1019175"/>
          </a:xfrm>
        </p:grpSpPr>
        <p:sp>
          <p:nvSpPr>
            <p:cNvPr id="9" name="矩形 8"/>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0" name="矩形 9"/>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1"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6"/>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7"/>
            </p:custDataLst>
          </p:nvPr>
        </p:nvSpPr>
        <p:spPr>
          <a:xfrm>
            <a:off x="6238877" y="952508"/>
            <a:ext cx="5283242" cy="5388907"/>
          </a:xfrm>
        </p:spPr>
        <p:txBody>
          <a:bodyPr>
            <a:normAutofit/>
          </a:bodyPr>
          <a:lstStyle>
            <a:lvl1pPr>
              <a:defRPr sz="1600" baseline="0">
                <a:solidFill>
                  <a:schemeClr val="tx1">
                    <a:lumMod val="85000"/>
                    <a:lumOff val="15000"/>
                  </a:schemeClr>
                </a:solidFill>
                <a:latin typeface="Arial" pitchFamily="34" charset="0"/>
                <a:ea typeface="微软雅黑" panose="020b0503020204020204" pitchFamily="34" charset="-122"/>
              </a:defRPr>
            </a:lvl1pPr>
            <a:lvl2pPr>
              <a:defRPr sz="1600" baseline="0">
                <a:solidFill>
                  <a:schemeClr val="tx1">
                    <a:lumMod val="85000"/>
                    <a:lumOff val="15000"/>
                  </a:schemeClr>
                </a:solidFill>
                <a:latin typeface="Arial" pitchFamily="34" charset="0"/>
                <a:ea typeface="微软雅黑" panose="020b0503020204020204" pitchFamily="34" charset="-122"/>
              </a:defRPr>
            </a:lvl2pPr>
            <a:lvl3pPr>
              <a:defRPr sz="1600" baseline="0">
                <a:solidFill>
                  <a:schemeClr val="tx1">
                    <a:lumMod val="85000"/>
                    <a:lumOff val="15000"/>
                  </a:schemeClr>
                </a:solidFill>
                <a:latin typeface="Arial" pitchFamily="34" charset="0"/>
                <a:ea typeface="微软雅黑" panose="020b0503020204020204" pitchFamily="34" charset="-122"/>
              </a:defRPr>
            </a:lvl3pPr>
            <a:lvl4pPr>
              <a:defRPr sz="1600" baseline="0">
                <a:solidFill>
                  <a:schemeClr val="tx1">
                    <a:lumMod val="85000"/>
                    <a:lumOff val="15000"/>
                  </a:schemeClr>
                </a:solidFill>
                <a:latin typeface="Arial" pitchFamily="34" charset="0"/>
                <a:ea typeface="微软雅黑" panose="020b0503020204020204" pitchFamily="34" charset="-122"/>
              </a:defRPr>
            </a:lvl4pPr>
            <a:lvl5pPr>
              <a:defRPr sz="160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10"/>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0" name="组合 9"/>
          <p:cNvGrpSpPr/>
          <p:nvPr>
            <p:custDataLst>
              <p:tags r:id="rId1"/>
            </p:custDataLst>
          </p:nvPr>
        </p:nvGrpSpPr>
        <p:grpSpPr>
          <a:xfrm>
            <a:off x="0" y="6575425"/>
            <a:ext cx="12192000" cy="282575"/>
            <a:chOff x="0" y="5838825"/>
            <a:chExt cx="12192000" cy="1019175"/>
          </a:xfrm>
        </p:grpSpPr>
        <p:sp>
          <p:nvSpPr>
            <p:cNvPr id="11" name="矩形 10"/>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2" name="矩形 11"/>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3"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6"/>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7"/>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8"/>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9"/>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0"/>
            </p:custDataLst>
          </p:nvPr>
        </p:nvSpPr>
        <p:spPr/>
        <p:txBody>
          <a:bodyPr>
            <a:normAutofit/>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normAutofit/>
          </a:bodyPr>
          <a:lstStyle>
            <a:lvl1pPr>
              <a:defRPr baseline="0">
                <a:latin typeface="Arial" pitchFamily="34" charset="0"/>
              </a:defRPr>
            </a:lvl1pPr>
          </a:lstStyle>
          <a:p>
            <a:endParaRPr lang="zh-CN" altLang="en-US"/>
          </a:p>
        </p:txBody>
      </p:sp>
      <p:sp>
        <p:nvSpPr>
          <p:cNvPr id="9" name="灯片编号占位符 8"/>
          <p:cNvSpPr>
            <a:spLocks noGrp="1"/>
          </p:cNvSpPr>
          <p:nvPr>
            <p:ph type="sldNum" sz="quarter" idx="12"/>
            <p:custDataLst>
              <p:tags r:id="rId12"/>
            </p:custDataLst>
          </p:nvPr>
        </p:nvSpPr>
        <p:spPr/>
        <p:txBody>
          <a:bodyPr>
            <a:normAutofit/>
          </a:bodyPr>
          <a:lstStyle>
            <a:lvl1pPr>
              <a:defRPr baseline="0">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19" name="组合 18"/>
          <p:cNvGrpSpPr/>
          <p:nvPr>
            <p:custDataLst>
              <p:tags r:id="rId1"/>
            </p:custDataLst>
          </p:nvPr>
        </p:nvGrpSpPr>
        <p:grpSpPr>
          <a:xfrm>
            <a:off x="-495" y="2632687"/>
            <a:ext cx="12192000" cy="426719"/>
            <a:chOff x="0" y="1036320"/>
            <a:chExt cx="12192000" cy="426719"/>
          </a:xfrm>
        </p:grpSpPr>
        <p:sp>
          <p:nvSpPr>
            <p:cNvPr id="20" name="矩形 19"/>
            <p:cNvSpPr/>
            <p:nvPr>
              <p:custDataLst>
                <p:tags r:id="rId2"/>
              </p:custDataLst>
            </p:nvPr>
          </p:nvSpPr>
          <p:spPr>
            <a:xfrm>
              <a:off x="0" y="1036320"/>
              <a:ext cx="1752600" cy="304800"/>
            </a:xfrm>
            <a:prstGeom prst="rect">
              <a:avLst/>
            </a:prstGeom>
            <a:solidFill>
              <a:schemeClr val="accent1">
                <a:lumMod val="50000"/>
              </a:schemeClr>
            </a:solidFill>
            <a:ln>
              <a:noFill/>
            </a:ln>
          </p:spPr>
          <p:style>
            <a:lnRef idx="2">
              <a:srgbClr val="3C497E">
                <a:shade val="50000"/>
              </a:srgbClr>
            </a:lnRef>
            <a:fillRef idx="1">
              <a:srgbClr val="3C497E"/>
            </a:fillRef>
            <a:effectRef idx="0">
              <a:srgbClr val="3C497E"/>
            </a:effectRef>
            <a:fontRef idx="minor">
              <a:sysClr val="window" lastClr="FFFFFF"/>
            </a:fontRef>
          </p:style>
          <p:txBody>
            <a:bodyPr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矩形 20"/>
            <p:cNvSpPr/>
            <p:nvPr>
              <p:custDataLst>
                <p:tags r:id="rId3"/>
              </p:custDataLst>
            </p:nvPr>
          </p:nvSpPr>
          <p:spPr>
            <a:xfrm>
              <a:off x="1752600" y="1036320"/>
              <a:ext cx="10439400" cy="304800"/>
            </a:xfrm>
            <a:prstGeom prst="rect">
              <a:avLst/>
            </a:prstGeom>
            <a:solidFill>
              <a:schemeClr val="accent1"/>
            </a:solidFill>
            <a:ln>
              <a:noFill/>
            </a:ln>
          </p:spPr>
          <p:style>
            <a:lnRef idx="2">
              <a:srgbClr val="3C497E">
                <a:shade val="50000"/>
              </a:srgbClr>
            </a:lnRef>
            <a:fillRef idx="1">
              <a:srgbClr val="3C497E"/>
            </a:fillRef>
            <a:effectRef idx="0">
              <a:srgbClr val="3C497E"/>
            </a:effectRef>
            <a:fontRef idx="minor">
              <a:sysClr val="window" lastClr="FFFFFF"/>
            </a:fontRef>
          </p:style>
          <p:txBody>
            <a:bodyPr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2" name="矩形 21"/>
            <p:cNvSpPr/>
            <p:nvPr>
              <p:custDataLst>
                <p:tags r:id="rId4"/>
              </p:custDataLst>
            </p:nvPr>
          </p:nvSpPr>
          <p:spPr>
            <a:xfrm>
              <a:off x="0" y="1417320"/>
              <a:ext cx="12192000" cy="45719"/>
            </a:xfrm>
            <a:prstGeom prst="rect">
              <a:avLst/>
            </a:prstGeom>
            <a:solidFill>
              <a:srgbClr val="3C497E">
                <a:alpha val="13000"/>
              </a:srgbClr>
            </a:solidFill>
            <a:ln>
              <a:noFill/>
            </a:ln>
          </p:spPr>
          <p:style>
            <a:lnRef idx="2">
              <a:srgbClr val="3C497E">
                <a:shade val="50000"/>
              </a:srgbClr>
            </a:lnRef>
            <a:fillRef idx="1">
              <a:srgbClr val="3C497E"/>
            </a:fillRef>
            <a:effectRef idx="0">
              <a:srgbClr val="3C497E"/>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4" name="灯片编号占位符 3"/>
          <p:cNvSpPr>
            <a:spLocks noGrp="1"/>
          </p:cNvSpPr>
          <p:nvPr>
            <p:ph type="sldNum" sz="quarter" idx="12"/>
            <p:custDataLst>
              <p:tags r:id="rId3"/>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hf hdr="0" ftr="0" dt="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8" name="组合 7"/>
          <p:cNvGrpSpPr/>
          <p:nvPr>
            <p:custDataLst>
              <p:tags r:id="rId1"/>
            </p:custDataLst>
          </p:nvPr>
        </p:nvGrpSpPr>
        <p:grpSpPr>
          <a:xfrm>
            <a:off x="0" y="6575425"/>
            <a:ext cx="12192000" cy="282575"/>
            <a:chOff x="0" y="5838825"/>
            <a:chExt cx="12192000" cy="1019175"/>
          </a:xfrm>
        </p:grpSpPr>
        <p:sp>
          <p:nvSpPr>
            <p:cNvPr id="9" name="矩形 8"/>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0" name="矩形 9"/>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1"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10"/>
            </p:custDataLst>
          </p:nvPr>
        </p:nvSpPr>
        <p:spPr/>
        <p:txBody>
          <a:bodyPr>
            <a:normAutofit/>
          </a:bodyPr>
          <a:lstStyle>
            <a:lvl1pPr>
              <a:defRPr baseline="0">
                <a:solidFill>
                  <a:schemeClr val="tx1">
                    <a:lumMod val="85000"/>
                    <a:lumOff val="15000"/>
                  </a:schemeClr>
                </a:solidFill>
                <a:latin typeface="Arial" pitchFamily="34" charset="0"/>
              </a:defRPr>
            </a:lvl1pPr>
          </a:lstStyle>
          <a:p>
            <a:fld id="{FABC47A4-756D-490B-A52F-7D9E2C9FC05F}" type="slidenum">
              <a:rPr lang="zh-CN" altLang="en-US" smtClean="0"/>
              <a:t>0</a:t>
            </a:fld>
            <a:endParaRPr lang="zh-CN" altLang="en-US"/>
          </a:p>
        </p:txBody>
      </p:sp>
    </p:spTree>
  </p:cSld>
  <p:clrMapOvr>
    <a:masterClrMapping/>
  </p:clrMapOvr>
  <p:transition/>
  <p:timing/>
  <p:hf hdr="0" ftr="0" dt="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grpSp>
        <p:nvGrpSpPr>
          <p:cNvPr id="7" name="组合 6"/>
          <p:cNvGrpSpPr/>
          <p:nvPr>
            <p:custDataLst>
              <p:tags r:id="rId1"/>
            </p:custDataLst>
          </p:nvPr>
        </p:nvGrpSpPr>
        <p:grpSpPr>
          <a:xfrm>
            <a:off x="0" y="6575425"/>
            <a:ext cx="12192000" cy="282575"/>
            <a:chOff x="0" y="5838825"/>
            <a:chExt cx="12192000" cy="1019175"/>
          </a:xfrm>
        </p:grpSpPr>
        <p:sp>
          <p:nvSpPr>
            <p:cNvPr id="8" name="矩形 7"/>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9" name="矩形 8"/>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0"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normAutofit/>
          </a:bodyPr>
          <a:lstStyle>
            <a:lvl1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1pPr>
            <a:lvl2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2pPr>
            <a:lvl3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3pPr>
            <a:lvl4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4pPr>
            <a:lvl5pPr indent="0" eaLnBrk="1" fontAlgn="auto" latinLnBrk="0" hangingPunct="1">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grpSp>
        <p:nvGrpSpPr>
          <p:cNvPr id="6" name="组合 5"/>
          <p:cNvGrpSpPr/>
          <p:nvPr>
            <p:custDataLst>
              <p:tags r:id="rId1"/>
            </p:custDataLst>
          </p:nvPr>
        </p:nvGrpSpPr>
        <p:grpSpPr>
          <a:xfrm>
            <a:off x="0" y="6575425"/>
            <a:ext cx="12192000" cy="282575"/>
            <a:chOff x="0" y="5838825"/>
            <a:chExt cx="12192000" cy="1019175"/>
          </a:xfrm>
        </p:grpSpPr>
        <p:sp>
          <p:nvSpPr>
            <p:cNvPr id="8" name="矩形 7"/>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9" name="矩形 8"/>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0"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5"/>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hf hdr="0" ftr="0" dt="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grpSp>
        <p:nvGrpSpPr>
          <p:cNvPr id="39" name="图形 33"/>
          <p:cNvGrpSpPr/>
          <p:nvPr>
            <p:custDataLst>
              <p:tags r:id="rId1"/>
            </p:custDataLst>
          </p:nvPr>
        </p:nvGrpSpPr>
        <p:grpSpPr>
          <a:xfrm rot="10800000">
            <a:off x="0" y="5857180"/>
            <a:ext cx="12193905" cy="1000820"/>
            <a:chOff x="-1906" y="1"/>
            <a:chExt cx="12193906" cy="600263"/>
          </a:xfrm>
        </p:grpSpPr>
        <p:sp>
          <p:nvSpPr>
            <p:cNvPr id="40" name="任意多边形: 形状 28"/>
            <p:cNvSpPr/>
            <p:nvPr>
              <p:custDataLst>
                <p:tags r:id="rId2"/>
              </p:custDataLst>
            </p:nvPr>
          </p:nvSpPr>
          <p:spPr>
            <a:xfrm>
              <a:off x="-1906" y="1"/>
              <a:ext cx="12193906" cy="599846"/>
            </a:xfrm>
            <a:custGeom>
              <a:gdLst>
                <a:gd name="connsiteX0" fmla="*/ 0 w 7338060"/>
                <a:gd name="connsiteY0" fmla="*/ 0 h 4076700"/>
                <a:gd name="connsiteX1" fmla="*/ 7338060 w 7338060"/>
                <a:gd name="connsiteY1" fmla="*/ 0 h 4076700"/>
                <a:gd name="connsiteX2" fmla="*/ 7338060 w 7338060"/>
                <a:gd name="connsiteY2" fmla="*/ 4076700 h 4076700"/>
                <a:gd name="connsiteX3" fmla="*/ 0 w 7338060"/>
                <a:gd name="connsiteY3" fmla="*/ 4076700 h 4076700"/>
              </a:gdLst>
              <a:cxnLst>
                <a:cxn ang="0">
                  <a:pos x="connsiteX0" y="connsiteY0"/>
                </a:cxn>
                <a:cxn ang="0">
                  <a:pos x="connsiteX1" y="connsiteY1"/>
                </a:cxn>
                <a:cxn ang="0">
                  <a:pos x="connsiteX2" y="connsiteY2"/>
                </a:cxn>
                <a:cxn ang="0">
                  <a:pos x="connsiteX3" y="connsiteY3"/>
                </a:cxn>
              </a:cxnLst>
              <a:rect l="l" t="t" r="r" b="b"/>
              <a:pathLst>
                <a:path w="7338059" h="4076700">
                  <a:moveTo>
                    <a:pt x="0" y="0"/>
                  </a:moveTo>
                  <a:lnTo>
                    <a:pt x="7338060" y="0"/>
                  </a:lnTo>
                  <a:lnTo>
                    <a:pt x="7338060" y="4076700"/>
                  </a:lnTo>
                  <a:lnTo>
                    <a:pt x="0" y="4076700"/>
                  </a:lnTo>
                  <a:close/>
                </a:path>
              </a:pathLst>
            </a:custGeom>
            <a:solidFill>
              <a:schemeClr val="accent1">
                <a:lumMod val="50000"/>
              </a:schemeClr>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grpSp>
          <p:nvGrpSpPr>
            <p:cNvPr id="41" name="图形 33"/>
            <p:cNvGrpSpPr/>
            <p:nvPr/>
          </p:nvGrpSpPr>
          <p:grpSpPr>
            <a:xfrm>
              <a:off x="-1906" y="181563"/>
              <a:ext cx="12193906" cy="418701"/>
              <a:chOff x="-1906" y="181563"/>
              <a:chExt cx="12193906" cy="418701"/>
            </a:xfrm>
            <a:solidFill>
              <a:srgbClr val="2A323C"/>
            </a:solidFill>
          </p:grpSpPr>
          <p:sp>
            <p:nvSpPr>
              <p:cNvPr id="42" name="任意多边形: 形状 30"/>
              <p:cNvSpPr/>
              <p:nvPr>
                <p:custDataLst>
                  <p:tags r:id="rId3"/>
                </p:custDataLst>
              </p:nvPr>
            </p:nvSpPr>
            <p:spPr>
              <a:xfrm>
                <a:off x="2755899" y="283643"/>
                <a:ext cx="7164071" cy="316621"/>
              </a:xfrm>
              <a:custGeom>
                <a:gdLst>
                  <a:gd name="connsiteX0" fmla="*/ 0 w 1820227"/>
                  <a:gd name="connsiteY0" fmla="*/ 0 h 138112"/>
                  <a:gd name="connsiteX1" fmla="*/ 1820228 w 1820227"/>
                  <a:gd name="connsiteY1" fmla="*/ 0 h 138112"/>
                  <a:gd name="connsiteX2" fmla="*/ 1820228 w 1820227"/>
                  <a:gd name="connsiteY2" fmla="*/ 138113 h 138112"/>
                  <a:gd name="connsiteX3" fmla="*/ 0 w 1820227"/>
                  <a:gd name="connsiteY3" fmla="*/ 138113 h 138112"/>
                </a:gdLst>
                <a:cxnLst>
                  <a:cxn ang="0">
                    <a:pos x="connsiteX0" y="connsiteY0"/>
                  </a:cxn>
                  <a:cxn ang="0">
                    <a:pos x="connsiteX1" y="connsiteY1"/>
                  </a:cxn>
                  <a:cxn ang="0">
                    <a:pos x="connsiteX2" y="connsiteY2"/>
                  </a:cxn>
                  <a:cxn ang="0">
                    <a:pos x="connsiteX3" y="connsiteY3"/>
                  </a:cxn>
                </a:cxnLst>
                <a:rect l="l" t="t" r="r" b="b"/>
                <a:pathLst>
                  <a:path w="1820227" h="138112">
                    <a:moveTo>
                      <a:pt x="0" y="0"/>
                    </a:moveTo>
                    <a:lnTo>
                      <a:pt x="1820228" y="0"/>
                    </a:lnTo>
                    <a:lnTo>
                      <a:pt x="1820228" y="138113"/>
                    </a:lnTo>
                    <a:lnTo>
                      <a:pt x="0" y="138113"/>
                    </a:lnTo>
                    <a:close/>
                  </a:path>
                </a:pathLst>
              </a:custGeom>
              <a:solidFill>
                <a:schemeClr val="accent1">
                  <a:lumMod val="40000"/>
                  <a:lumOff val="60000"/>
                </a:schemeClr>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43" name="任意多边形: 形状 31"/>
              <p:cNvSpPr/>
              <p:nvPr>
                <p:custDataLst>
                  <p:tags r:id="rId4"/>
                </p:custDataLst>
              </p:nvPr>
            </p:nvSpPr>
            <p:spPr>
              <a:xfrm>
                <a:off x="9145905" y="181563"/>
                <a:ext cx="3046095" cy="418178"/>
              </a:xfrm>
              <a:custGeom>
                <a:gdLst>
                  <a:gd name="connsiteX0" fmla="*/ 334328 w 3046094"/>
                  <a:gd name="connsiteY0" fmla="*/ 0 h 276225"/>
                  <a:gd name="connsiteX1" fmla="*/ 3046095 w 3046094"/>
                  <a:gd name="connsiteY1" fmla="*/ 0 h 276225"/>
                  <a:gd name="connsiteX2" fmla="*/ 3046095 w 3046094"/>
                  <a:gd name="connsiteY2" fmla="*/ 276225 h 276225"/>
                  <a:gd name="connsiteX3" fmla="*/ 0 w 3046094"/>
                  <a:gd name="connsiteY3" fmla="*/ 276225 h 276225"/>
                </a:gdLst>
                <a:cxnLst>
                  <a:cxn ang="0">
                    <a:pos x="connsiteX0" y="connsiteY0"/>
                  </a:cxn>
                  <a:cxn ang="0">
                    <a:pos x="connsiteX1" y="connsiteY1"/>
                  </a:cxn>
                  <a:cxn ang="0">
                    <a:pos x="connsiteX2" y="connsiteY2"/>
                  </a:cxn>
                  <a:cxn ang="0">
                    <a:pos x="connsiteX3" y="connsiteY3"/>
                  </a:cxn>
                </a:cxnLst>
                <a:rect l="l" t="t" r="r" b="b"/>
                <a:pathLst>
                  <a:path w="3046094" h="276225">
                    <a:moveTo>
                      <a:pt x="334328" y="0"/>
                    </a:moveTo>
                    <a:lnTo>
                      <a:pt x="3046095" y="0"/>
                    </a:lnTo>
                    <a:lnTo>
                      <a:pt x="3046095" y="276225"/>
                    </a:lnTo>
                    <a:lnTo>
                      <a:pt x="0" y="276225"/>
                    </a:lnTo>
                    <a:close/>
                  </a:path>
                </a:pathLst>
              </a:custGeom>
              <a:solidFill>
                <a:schemeClr val="accent1"/>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44" name="任意多边形: 形状 32"/>
              <p:cNvSpPr/>
              <p:nvPr>
                <p:custDataLst>
                  <p:tags r:id="rId5"/>
                </p:custDataLst>
              </p:nvPr>
            </p:nvSpPr>
            <p:spPr>
              <a:xfrm>
                <a:off x="-1906" y="181563"/>
                <a:ext cx="3046095" cy="418178"/>
              </a:xfrm>
              <a:custGeom>
                <a:gdLst>
                  <a:gd name="connsiteX0" fmla="*/ 2711768 w 3046094"/>
                  <a:gd name="connsiteY0" fmla="*/ 0 h 276225"/>
                  <a:gd name="connsiteX1" fmla="*/ 0 w 3046094"/>
                  <a:gd name="connsiteY1" fmla="*/ 0 h 276225"/>
                  <a:gd name="connsiteX2" fmla="*/ 0 w 3046094"/>
                  <a:gd name="connsiteY2" fmla="*/ 276225 h 276225"/>
                  <a:gd name="connsiteX3" fmla="*/ 3046095 w 3046094"/>
                  <a:gd name="connsiteY3" fmla="*/ 276225 h 276225"/>
                </a:gdLst>
                <a:cxnLst>
                  <a:cxn ang="0">
                    <a:pos x="connsiteX0" y="connsiteY0"/>
                  </a:cxn>
                  <a:cxn ang="0">
                    <a:pos x="connsiteX1" y="connsiteY1"/>
                  </a:cxn>
                  <a:cxn ang="0">
                    <a:pos x="connsiteX2" y="connsiteY2"/>
                  </a:cxn>
                  <a:cxn ang="0">
                    <a:pos x="connsiteX3" y="connsiteY3"/>
                  </a:cxn>
                </a:cxnLst>
                <a:rect l="l" t="t" r="r" b="b"/>
                <a:pathLst>
                  <a:path w="3046094" h="276225">
                    <a:moveTo>
                      <a:pt x="2711768" y="0"/>
                    </a:moveTo>
                    <a:lnTo>
                      <a:pt x="0" y="0"/>
                    </a:lnTo>
                    <a:lnTo>
                      <a:pt x="0" y="276225"/>
                    </a:lnTo>
                    <a:lnTo>
                      <a:pt x="3046095" y="276225"/>
                    </a:lnTo>
                    <a:close/>
                  </a:path>
                </a:pathLst>
              </a:custGeom>
              <a:solidFill>
                <a:schemeClr val="accent1"/>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grpSp>
      </p:grpSp>
      <p:grpSp>
        <p:nvGrpSpPr>
          <p:cNvPr id="45" name="图形 33"/>
          <p:cNvGrpSpPr/>
          <p:nvPr>
            <p:custDataLst>
              <p:tags r:id="rId6"/>
            </p:custDataLst>
          </p:nvPr>
        </p:nvGrpSpPr>
        <p:grpSpPr>
          <a:xfrm rot="10800000" flipV="1">
            <a:off x="-952" y="0"/>
            <a:ext cx="12193905" cy="1000820"/>
            <a:chOff x="-1906" y="1"/>
            <a:chExt cx="12193906" cy="600263"/>
          </a:xfrm>
        </p:grpSpPr>
        <p:sp>
          <p:nvSpPr>
            <p:cNvPr id="46" name="任意多边形: 形状 28"/>
            <p:cNvSpPr/>
            <p:nvPr>
              <p:custDataLst>
                <p:tags r:id="rId7"/>
              </p:custDataLst>
            </p:nvPr>
          </p:nvSpPr>
          <p:spPr>
            <a:xfrm>
              <a:off x="-1906" y="1"/>
              <a:ext cx="12193906" cy="599846"/>
            </a:xfrm>
            <a:custGeom>
              <a:gdLst>
                <a:gd name="connsiteX0" fmla="*/ 0 w 7338060"/>
                <a:gd name="connsiteY0" fmla="*/ 0 h 4076700"/>
                <a:gd name="connsiteX1" fmla="*/ 7338060 w 7338060"/>
                <a:gd name="connsiteY1" fmla="*/ 0 h 4076700"/>
                <a:gd name="connsiteX2" fmla="*/ 7338060 w 7338060"/>
                <a:gd name="connsiteY2" fmla="*/ 4076700 h 4076700"/>
                <a:gd name="connsiteX3" fmla="*/ 0 w 7338060"/>
                <a:gd name="connsiteY3" fmla="*/ 4076700 h 4076700"/>
              </a:gdLst>
              <a:cxnLst>
                <a:cxn ang="0">
                  <a:pos x="connsiteX0" y="connsiteY0"/>
                </a:cxn>
                <a:cxn ang="0">
                  <a:pos x="connsiteX1" y="connsiteY1"/>
                </a:cxn>
                <a:cxn ang="0">
                  <a:pos x="connsiteX2" y="connsiteY2"/>
                </a:cxn>
                <a:cxn ang="0">
                  <a:pos x="connsiteX3" y="connsiteY3"/>
                </a:cxn>
              </a:cxnLst>
              <a:rect l="l" t="t" r="r" b="b"/>
              <a:pathLst>
                <a:path w="7338059" h="4076700">
                  <a:moveTo>
                    <a:pt x="0" y="0"/>
                  </a:moveTo>
                  <a:lnTo>
                    <a:pt x="7338060" y="0"/>
                  </a:lnTo>
                  <a:lnTo>
                    <a:pt x="7338060" y="4076700"/>
                  </a:lnTo>
                  <a:lnTo>
                    <a:pt x="0" y="4076700"/>
                  </a:lnTo>
                  <a:close/>
                </a:path>
              </a:pathLst>
            </a:custGeom>
            <a:solidFill>
              <a:schemeClr val="accent1">
                <a:lumMod val="50000"/>
              </a:schemeClr>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grpSp>
          <p:nvGrpSpPr>
            <p:cNvPr id="47" name="图形 33"/>
            <p:cNvGrpSpPr/>
            <p:nvPr/>
          </p:nvGrpSpPr>
          <p:grpSpPr>
            <a:xfrm>
              <a:off x="-1906" y="181563"/>
              <a:ext cx="12193906" cy="418701"/>
              <a:chOff x="-1906" y="181563"/>
              <a:chExt cx="12193906" cy="418701"/>
            </a:xfrm>
            <a:solidFill>
              <a:srgbClr val="2A323C"/>
            </a:solidFill>
          </p:grpSpPr>
          <p:sp>
            <p:nvSpPr>
              <p:cNvPr id="48" name="任意多边形: 形状 30"/>
              <p:cNvSpPr/>
              <p:nvPr>
                <p:custDataLst>
                  <p:tags r:id="rId8"/>
                </p:custDataLst>
              </p:nvPr>
            </p:nvSpPr>
            <p:spPr>
              <a:xfrm>
                <a:off x="2755899" y="283643"/>
                <a:ext cx="7164071" cy="316621"/>
              </a:xfrm>
              <a:custGeom>
                <a:gdLst>
                  <a:gd name="connsiteX0" fmla="*/ 0 w 1820227"/>
                  <a:gd name="connsiteY0" fmla="*/ 0 h 138112"/>
                  <a:gd name="connsiteX1" fmla="*/ 1820228 w 1820227"/>
                  <a:gd name="connsiteY1" fmla="*/ 0 h 138112"/>
                  <a:gd name="connsiteX2" fmla="*/ 1820228 w 1820227"/>
                  <a:gd name="connsiteY2" fmla="*/ 138113 h 138112"/>
                  <a:gd name="connsiteX3" fmla="*/ 0 w 1820227"/>
                  <a:gd name="connsiteY3" fmla="*/ 138113 h 138112"/>
                </a:gdLst>
                <a:cxnLst>
                  <a:cxn ang="0">
                    <a:pos x="connsiteX0" y="connsiteY0"/>
                  </a:cxn>
                  <a:cxn ang="0">
                    <a:pos x="connsiteX1" y="connsiteY1"/>
                  </a:cxn>
                  <a:cxn ang="0">
                    <a:pos x="connsiteX2" y="connsiteY2"/>
                  </a:cxn>
                  <a:cxn ang="0">
                    <a:pos x="connsiteX3" y="connsiteY3"/>
                  </a:cxn>
                </a:cxnLst>
                <a:rect l="l" t="t" r="r" b="b"/>
                <a:pathLst>
                  <a:path w="1820227" h="138112">
                    <a:moveTo>
                      <a:pt x="0" y="0"/>
                    </a:moveTo>
                    <a:lnTo>
                      <a:pt x="1820228" y="0"/>
                    </a:lnTo>
                    <a:lnTo>
                      <a:pt x="1820228" y="138113"/>
                    </a:lnTo>
                    <a:lnTo>
                      <a:pt x="0" y="138113"/>
                    </a:lnTo>
                    <a:close/>
                  </a:path>
                </a:pathLst>
              </a:custGeom>
              <a:solidFill>
                <a:schemeClr val="accent1">
                  <a:lumMod val="40000"/>
                  <a:lumOff val="60000"/>
                </a:schemeClr>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49" name="任意多边形: 形状 31"/>
              <p:cNvSpPr/>
              <p:nvPr>
                <p:custDataLst>
                  <p:tags r:id="rId9"/>
                </p:custDataLst>
              </p:nvPr>
            </p:nvSpPr>
            <p:spPr>
              <a:xfrm>
                <a:off x="9145905" y="181563"/>
                <a:ext cx="3046095" cy="418178"/>
              </a:xfrm>
              <a:custGeom>
                <a:gdLst>
                  <a:gd name="connsiteX0" fmla="*/ 334328 w 3046094"/>
                  <a:gd name="connsiteY0" fmla="*/ 0 h 276225"/>
                  <a:gd name="connsiteX1" fmla="*/ 3046095 w 3046094"/>
                  <a:gd name="connsiteY1" fmla="*/ 0 h 276225"/>
                  <a:gd name="connsiteX2" fmla="*/ 3046095 w 3046094"/>
                  <a:gd name="connsiteY2" fmla="*/ 276225 h 276225"/>
                  <a:gd name="connsiteX3" fmla="*/ 0 w 3046094"/>
                  <a:gd name="connsiteY3" fmla="*/ 276225 h 276225"/>
                </a:gdLst>
                <a:cxnLst>
                  <a:cxn ang="0">
                    <a:pos x="connsiteX0" y="connsiteY0"/>
                  </a:cxn>
                  <a:cxn ang="0">
                    <a:pos x="connsiteX1" y="connsiteY1"/>
                  </a:cxn>
                  <a:cxn ang="0">
                    <a:pos x="connsiteX2" y="connsiteY2"/>
                  </a:cxn>
                  <a:cxn ang="0">
                    <a:pos x="connsiteX3" y="connsiteY3"/>
                  </a:cxn>
                </a:cxnLst>
                <a:rect l="l" t="t" r="r" b="b"/>
                <a:pathLst>
                  <a:path w="3046094" h="276225">
                    <a:moveTo>
                      <a:pt x="334328" y="0"/>
                    </a:moveTo>
                    <a:lnTo>
                      <a:pt x="3046095" y="0"/>
                    </a:lnTo>
                    <a:lnTo>
                      <a:pt x="3046095" y="276225"/>
                    </a:lnTo>
                    <a:lnTo>
                      <a:pt x="0" y="276225"/>
                    </a:lnTo>
                    <a:close/>
                  </a:path>
                </a:pathLst>
              </a:custGeom>
              <a:solidFill>
                <a:schemeClr val="accent1"/>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sp>
            <p:nvSpPr>
              <p:cNvPr id="50" name="任意多边形: 形状 32"/>
              <p:cNvSpPr/>
              <p:nvPr>
                <p:custDataLst>
                  <p:tags r:id="rId10"/>
                </p:custDataLst>
              </p:nvPr>
            </p:nvSpPr>
            <p:spPr>
              <a:xfrm>
                <a:off x="-1906" y="181563"/>
                <a:ext cx="3046095" cy="418178"/>
              </a:xfrm>
              <a:custGeom>
                <a:gdLst>
                  <a:gd name="connsiteX0" fmla="*/ 2711768 w 3046094"/>
                  <a:gd name="connsiteY0" fmla="*/ 0 h 276225"/>
                  <a:gd name="connsiteX1" fmla="*/ 0 w 3046094"/>
                  <a:gd name="connsiteY1" fmla="*/ 0 h 276225"/>
                  <a:gd name="connsiteX2" fmla="*/ 0 w 3046094"/>
                  <a:gd name="connsiteY2" fmla="*/ 276225 h 276225"/>
                  <a:gd name="connsiteX3" fmla="*/ 3046095 w 3046094"/>
                  <a:gd name="connsiteY3" fmla="*/ 276225 h 276225"/>
                </a:gdLst>
                <a:cxnLst>
                  <a:cxn ang="0">
                    <a:pos x="connsiteX0" y="connsiteY0"/>
                  </a:cxn>
                  <a:cxn ang="0">
                    <a:pos x="connsiteX1" y="connsiteY1"/>
                  </a:cxn>
                  <a:cxn ang="0">
                    <a:pos x="connsiteX2" y="connsiteY2"/>
                  </a:cxn>
                  <a:cxn ang="0">
                    <a:pos x="connsiteX3" y="connsiteY3"/>
                  </a:cxn>
                </a:cxnLst>
                <a:rect l="l" t="t" r="r" b="b"/>
                <a:pathLst>
                  <a:path w="3046094" h="276225">
                    <a:moveTo>
                      <a:pt x="2711768" y="0"/>
                    </a:moveTo>
                    <a:lnTo>
                      <a:pt x="0" y="0"/>
                    </a:lnTo>
                    <a:lnTo>
                      <a:pt x="0" y="276225"/>
                    </a:lnTo>
                    <a:lnTo>
                      <a:pt x="3046095" y="276225"/>
                    </a:lnTo>
                    <a:close/>
                  </a:path>
                </a:pathLst>
              </a:custGeom>
              <a:solidFill>
                <a:schemeClr val="accent1"/>
              </a:solidFill>
              <a:ln w="9525" cap="flat">
                <a:noFill/>
                <a:prstDash val="solid"/>
                <a:miter/>
              </a:ln>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0">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11"/>
            </p:custDataLst>
          </p:nvPr>
        </p:nvSpPr>
        <p:spPr>
          <a:xfrm>
            <a:off x="2793236" y="2637446"/>
            <a:ext cx="6605528" cy="1583109"/>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9600" b="0" i="0" u="none" strike="noStrike" kern="1200" cap="none" spc="600" normalizeH="0" baseline="0" noProof="1">
                <a:solidFill>
                  <a:schemeClr val="tx1">
                    <a:lumMod val="85000"/>
                    <a:lumOff val="15000"/>
                  </a:schemeClr>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2"/>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3"/>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14"/>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grpSp>
        <p:nvGrpSpPr>
          <p:cNvPr id="12" name="组合 11"/>
          <p:cNvGrpSpPr/>
          <p:nvPr>
            <p:custDataLst>
              <p:tags r:id="rId1"/>
            </p:custDataLst>
          </p:nvPr>
        </p:nvGrpSpPr>
        <p:grpSpPr>
          <a:xfrm>
            <a:off x="0" y="6575425"/>
            <a:ext cx="12192000" cy="282575"/>
            <a:chOff x="0" y="5838825"/>
            <a:chExt cx="12192000" cy="1019175"/>
          </a:xfrm>
        </p:grpSpPr>
        <p:sp>
          <p:nvSpPr>
            <p:cNvPr id="13" name="矩形 12"/>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4" name="矩形 13"/>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5"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2" name="标题 1"/>
          <p:cNvSpPr>
            <a:spLocks noGrp="1"/>
          </p:cNvSpPr>
          <p:nvPr>
            <p:ph type="title"/>
            <p:custDataLst>
              <p:tags r:id="rId5"/>
            </p:custDataLst>
          </p:nvPr>
        </p:nvSpPr>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nvGrpSpPr>
          <p:cNvPr id="9" name="组合 8"/>
          <p:cNvGrpSpPr/>
          <p:nvPr>
            <p:custDataLst>
              <p:tags r:id="rId2"/>
            </p:custDataLst>
          </p:nvPr>
        </p:nvGrpSpPr>
        <p:grpSpPr>
          <a:xfrm>
            <a:off x="-1905" y="3175"/>
            <a:ext cx="12193270" cy="6854190"/>
            <a:chOff x="-1905" y="3175"/>
            <a:chExt cx="12193270" cy="6854190"/>
          </a:xfrm>
        </p:grpSpPr>
        <p:grpSp>
          <p:nvGrpSpPr>
            <p:cNvPr id="14" name="组合 13"/>
            <p:cNvGrpSpPr/>
            <p:nvPr userDrawn="1"/>
          </p:nvGrpSpPr>
          <p:grpSpPr>
            <a:xfrm>
              <a:off x="10316845" y="4822825"/>
              <a:ext cx="1874520" cy="2034540"/>
              <a:chOff x="16247" y="7595"/>
              <a:chExt cx="2952" cy="3204"/>
            </a:xfrm>
          </p:grpSpPr>
          <p:sp>
            <p:nvSpPr>
              <p:cNvPr id="15" name="直角三角形 14"/>
              <p:cNvSpPr/>
              <p:nvPr>
                <p:custDataLst>
                  <p:tags r:id="rId3"/>
                </p:custDataLst>
              </p:nvPr>
            </p:nvSpPr>
            <p:spPr>
              <a:xfrm rot="16200000">
                <a:off x="16214" y="7814"/>
                <a:ext cx="3205" cy="2767"/>
              </a:xfrm>
              <a:prstGeom prst="rtTriangle">
                <a:avLst/>
              </a:prstGeom>
              <a:solidFill>
                <a:schemeClr val="bg1">
                  <a:lumMod val="95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6" name="直角三角形 15"/>
              <p:cNvSpPr/>
              <p:nvPr>
                <p:custDataLst>
                  <p:tags r:id="rId4"/>
                </p:custDataLst>
              </p:nvPr>
            </p:nvSpPr>
            <p:spPr>
              <a:xfrm rot="16200000">
                <a:off x="16510" y="8107"/>
                <a:ext cx="2427" cy="2953"/>
              </a:xfrm>
              <a:prstGeom prst="rtTriangle">
                <a:avLst/>
              </a:prstGeom>
              <a:solidFill>
                <a:schemeClr val="accent1">
                  <a:lumMod val="50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7" name="直角三角形 16"/>
              <p:cNvSpPr/>
              <p:nvPr>
                <p:custDataLst>
                  <p:tags r:id="rId5"/>
                </p:custDataLst>
              </p:nvPr>
            </p:nvSpPr>
            <p:spPr>
              <a:xfrm rot="16200000">
                <a:off x="17027" y="8624"/>
                <a:ext cx="1392" cy="2953"/>
              </a:xfrm>
              <a:prstGeom prst="rtTriangle">
                <a:avLst/>
              </a:prstGeom>
              <a:solidFill>
                <a:schemeClr val="accent1"/>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nvGrpSpPr>
            <p:cNvPr id="18" name="组合 17"/>
            <p:cNvGrpSpPr/>
            <p:nvPr userDrawn="1"/>
          </p:nvGrpSpPr>
          <p:grpSpPr>
            <a:xfrm rot="10800000">
              <a:off x="-1905" y="3175"/>
              <a:ext cx="1874520" cy="2034540"/>
              <a:chOff x="16247" y="7595"/>
              <a:chExt cx="2952" cy="3204"/>
            </a:xfrm>
          </p:grpSpPr>
          <p:sp>
            <p:nvSpPr>
              <p:cNvPr id="19" name="直角三角形 18"/>
              <p:cNvSpPr/>
              <p:nvPr>
                <p:custDataLst>
                  <p:tags r:id="rId6"/>
                </p:custDataLst>
              </p:nvPr>
            </p:nvSpPr>
            <p:spPr>
              <a:xfrm rot="16200000">
                <a:off x="16214" y="7814"/>
                <a:ext cx="3205" cy="2767"/>
              </a:xfrm>
              <a:prstGeom prst="rtTriangle">
                <a:avLst/>
              </a:prstGeom>
              <a:solidFill>
                <a:schemeClr val="bg1">
                  <a:lumMod val="95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0" name="直角三角形 19"/>
              <p:cNvSpPr/>
              <p:nvPr>
                <p:custDataLst>
                  <p:tags r:id="rId7"/>
                </p:custDataLst>
              </p:nvPr>
            </p:nvSpPr>
            <p:spPr>
              <a:xfrm rot="16200000">
                <a:off x="16510" y="8107"/>
                <a:ext cx="2427" cy="2953"/>
              </a:xfrm>
              <a:prstGeom prst="rtTriangle">
                <a:avLst/>
              </a:prstGeom>
              <a:solidFill>
                <a:schemeClr val="accent1">
                  <a:lumMod val="50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直角三角形 20"/>
              <p:cNvSpPr/>
              <p:nvPr>
                <p:custDataLst>
                  <p:tags r:id="rId8"/>
                </p:custDataLst>
              </p:nvPr>
            </p:nvSpPr>
            <p:spPr>
              <a:xfrm rot="16200000">
                <a:off x="17027" y="8624"/>
                <a:ext cx="1392" cy="2953"/>
              </a:xfrm>
              <a:prstGeom prst="rtTriangle">
                <a:avLst/>
              </a:prstGeom>
              <a:solidFill>
                <a:schemeClr val="accent1"/>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9"/>
            </p:custDataLst>
          </p:nvPr>
        </p:nvSpPr>
        <p:spPr>
          <a:xfrm>
            <a:off x="1281600" y="1249200"/>
            <a:ext cx="9626400" cy="723600"/>
          </a:xfrm>
        </p:spPr>
        <p:txBody>
          <a:bodyPr anchor="ctr">
            <a:normAutofit/>
          </a:bodyPr>
          <a:lstStyle>
            <a:lvl1pPr>
              <a:defRPr sz="3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10"/>
            </p:custDataLst>
          </p:nvPr>
        </p:nvSpPr>
        <p:spPr>
          <a:xfrm>
            <a:off x="1281113" y="2163600"/>
            <a:ext cx="9626600" cy="34452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11"/>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13"/>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Tree>
  </p:cSld>
  <p:clrMapOvr>
    <a:masterClrMapping/>
  </p:clrMapOvr>
  <p:transition/>
  <p:timing/>
  <p:hf hdr="0" ftr="0" dt="0"/>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grpSp>
        <p:nvGrpSpPr>
          <p:cNvPr id="10" name="组合 9"/>
          <p:cNvGrpSpPr/>
          <p:nvPr>
            <p:custDataLst>
              <p:tags r:id="rId1"/>
            </p:custDataLst>
          </p:nvPr>
        </p:nvGrpSpPr>
        <p:grpSpPr>
          <a:xfrm>
            <a:off x="11209020" y="-6348"/>
            <a:ext cx="982980" cy="6864348"/>
            <a:chOff x="11209020" y="-6348"/>
            <a:chExt cx="982980" cy="6864348"/>
          </a:xfrm>
        </p:grpSpPr>
        <p:grpSp>
          <p:nvGrpSpPr>
            <p:cNvPr id="15" name="组合 14"/>
            <p:cNvGrpSpPr/>
            <p:nvPr userDrawn="1"/>
          </p:nvGrpSpPr>
          <p:grpSpPr>
            <a:xfrm>
              <a:off x="11209020" y="5718810"/>
              <a:ext cx="982980" cy="1139190"/>
              <a:chOff x="11209020" y="5718810"/>
              <a:chExt cx="982980" cy="1139190"/>
            </a:xfrm>
          </p:grpSpPr>
          <p:sp>
            <p:nvSpPr>
              <p:cNvPr id="16" name="直角三角形 15"/>
              <p:cNvSpPr/>
              <p:nvPr>
                <p:custDataLst>
                  <p:tags r:id="rId2"/>
                </p:custDataLst>
              </p:nvPr>
            </p:nvSpPr>
            <p:spPr>
              <a:xfrm rot="16200000">
                <a:off x="11130915" y="5796915"/>
                <a:ext cx="1139190" cy="982980"/>
              </a:xfrm>
              <a:prstGeom prst="rtTriangle">
                <a:avLst/>
              </a:prstGeom>
              <a:solidFill>
                <a:srgbClr val="EFEFF0"/>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7" name="直角三角形 16"/>
              <p:cNvSpPr/>
              <p:nvPr>
                <p:custDataLst>
                  <p:tags r:id="rId3"/>
                </p:custDataLst>
              </p:nvPr>
            </p:nvSpPr>
            <p:spPr>
              <a:xfrm rot="16200000">
                <a:off x="11449574" y="6114668"/>
                <a:ext cx="669915" cy="814936"/>
              </a:xfrm>
              <a:prstGeom prst="rtTriangle">
                <a:avLst/>
              </a:prstGeom>
              <a:solidFill>
                <a:srgbClr val="18497E"/>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8" name="直角三角形 17"/>
              <p:cNvSpPr/>
              <p:nvPr>
                <p:custDataLst>
                  <p:tags r:id="rId4"/>
                </p:custDataLst>
              </p:nvPr>
            </p:nvSpPr>
            <p:spPr>
              <a:xfrm rot="16200000">
                <a:off x="11592370" y="6257464"/>
                <a:ext cx="384324" cy="814936"/>
              </a:xfrm>
              <a:prstGeom prst="rtTriangle">
                <a:avLst/>
              </a:prstGeom>
              <a:solidFill>
                <a:srgbClr val="277EB1"/>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nvGrpSpPr>
            <p:cNvPr id="19" name="组合 18"/>
            <p:cNvGrpSpPr/>
            <p:nvPr userDrawn="1"/>
          </p:nvGrpSpPr>
          <p:grpSpPr>
            <a:xfrm>
              <a:off x="11377062" y="-6348"/>
              <a:ext cx="814938" cy="944394"/>
              <a:chOff x="11377062" y="-6348"/>
              <a:chExt cx="814938" cy="944394"/>
            </a:xfrm>
          </p:grpSpPr>
          <p:sp>
            <p:nvSpPr>
              <p:cNvPr id="20" name="直角三角形 19"/>
              <p:cNvSpPr/>
              <p:nvPr>
                <p:custDataLst>
                  <p:tags r:id="rId5"/>
                </p:custDataLst>
              </p:nvPr>
            </p:nvSpPr>
            <p:spPr>
              <a:xfrm rot="16200000" flipH="1">
                <a:off x="11312334" y="58380"/>
                <a:ext cx="944394" cy="814937"/>
              </a:xfrm>
              <a:prstGeom prst="rtTriangle">
                <a:avLst/>
              </a:prstGeom>
              <a:solidFill>
                <a:srgbClr val="EFEFF0"/>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直角三角形 20"/>
              <p:cNvSpPr/>
              <p:nvPr>
                <p:custDataLst>
                  <p:tags r:id="rId6"/>
                </p:custDataLst>
              </p:nvPr>
            </p:nvSpPr>
            <p:spPr>
              <a:xfrm rot="16200000" flipH="1">
                <a:off x="11576507" y="-65727"/>
                <a:ext cx="555363" cy="675620"/>
              </a:xfrm>
              <a:prstGeom prst="rtTriangle">
                <a:avLst/>
              </a:prstGeom>
              <a:solidFill>
                <a:srgbClr val="18497E"/>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2" name="直角三角形 21"/>
              <p:cNvSpPr/>
              <p:nvPr>
                <p:custDataLst>
                  <p:tags r:id="rId7"/>
                </p:custDataLst>
              </p:nvPr>
            </p:nvSpPr>
            <p:spPr>
              <a:xfrm rot="16200000" flipH="1">
                <a:off x="11694886" y="-184105"/>
                <a:ext cx="318607" cy="675620"/>
              </a:xfrm>
              <a:prstGeom prst="rtTriangle">
                <a:avLst/>
              </a:prstGeom>
              <a:solidFill>
                <a:srgbClr val="277EB1"/>
              </a:solidFill>
              <a:ln>
                <a:noFill/>
              </a:ln>
            </p:spPr>
            <p:style>
              <a:lnRef idx="2">
                <a:srgbClr val="445468">
                  <a:shade val="50000"/>
                </a:srgbClr>
              </a:lnRef>
              <a:fillRef idx="1">
                <a:srgbClr val="445468"/>
              </a:fillRef>
              <a:effectRef idx="0">
                <a:srgbClr val="445468"/>
              </a:effectRef>
              <a:fontRef idx="minor">
                <a:sysClr val="window" lastClr="FFFFFF"/>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sp>
        <p:nvSpPr>
          <p:cNvPr id="8" name="矩形 7"/>
          <p:cNvSpPr/>
          <p:nvPr>
            <p:custDataLst>
              <p:tags r:id="rId8"/>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Arial" pitchFamily="34" charset="0"/>
              <a:sym typeface="+mn-ea"/>
            </a:endParaRPr>
          </a:p>
        </p:txBody>
      </p:sp>
      <p:sp>
        <p:nvSpPr>
          <p:cNvPr id="2" name="标题 1"/>
          <p:cNvSpPr>
            <a:spLocks noGrp="1"/>
          </p:cNvSpPr>
          <p:nvPr>
            <p:ph type="title" hasCustomPrompt="1"/>
            <p:custDataLst>
              <p:tags r:id="rId9"/>
            </p:custDataLst>
          </p:nvPr>
        </p:nvSpPr>
        <p:spPr>
          <a:xfrm>
            <a:off x="583200" y="770400"/>
            <a:ext cx="3960000" cy="882000"/>
          </a:xfrm>
        </p:spPr>
        <p:txBody>
          <a:bodyPr anchor="ctr">
            <a:normAutofit/>
          </a:bodyPr>
          <a:lstStyle>
            <a:lvl1pPr>
              <a:defRPr sz="36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p:ph type="dt" sz="half" idx="10"/>
            <p:custDataLst>
              <p:tags r:id="rId10"/>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12"/>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3"/>
            </p:custDataLst>
          </p:nvPr>
        </p:nvSpPr>
        <p:spPr>
          <a:xfrm>
            <a:off x="586800" y="1764000"/>
            <a:ext cx="3956400" cy="40932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4"/>
            </p:custDataLst>
          </p:nvPr>
        </p:nvSpPr>
        <p:spPr>
          <a:xfrm>
            <a:off x="5101200" y="769938"/>
            <a:ext cx="6480000" cy="5087937"/>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hf hdr="0" ftr="0" dt="0"/>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grpSp>
        <p:nvGrpSpPr>
          <p:cNvPr id="16" name="组合 15"/>
          <p:cNvGrpSpPr/>
          <p:nvPr>
            <p:custDataLst>
              <p:tags r:id="rId1"/>
            </p:custDataLst>
          </p:nvPr>
        </p:nvGrpSpPr>
        <p:grpSpPr>
          <a:xfrm>
            <a:off x="0" y="6575425"/>
            <a:ext cx="12192000" cy="282575"/>
            <a:chOff x="0" y="5838825"/>
            <a:chExt cx="12192000" cy="1019175"/>
          </a:xfrm>
        </p:grpSpPr>
        <p:sp>
          <p:nvSpPr>
            <p:cNvPr id="17" name="矩形 16"/>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8" name="矩形 17"/>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wrap="square"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9"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10" name="矩形 9"/>
          <p:cNvSpPr/>
          <p:nvPr>
            <p:custDataLst>
              <p:tags r:id="rId5"/>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Arial" pitchFamily="34" charset="0"/>
              <a:sym typeface="+mn-ea"/>
            </a:endParaRPr>
          </a:p>
        </p:txBody>
      </p:sp>
      <p:sp>
        <p:nvSpPr>
          <p:cNvPr id="2" name="标题 1"/>
          <p:cNvSpPr>
            <a:spLocks noGrp="1"/>
          </p:cNvSpPr>
          <p:nvPr>
            <p:ph type="title"/>
            <p:custDataLst>
              <p:tags r:id="rId6"/>
            </p:custDataLst>
          </p:nvPr>
        </p:nvSpPr>
        <p:spPr>
          <a:xfrm>
            <a:off x="612000" y="781200"/>
            <a:ext cx="10976400" cy="626400"/>
          </a:xfrm>
        </p:spPr>
        <p:txBody>
          <a:bodyPr wrap="square" anchor="ctr">
            <a:normAutofit/>
          </a:bodyPr>
          <a:lstStyle>
            <a:lvl1pPr algn="ctr">
              <a:defRPr sz="36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wrap="square">
            <a:normAutofit/>
          </a:bodyPr>
          <a:lstStyle>
            <a:lvl1pPr algn="ctr">
              <a:defRPr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wrap="square">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hf hdr="0" ftr="0" dt="0"/>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grpSp>
        <p:nvGrpSpPr>
          <p:cNvPr id="16" name="组合 15"/>
          <p:cNvGrpSpPr/>
          <p:nvPr>
            <p:custDataLst>
              <p:tags r:id="rId1"/>
            </p:custDataLst>
          </p:nvPr>
        </p:nvGrpSpPr>
        <p:grpSpPr>
          <a:xfrm rot="10800000">
            <a:off x="0" y="0"/>
            <a:ext cx="12192000" cy="282575"/>
            <a:chOff x="0" y="5838825"/>
            <a:chExt cx="12192000" cy="1019175"/>
          </a:xfrm>
        </p:grpSpPr>
        <p:sp>
          <p:nvSpPr>
            <p:cNvPr id="17" name="矩形 16"/>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8" name="矩形 17"/>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19"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8" name="矩形 7"/>
          <p:cNvSpPr/>
          <p:nvPr>
            <p:custDataLst>
              <p:tags r:id="rId5"/>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Arial" pitchFamily="34" charset="0"/>
              <a:sym typeface="+mn-ea"/>
            </a:endParaRPr>
          </a:p>
        </p:txBody>
      </p:sp>
      <p:sp>
        <p:nvSpPr>
          <p:cNvPr id="2" name="标题 1"/>
          <p:cNvSpPr>
            <a:spLocks noGrp="1"/>
          </p:cNvSpPr>
          <p:nvPr>
            <p:ph type="title"/>
            <p:custDataLst>
              <p:tags r:id="rId6"/>
            </p:custDataLst>
          </p:nvPr>
        </p:nvSpPr>
        <p:spPr>
          <a:xfrm>
            <a:off x="604800" y="669600"/>
            <a:ext cx="10976400" cy="565200"/>
          </a:xfrm>
        </p:spPr>
        <p:txBody>
          <a:bodyPr anchor="ctr">
            <a:normAutofit/>
          </a:bodyPr>
          <a:lstStyle>
            <a:lvl1pPr algn="ctr">
              <a:defRPr sz="32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hf hdr="0" ftr="0" dt="0"/>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grpSp>
        <p:nvGrpSpPr>
          <p:cNvPr id="18" name="组合 17"/>
          <p:cNvGrpSpPr/>
          <p:nvPr>
            <p:custDataLst>
              <p:tags r:id="rId1"/>
            </p:custDataLst>
          </p:nvPr>
        </p:nvGrpSpPr>
        <p:grpSpPr>
          <a:xfrm>
            <a:off x="0" y="6575425"/>
            <a:ext cx="12192000" cy="282575"/>
            <a:chOff x="0" y="5838825"/>
            <a:chExt cx="12192000" cy="1019175"/>
          </a:xfrm>
        </p:grpSpPr>
        <p:sp>
          <p:nvSpPr>
            <p:cNvPr id="19" name="矩形 18"/>
            <p:cNvSpPr/>
            <p:nvPr>
              <p:custDataLst>
                <p:tags r:id="rId2"/>
              </p:custDataLst>
            </p:nvPr>
          </p:nvSpPr>
          <p:spPr>
            <a:xfrm flipV="1">
              <a:off x="0" y="5958840"/>
              <a:ext cx="12192000" cy="175260"/>
            </a:xfrm>
            <a:prstGeom prst="rect">
              <a:avLst/>
            </a:prstGeom>
            <a:solidFill>
              <a:srgbClr val="333C4A">
                <a:alpha val="9000"/>
              </a:srgb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0" name="矩形 19"/>
            <p:cNvSpPr/>
            <p:nvPr>
              <p:custDataLst>
                <p:tags r:id="rId3"/>
              </p:custDataLst>
            </p:nvPr>
          </p:nvSpPr>
          <p:spPr>
            <a:xfrm>
              <a:off x="0" y="6134100"/>
              <a:ext cx="12192000" cy="723900"/>
            </a:xfrm>
            <a:prstGeom prst="rect">
              <a:avLst/>
            </a:prstGeom>
            <a:solidFill>
              <a:schemeClr val="accent1">
                <a:lumMod val="50000"/>
              </a:schemeClr>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4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矩形 3"/>
            <p:cNvSpPr/>
            <p:nvPr>
              <p:custDataLst>
                <p:tags r:id="rId4"/>
              </p:custDataLst>
            </p:nvPr>
          </p:nvSpPr>
          <p:spPr>
            <a:xfrm>
              <a:off x="3505200" y="5838825"/>
              <a:ext cx="5181600" cy="590550"/>
            </a:xfrm>
            <a:custGeom>
              <a:gdLst>
                <a:gd name="connsiteX0" fmla="*/ 0 w 5181600"/>
                <a:gd name="connsiteY0" fmla="*/ 0 h 723900"/>
                <a:gd name="connsiteX1" fmla="*/ 5181600 w 5181600"/>
                <a:gd name="connsiteY1" fmla="*/ 0 h 723900"/>
                <a:gd name="connsiteX2" fmla="*/ 5181600 w 5181600"/>
                <a:gd name="connsiteY2" fmla="*/ 723900 h 723900"/>
                <a:gd name="connsiteX3" fmla="*/ 0 w 5181600"/>
                <a:gd name="connsiteY3" fmla="*/ 723900 h 723900"/>
                <a:gd name="connsiteX4" fmla="*/ 0 w 5181600"/>
                <a:gd name="connsiteY4" fmla="*/ 0 h 723900"/>
                <a:gd name="connsiteX0-1" fmla="*/ 472440 w 5181600"/>
                <a:gd name="connsiteY0-2" fmla="*/ 0 h 731520"/>
                <a:gd name="connsiteX1-3" fmla="*/ 5181600 w 5181600"/>
                <a:gd name="connsiteY1-4" fmla="*/ 7620 h 731520"/>
                <a:gd name="connsiteX2-5" fmla="*/ 5181600 w 5181600"/>
                <a:gd name="connsiteY2-6" fmla="*/ 731520 h 731520"/>
                <a:gd name="connsiteX3-7" fmla="*/ 0 w 5181600"/>
                <a:gd name="connsiteY3-8" fmla="*/ 731520 h 731520"/>
                <a:gd name="connsiteX4-9" fmla="*/ 472440 w 5181600"/>
                <a:gd name="connsiteY4-10" fmla="*/ 0 h 731520"/>
                <a:gd name="connsiteX0-11" fmla="*/ 472440 w 5181600"/>
                <a:gd name="connsiteY0-12" fmla="*/ 15240 h 746760"/>
                <a:gd name="connsiteX1-13" fmla="*/ 4701540 w 5181600"/>
                <a:gd name="connsiteY1-14" fmla="*/ 0 h 746760"/>
                <a:gd name="connsiteX2-15" fmla="*/ 5181600 w 5181600"/>
                <a:gd name="connsiteY2-16" fmla="*/ 746760 h 746760"/>
                <a:gd name="connsiteX3-17" fmla="*/ 0 w 5181600"/>
                <a:gd name="connsiteY3-18" fmla="*/ 746760 h 746760"/>
                <a:gd name="connsiteX4-19" fmla="*/ 472440 w 5181600"/>
                <a:gd name="connsiteY4-20" fmla="*/ 15240 h 7467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81600" h="746760">
                  <a:moveTo>
                    <a:pt x="472440" y="15240"/>
                  </a:moveTo>
                  <a:lnTo>
                    <a:pt x="4701540" y="0"/>
                  </a:lnTo>
                  <a:lnTo>
                    <a:pt x="5181600" y="746760"/>
                  </a:lnTo>
                  <a:lnTo>
                    <a:pt x="0" y="746760"/>
                  </a:lnTo>
                  <a:lnTo>
                    <a:pt x="472440" y="15240"/>
                  </a:lnTo>
                  <a:close/>
                </a:path>
              </a:pathLst>
            </a:custGeom>
            <a:solidFill>
              <a:schemeClr val="accent1"/>
            </a:solidFill>
            <a:ln>
              <a:noFill/>
            </a:ln>
          </p:spPr>
          <p:style>
            <a:lnRef idx="2">
              <a:srgbClr val="333C4A">
                <a:shade val="50000"/>
              </a:srgbClr>
            </a:lnRef>
            <a:fillRef idx="1">
              <a:srgbClr val="333C4A"/>
            </a:fillRef>
            <a:effectRef idx="0">
              <a:srgbClr val="333C4A"/>
            </a:effectRef>
            <a:fontRef idx="minor">
              <a:sysClr val="window" lastClr="FFFFFF"/>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sp>
        <p:nvSpPr>
          <p:cNvPr id="10" name="矩形 9"/>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Arial" pitchFamily="34" charset="0"/>
              <a:sym typeface="+mn-ea"/>
            </a:endParaRPr>
          </a:p>
        </p:txBody>
      </p:sp>
      <p:sp>
        <p:nvSpPr>
          <p:cNvPr id="2" name="标题 1"/>
          <p:cNvSpPr>
            <a:spLocks noGrp="1"/>
          </p:cNvSpPr>
          <p:nvPr>
            <p:ph type="title"/>
            <p:custDataLst>
              <p:tags r:id="rId6"/>
            </p:custDataLst>
          </p:nvPr>
        </p:nvSpPr>
        <p:spPr>
          <a:xfrm>
            <a:off x="579600" y="237600"/>
            <a:ext cx="11037600" cy="441964"/>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9"/>
            </p:custDataLst>
          </p:nvPr>
        </p:nvSpPr>
        <p:spPr/>
        <p:txBody>
          <a:bodyPr>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vl2pPr>
              <a:defRPr baseline="0">
                <a:solidFill>
                  <a:schemeClr val="tx1">
                    <a:lumMod val="85000"/>
                    <a:lumOff val="15000"/>
                  </a:schemeClr>
                </a:solidFill>
                <a:latin typeface="Arial" pitchFamily="34" charset="0"/>
                <a:ea typeface="微软雅黑" panose="020b0503020204020204" pitchFamily="34" charset="-122"/>
              </a:defRPr>
            </a:lvl2pPr>
            <a:lvl3pPr>
              <a:defRPr baseline="0">
                <a:solidFill>
                  <a:schemeClr val="tx1">
                    <a:lumMod val="85000"/>
                    <a:lumOff val="15000"/>
                  </a:schemeClr>
                </a:solidFill>
                <a:latin typeface="Arial" pitchFamily="34" charset="0"/>
                <a:ea typeface="微软雅黑" panose="020b0503020204020204" pitchFamily="34" charset="-122"/>
              </a:defRPr>
            </a:lvl3pPr>
            <a:lvl4pPr>
              <a:defRPr baseline="0">
                <a:solidFill>
                  <a:schemeClr val="tx1">
                    <a:lumMod val="85000"/>
                    <a:lumOff val="15000"/>
                  </a:schemeClr>
                </a:solidFill>
                <a:latin typeface="Arial" pitchFamily="34" charset="0"/>
                <a:ea typeface="微软雅黑" panose="020b0503020204020204" pitchFamily="34" charset="-122"/>
              </a:defRPr>
            </a:lvl4pPr>
            <a:lvl5pPr>
              <a:defRPr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normAutofit/>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hf hdr="0" ftr="0" dt="0"/>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solidFill>
                <a:schemeClr val="tx1">
                  <a:lumMod val="85000"/>
                  <a:lumOff val="15000"/>
                </a:schemeClr>
              </a:solidFill>
              <a:latin typeface="Arial" pitchFamily="34" charset="0"/>
              <a:sym typeface="+mn-ea"/>
            </a:endParaRPr>
          </a:p>
        </p:txBody>
      </p:sp>
      <p:grpSp>
        <p:nvGrpSpPr>
          <p:cNvPr id="8" name="组合 7"/>
          <p:cNvGrpSpPr/>
          <p:nvPr>
            <p:custDataLst>
              <p:tags r:id="rId2"/>
            </p:custDataLst>
          </p:nvPr>
        </p:nvGrpSpPr>
        <p:grpSpPr>
          <a:xfrm>
            <a:off x="0" y="0"/>
            <a:ext cx="12192001" cy="6857999"/>
            <a:chExt cx="12192001" cy="6857999"/>
          </a:xfrm>
        </p:grpSpPr>
        <p:grpSp>
          <p:nvGrpSpPr>
            <p:cNvPr id="19" name="组合 18"/>
            <p:cNvGrpSpPr/>
            <p:nvPr userDrawn="1"/>
          </p:nvGrpSpPr>
          <p:grpSpPr>
            <a:xfrm>
              <a:off x="0" y="0"/>
              <a:ext cx="2261870" cy="2620645"/>
              <a:chExt cx="2261870" cy="2620645"/>
            </a:xfrm>
          </p:grpSpPr>
          <p:sp>
            <p:nvSpPr>
              <p:cNvPr id="20" name="直角三角形 19"/>
              <p:cNvSpPr/>
              <p:nvPr>
                <p:custDataLst>
                  <p:tags r:id="rId3"/>
                </p:custDataLst>
              </p:nvPr>
            </p:nvSpPr>
            <p:spPr>
              <a:xfrm rot="5400000">
                <a:off x="-179388" y="179388"/>
                <a:ext cx="2620645" cy="2261870"/>
              </a:xfrm>
              <a:prstGeom prst="rtTriangle">
                <a:avLst/>
              </a:prstGeom>
              <a:solidFill>
                <a:schemeClr val="bg1">
                  <a:lumMod val="95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1" name="直角三角形 20"/>
              <p:cNvSpPr/>
              <p:nvPr>
                <p:custDataLst>
                  <p:tags r:id="rId4"/>
                </p:custDataLst>
              </p:nvPr>
            </p:nvSpPr>
            <p:spPr>
              <a:xfrm rot="5400000">
                <a:off x="167046" y="-164961"/>
                <a:ext cx="1541104" cy="1875195"/>
              </a:xfrm>
              <a:prstGeom prst="rtTriangle">
                <a:avLst/>
              </a:prstGeom>
              <a:solidFill>
                <a:schemeClr val="accent1">
                  <a:lumMod val="50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2" name="直角三角形 21"/>
              <p:cNvSpPr/>
              <p:nvPr>
                <p:custDataLst>
                  <p:tags r:id="rId5"/>
                </p:custDataLst>
              </p:nvPr>
            </p:nvSpPr>
            <p:spPr>
              <a:xfrm rot="5400000">
                <a:off x="495539" y="-493455"/>
                <a:ext cx="884117" cy="1875195"/>
              </a:xfrm>
              <a:prstGeom prst="rtTriangle">
                <a:avLst/>
              </a:prstGeom>
              <a:solidFill>
                <a:schemeClr val="accent1"/>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nvGrpSpPr>
            <p:cNvPr id="23" name="组合 22"/>
            <p:cNvGrpSpPr/>
            <p:nvPr userDrawn="1"/>
          </p:nvGrpSpPr>
          <p:grpSpPr>
            <a:xfrm>
              <a:off x="9930131" y="4237354"/>
              <a:ext cx="2261870" cy="2620645"/>
              <a:chOff x="9930131" y="4237354"/>
              <a:chExt cx="2261870" cy="2620645"/>
            </a:xfrm>
          </p:grpSpPr>
          <p:sp>
            <p:nvSpPr>
              <p:cNvPr id="24" name="直角三角形 23"/>
              <p:cNvSpPr/>
              <p:nvPr>
                <p:custDataLst>
                  <p:tags r:id="rId6"/>
                </p:custDataLst>
              </p:nvPr>
            </p:nvSpPr>
            <p:spPr>
              <a:xfrm rot="16200000">
                <a:off x="9750743" y="4416742"/>
                <a:ext cx="2620645" cy="2261870"/>
              </a:xfrm>
              <a:prstGeom prst="rtTriangle">
                <a:avLst/>
              </a:prstGeom>
              <a:solidFill>
                <a:schemeClr val="bg1">
                  <a:lumMod val="95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5" name="直角三角形 24"/>
              <p:cNvSpPr/>
              <p:nvPr>
                <p:custDataLst>
                  <p:tags r:id="rId7"/>
                </p:custDataLst>
              </p:nvPr>
            </p:nvSpPr>
            <p:spPr>
              <a:xfrm rot="16200000">
                <a:off x="10483850" y="5147767"/>
                <a:ext cx="1541104" cy="1875195"/>
              </a:xfrm>
              <a:prstGeom prst="rtTriangle">
                <a:avLst/>
              </a:prstGeom>
              <a:solidFill>
                <a:schemeClr val="accent1">
                  <a:lumMod val="50000"/>
                </a:schemeClr>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sp>
            <p:nvSpPr>
              <p:cNvPr id="26" name="直角三角形 25"/>
              <p:cNvSpPr/>
              <p:nvPr>
                <p:custDataLst>
                  <p:tags r:id="rId8"/>
                </p:custDataLst>
              </p:nvPr>
            </p:nvSpPr>
            <p:spPr>
              <a:xfrm rot="16200000">
                <a:off x="10812344" y="5476260"/>
                <a:ext cx="884117" cy="1875195"/>
              </a:xfrm>
              <a:prstGeom prst="rtTriangle">
                <a:avLst/>
              </a:prstGeom>
              <a:solidFill>
                <a:schemeClr val="accent1"/>
              </a:solidFill>
              <a:ln>
                <a:noFill/>
              </a:ln>
            </p:spPr>
            <p:style>
              <a:lnRef idx="2">
                <a:srgbClr val="445468">
                  <a:shade val="50000"/>
                </a:srgbClr>
              </a:lnRef>
              <a:fillRef idx="1">
                <a:srgbClr val="445468"/>
              </a:fillRef>
              <a:effectRef idx="0">
                <a:srgbClr val="445468"/>
              </a:effectRef>
              <a:fontRef idx="minor">
                <a:sysClr val="window" lastClr="FFFFFF"/>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9"/>
            </p:custDataLst>
          </p:nvPr>
        </p:nvSpPr>
        <p:spPr>
          <a:xfrm>
            <a:off x="1522800" y="1339200"/>
            <a:ext cx="9144000" cy="2386800"/>
          </a:xfrm>
        </p:spPr>
        <p:txBody>
          <a:bodyPr wrap="square" anchor="b">
            <a:normAutofit/>
          </a:bodyPr>
          <a:lstStyle>
            <a:lvl1pPr algn="ctr">
              <a:defRPr sz="600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wrap="square">
            <a:normAutofit/>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wrap="square">
            <a:normAutofit/>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12"/>
            </p:custDataLst>
          </p:nvPr>
        </p:nvSpPr>
        <p:spPr/>
        <p:txBody>
          <a:bodyPr wrap="square">
            <a:normAutofit/>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wrap="square">
            <a:normAutofit/>
          </a:bodyPr>
          <a:lstStyle>
            <a:lvl1pPr algn="ctr">
              <a:defRPr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85.xml" /><Relationship Id="rId2" Type="http://schemas.openxmlformats.org/officeDocument/2006/relationships/slideLayout" Target="../slideLayouts/slideLayout13.xml" /><Relationship Id="rId20" Type="http://schemas.openxmlformats.org/officeDocument/2006/relationships/tags" Target="../tags/tag186.xml" /><Relationship Id="rId21" Type="http://schemas.openxmlformats.org/officeDocument/2006/relationships/tags" Target="../tags/tag187.xml" /><Relationship Id="rId22" Type="http://schemas.openxmlformats.org/officeDocument/2006/relationships/tags" Target="../tags/tag188.xml" /><Relationship Id="rId23" Type="http://schemas.openxmlformats.org/officeDocument/2006/relationships/tags" Target="../tags/tag189.xml" /><Relationship Id="rId24" Type="http://schemas.openxmlformats.org/officeDocument/2006/relationships/tags" Target="../tags/tag190.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baseline="0">
                <a:solidFill>
                  <a:schemeClr val="tx1">
                    <a:lumMod val="85000"/>
                    <a:lumOff val="15000"/>
                  </a:schemeClr>
                </a:solidFill>
                <a:latin typeface="Arial"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baseline="0">
                <a:solidFill>
                  <a:schemeClr val="tx1">
                    <a:lumMod val="85000"/>
                    <a:lumOff val="15000"/>
                  </a:schemeClr>
                </a:solidFill>
                <a:latin typeface="Arial"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baseline="0">
                <a:solidFill>
                  <a:schemeClr val="tx1">
                    <a:lumMod val="85000"/>
                    <a:lumOff val="15000"/>
                  </a:schemeClr>
                </a:solidFill>
                <a:latin typeface="Arial"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hf hdr="0" ftr="0" dt="0"/>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91.xml" /><Relationship Id="rId4" Type="http://schemas.openxmlformats.org/officeDocument/2006/relationships/tags" Target="../tags/tag19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2" Type="http://schemas.openxmlformats.org/officeDocument/2006/relationships/notesSlide" Target="../notesSlides/notesSlide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3.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4.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5.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7.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 Id="rId3" Type="http://schemas.openxmlformats.org/officeDocument/2006/relationships/tags" Target="../tags/tag220.xml" /><Relationship Id="rId4"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9.xml" /><Relationship Id="rId3" Type="http://schemas.openxmlformats.org/officeDocument/2006/relationships/tags" Target="../tags/tag222.xml" /><Relationship Id="rId4" Type="http://schemas.openxmlformats.org/officeDocument/2006/relationships/tags" Target="../tags/tag22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0.xml" /><Relationship Id="rId3" Type="http://schemas.openxmlformats.org/officeDocument/2006/relationships/tags" Target="../tags/tag224.xml" /><Relationship Id="rId4" Type="http://schemas.openxmlformats.org/officeDocument/2006/relationships/image" Target="../media/image1.png" /><Relationship Id="rId5" Type="http://schemas.openxmlformats.org/officeDocument/2006/relationships/tags" Target="../tags/tag22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1.xml" /><Relationship Id="rId3" Type="http://schemas.openxmlformats.org/officeDocument/2006/relationships/tags" Target="../tags/tag226.xml" /><Relationship Id="rId4" Type="http://schemas.openxmlformats.org/officeDocument/2006/relationships/tags" Target="../tags/tag22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2.xml" /><Relationship Id="rId3" Type="http://schemas.openxmlformats.org/officeDocument/2006/relationships/tags" Target="../tags/tag228.xml" /><Relationship Id="rId4" Type="http://schemas.openxmlformats.org/officeDocument/2006/relationships/image" Target="../media/image1.png" /><Relationship Id="rId5" Type="http://schemas.openxmlformats.org/officeDocument/2006/relationships/tags" Target="../tags/tag2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3.xml" /><Relationship Id="rId3" Type="http://schemas.openxmlformats.org/officeDocument/2006/relationships/tags" Target="../tags/tag230.xml" /><Relationship Id="rId4"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03333112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ctrTitle"/>
            <p:custDataLst>
              <p:tags r:id="rId3"/>
            </p:custDataLst>
          </p:nvPr>
        </p:nvSpPr>
        <p:spPr>
          <a:xfrm>
            <a:off x="758284" y="880947"/>
            <a:ext cx="10552316" cy="2265645"/>
          </a:xfrm>
        </p:spPr>
        <p:txBody>
          <a:bodyPr>
            <a:normAutofit/>
          </a:bodyPr>
          <a:lstStyle/>
          <a:p>
            <a:r>
              <a:rPr lang="zh-CN" altLang="en-US" sz="4445">
                <a:latin typeface="宋体" panose="02010600030101010101" pitchFamily="2" charset="-122"/>
                <a:ea typeface="宋体" panose="02010600030101010101" pitchFamily="2" charset="-122"/>
                <a:cs typeface="宋体" panose="02010600030101010101" pitchFamily="2" charset="-122"/>
              </a:rPr>
              <a:t>黑色素瘤中的</a:t>
            </a:r>
            <a:r>
              <a:rPr lang="en-US" altLang="zh-CN" sz="4445">
                <a:latin typeface="宋体" panose="02010600030101010101" pitchFamily="2" charset="-122"/>
                <a:ea typeface="宋体" panose="02010600030101010101" pitchFamily="2" charset="-122"/>
                <a:cs typeface="宋体" panose="02010600030101010101" pitchFamily="2" charset="-122"/>
              </a:rPr>
              <a:t>BRAF</a:t>
            </a:r>
            <a:r>
              <a:rPr lang="zh-CN" altLang="en-US" sz="4445">
                <a:latin typeface="宋体" panose="02010600030101010101" pitchFamily="2" charset="-122"/>
                <a:ea typeface="宋体" panose="02010600030101010101" pitchFamily="2" charset="-122"/>
                <a:cs typeface="宋体" panose="02010600030101010101" pitchFamily="2" charset="-122"/>
              </a:rPr>
              <a:t>抑制与组蛋白甲基化和组蛋白甲基转移酶的失调有关</a:t>
            </a:r>
            <a:endParaRPr sz="4445">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p:cNvSpPr txBox="1"/>
          <p:nvPr/>
        </p:nvSpPr>
        <p:spPr>
          <a:xfrm>
            <a:off x="3505200" y="5434965"/>
            <a:ext cx="68465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宋体" panose="02010600030101010101" pitchFamily="2" charset="-122"/>
                <a:ea typeface="宋体" panose="02010600030101010101" pitchFamily="2" charset="-122"/>
                <a:cs typeface="宋体" panose="02010600030101010101" pitchFamily="2" charset="-122"/>
              </a:rPr>
              <a:t>汇报人：                    时间：</a:t>
            </a:r>
            <a:endParaRPr lang="en-US" altLang="zh-CN">
              <a:latin typeface="宋体" panose="02010600030101010101" pitchFamily="2" charset="-122"/>
              <a:ea typeface="宋体" panose="02010600030101010101" pitchFamily="2" charset="-122"/>
              <a:cs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1</a:t>
            </a:fld>
            <a:endParaRPr lang="zh-CN" altLang="en-US"/>
          </a:p>
        </p:txBody>
      </p:sp>
      <p:sp>
        <p:nvSpPr>
          <p:cNvPr id="3" name="文本框 2"/>
          <p:cNvSpPr txBox="1"/>
          <p:nvPr/>
        </p:nvSpPr>
        <p:spPr>
          <a:xfrm>
            <a:off x="4011295" y="4911725"/>
            <a:ext cx="368554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宋体" panose="02010600030101010101" pitchFamily="2" charset="-122"/>
                <a:ea typeface="宋体" panose="02010600030101010101" pitchFamily="2" charset="-122"/>
                <a:cs typeface="宋体" panose="02010600030101010101" pitchFamily="2" charset="-122"/>
              </a:rPr>
              <a:t>Neoplasia</a:t>
            </a:r>
            <a:r>
              <a:rPr lang="zh-CN" altLang="en-US" smtClean="0">
                <a:latin typeface="宋体" panose="02010600030101010101" pitchFamily="2" charset="-122"/>
                <a:ea typeface="宋体" panose="02010600030101010101" pitchFamily="2" charset="-122"/>
                <a:cs typeface="宋体" panose="02010600030101010101" pitchFamily="2" charset="-122"/>
              </a:rPr>
              <a:t>（20</a:t>
            </a:r>
            <a:r>
              <a:rPr lang="en-US" altLang="zh-CN" smtClean="0">
                <a:latin typeface="宋体" panose="02010600030101010101" pitchFamily="2" charset="-122"/>
                <a:ea typeface="宋体" panose="02010600030101010101" pitchFamily="2" charset="-122"/>
                <a:cs typeface="宋体" panose="02010600030101010101" pitchFamily="2" charset="-122"/>
              </a:rPr>
              <a:t>20</a:t>
            </a:r>
            <a:r>
              <a:rPr lang="zh-CN" altLang="en-US" smtClean="0">
                <a:latin typeface="宋体" panose="02010600030101010101" pitchFamily="2" charset="-122"/>
                <a:ea typeface="宋体" panose="02010600030101010101" pitchFamily="2" charset="-122"/>
                <a:cs typeface="宋体" panose="02010600030101010101" pitchFamily="2" charset="-122"/>
              </a:rPr>
              <a:t>）    </a:t>
            </a:r>
            <a:r>
              <a:rPr lang="en-US" altLang="zh-CN">
                <a:latin typeface="宋体" panose="02010600030101010101" pitchFamily="2" charset="-122"/>
                <a:ea typeface="宋体" panose="02010600030101010101" pitchFamily="2" charset="-122"/>
                <a:cs typeface="宋体" panose="02010600030101010101" pitchFamily="2" charset="-122"/>
              </a:rPr>
              <a:t>IF</a:t>
            </a:r>
            <a:r>
              <a:rPr lang="zh-CN" altLang="en-US" smtClean="0">
                <a:latin typeface="宋体" panose="02010600030101010101" pitchFamily="2" charset="-122"/>
                <a:ea typeface="宋体" panose="02010600030101010101" pitchFamily="2" charset="-122"/>
                <a:cs typeface="宋体" panose="02010600030101010101" pitchFamily="2" charset="-122"/>
              </a:rPr>
              <a:t>：</a:t>
            </a:r>
            <a:r>
              <a:rPr lang="en-US" altLang="zh-CN">
                <a:latin typeface="宋体" panose="02010600030101010101" pitchFamily="2" charset="-122"/>
                <a:ea typeface="宋体" panose="02010600030101010101" pitchFamily="2" charset="-122"/>
                <a:cs typeface="宋体" panose="02010600030101010101" pitchFamily="2" charset="-122"/>
              </a:rPr>
              <a:t>5.696</a:t>
            </a:r>
            <a:endParaRPr lang="zh-CN" altLang="en-US">
              <a:latin typeface="宋体" panose="02010600030101010101" pitchFamily="2" charset="-122"/>
              <a:ea typeface="宋体" panose="02010600030101010101" pitchFamily="2" charset="-122"/>
              <a:cs typeface="宋体" panose="02010600030101010101" pitchFamily="2"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文本框 29"/>
          <p:cNvSpPr txBox="1"/>
          <p:nvPr>
            <p:custDataLst>
              <p:tags r:id="rId3"/>
            </p:custDataLst>
          </p:nvPr>
        </p:nvSpPr>
        <p:spPr>
          <a:xfrm>
            <a:off x="1151255" y="970915"/>
            <a:ext cx="9889490" cy="1137285"/>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en-US" altLang="zh-CN" sz="6600" spc="600">
                <a:solidFill>
                  <a:schemeClr val="accent1"/>
                </a:solidFill>
                <a:latin typeface="Arial" pitchFamily="34" charset="0"/>
                <a:ea typeface="汉仪旗黑-85S" panose="00020600040101010101" pitchFamily="18" charset="-122"/>
              </a:rPr>
              <a:t>CONTENTS</a:t>
            </a:r>
            <a:endParaRPr lang="en-US" altLang="zh-CN" sz="6600" spc="600">
              <a:solidFill>
                <a:schemeClr val="accent1"/>
              </a:solidFill>
              <a:latin typeface="Arial" pitchFamily="34" charset="0"/>
              <a:ea typeface="汉仪旗黑-85S" panose="00020600040101010101" pitchFamily="18" charset="-122"/>
            </a:endParaRPr>
          </a:p>
        </p:txBody>
      </p:sp>
      <p:sp>
        <p:nvSpPr>
          <p:cNvPr id="2" name="文本框 1"/>
          <p:cNvSpPr txBox="1"/>
          <p:nvPr>
            <p:custDataLst>
              <p:tags r:id="rId4"/>
            </p:custDataLst>
          </p:nvPr>
        </p:nvSpPr>
        <p:spPr>
          <a:xfrm>
            <a:off x="503990" y="4698151"/>
            <a:ext cx="1980929" cy="55710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85000"/>
                    <a:lumOff val="15000"/>
                  </a:schemeClr>
                </a:solidFill>
                <a:latin typeface="Arial" pitchFamily="34" charset="0"/>
                <a:ea typeface="微软雅黑" panose="020b0503020204020204" pitchFamily="34" charset="-122"/>
                <a:sym typeface="+mn-ea"/>
              </a:rPr>
              <a:t>研究背景</a:t>
            </a:r>
            <a:endParaRPr lang="zh-CN" altLang="en-US" sz="2400" b="1">
              <a:solidFill>
                <a:schemeClr val="tx1">
                  <a:lumMod val="85000"/>
                  <a:lumOff val="15000"/>
                </a:schemeClr>
              </a:solidFill>
              <a:latin typeface="Arial" pitchFamily="34" charset="0"/>
              <a:ea typeface="微软雅黑" panose="020b0503020204020204" pitchFamily="34" charset="-122"/>
            </a:endParaRPr>
          </a:p>
        </p:txBody>
      </p:sp>
      <p:sp>
        <p:nvSpPr>
          <p:cNvPr id="20" name="文本框 19"/>
          <p:cNvSpPr txBox="1"/>
          <p:nvPr>
            <p:custDataLst>
              <p:tags r:id="rId5"/>
            </p:custDataLst>
          </p:nvPr>
        </p:nvSpPr>
        <p:spPr>
          <a:xfrm>
            <a:off x="739295" y="3578819"/>
            <a:ext cx="1510319" cy="1126613"/>
          </a:xfrm>
          <a:prstGeom prst="rect">
            <a:avLst/>
          </a:prstGeom>
          <a:noFill/>
        </p:spPr>
        <p:txBody>
          <a:bodyPr wrap="square" lIns="90000" tIns="46800" rIns="90000" bIns="4680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accent1"/>
                </a:solidFill>
                <a:latin typeface="Arial" pitchFamily="34" charset="0"/>
                <a:ea typeface="微软雅黑" panose="020b0503020204020204" pitchFamily="34" charset="-122"/>
              </a:rPr>
              <a:t>01</a:t>
            </a:r>
            <a:endParaRPr lang="zh-CN" altLang="en-US" sz="7200" b="1">
              <a:solidFill>
                <a:schemeClr val="accent1"/>
              </a:solidFill>
              <a:latin typeface="Arial" pitchFamily="34" charset="0"/>
              <a:ea typeface="微软雅黑" panose="020b0503020204020204" pitchFamily="34" charset="-122"/>
            </a:endParaRPr>
          </a:p>
        </p:txBody>
      </p:sp>
      <p:sp>
        <p:nvSpPr>
          <p:cNvPr id="25" name="文本框 24"/>
          <p:cNvSpPr txBox="1"/>
          <p:nvPr>
            <p:custDataLst>
              <p:tags r:id="rId6"/>
            </p:custDataLst>
          </p:nvPr>
        </p:nvSpPr>
        <p:spPr>
          <a:xfrm>
            <a:off x="2804763" y="4698151"/>
            <a:ext cx="1980929" cy="55710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85000"/>
                    <a:lumOff val="15000"/>
                  </a:schemeClr>
                </a:solidFill>
                <a:latin typeface="Arial" pitchFamily="34" charset="0"/>
                <a:ea typeface="微软雅黑" panose="020b0503020204020204" pitchFamily="34" charset="-122"/>
                <a:sym typeface="+mn-ea"/>
              </a:rPr>
              <a:t>研究目的</a:t>
            </a:r>
            <a:endParaRPr lang="zh-CN" altLang="en-US" sz="2400" b="1">
              <a:solidFill>
                <a:schemeClr val="tx1">
                  <a:lumMod val="85000"/>
                  <a:lumOff val="15000"/>
                </a:schemeClr>
              </a:solidFill>
              <a:latin typeface="Arial" pitchFamily="34" charset="0"/>
              <a:ea typeface="微软雅黑" panose="020b0503020204020204" pitchFamily="34" charset="-122"/>
            </a:endParaRPr>
          </a:p>
        </p:txBody>
      </p:sp>
      <p:sp>
        <p:nvSpPr>
          <p:cNvPr id="26" name="文本框 25"/>
          <p:cNvSpPr txBox="1"/>
          <p:nvPr>
            <p:custDataLst>
              <p:tags r:id="rId7"/>
            </p:custDataLst>
          </p:nvPr>
        </p:nvSpPr>
        <p:spPr>
          <a:xfrm>
            <a:off x="3040068" y="3578819"/>
            <a:ext cx="1510319" cy="1126613"/>
          </a:xfrm>
          <a:prstGeom prst="rect">
            <a:avLst/>
          </a:prstGeom>
          <a:noFill/>
        </p:spPr>
        <p:txBody>
          <a:bodyPr wrap="square" lIns="90000" tIns="46800" rIns="90000" bIns="4680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accent1"/>
                </a:solidFill>
                <a:latin typeface="Arial" pitchFamily="34" charset="0"/>
                <a:ea typeface="微软雅黑" panose="020b0503020204020204" pitchFamily="34" charset="-122"/>
              </a:rPr>
              <a:t>02</a:t>
            </a:r>
            <a:endParaRPr lang="zh-CN" altLang="en-US" sz="7200" b="1">
              <a:solidFill>
                <a:schemeClr val="accent1"/>
              </a:solidFill>
              <a:latin typeface="Arial" pitchFamily="34" charset="0"/>
              <a:ea typeface="微软雅黑" panose="020b0503020204020204" pitchFamily="34" charset="-122"/>
            </a:endParaRPr>
          </a:p>
        </p:txBody>
      </p:sp>
      <p:sp>
        <p:nvSpPr>
          <p:cNvPr id="29" name="文本框 28"/>
          <p:cNvSpPr txBox="1"/>
          <p:nvPr>
            <p:custDataLst>
              <p:tags r:id="rId8"/>
            </p:custDataLst>
          </p:nvPr>
        </p:nvSpPr>
        <p:spPr>
          <a:xfrm>
            <a:off x="5105536" y="4698151"/>
            <a:ext cx="1980929" cy="55710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85000"/>
                    <a:lumOff val="15000"/>
                  </a:schemeClr>
                </a:solidFill>
                <a:latin typeface="Arial" pitchFamily="34" charset="0"/>
                <a:ea typeface="微软雅黑" panose="020b0503020204020204" pitchFamily="34" charset="-122"/>
                <a:sym typeface="+mn-ea"/>
              </a:rPr>
              <a:t>研究方法</a:t>
            </a:r>
            <a:endParaRPr lang="zh-CN" altLang="en-US" sz="2400" b="1">
              <a:solidFill>
                <a:schemeClr val="tx1">
                  <a:lumMod val="85000"/>
                  <a:lumOff val="15000"/>
                </a:schemeClr>
              </a:solidFill>
              <a:latin typeface="Arial" pitchFamily="34" charset="0"/>
              <a:ea typeface="微软雅黑" panose="020b0503020204020204" pitchFamily="34" charset="-122"/>
            </a:endParaRPr>
          </a:p>
        </p:txBody>
      </p:sp>
      <p:sp>
        <p:nvSpPr>
          <p:cNvPr id="34" name="文本框 33"/>
          <p:cNvSpPr txBox="1"/>
          <p:nvPr>
            <p:custDataLst>
              <p:tags r:id="rId9"/>
            </p:custDataLst>
          </p:nvPr>
        </p:nvSpPr>
        <p:spPr>
          <a:xfrm>
            <a:off x="5340841" y="3578819"/>
            <a:ext cx="1510319" cy="1126613"/>
          </a:xfrm>
          <a:prstGeom prst="rect">
            <a:avLst/>
          </a:prstGeom>
          <a:noFill/>
        </p:spPr>
        <p:txBody>
          <a:bodyPr wrap="square" lIns="90000" tIns="46800" rIns="90000" bIns="4680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accent1"/>
                </a:solidFill>
                <a:latin typeface="Arial" pitchFamily="34" charset="0"/>
                <a:ea typeface="微软雅黑" panose="020b0503020204020204" pitchFamily="34" charset="-122"/>
              </a:rPr>
              <a:t>03</a:t>
            </a:r>
            <a:endParaRPr lang="zh-CN" altLang="en-US" sz="7200" b="1">
              <a:solidFill>
                <a:schemeClr val="accent1"/>
              </a:solidFill>
              <a:latin typeface="Arial" pitchFamily="34" charset="0"/>
              <a:ea typeface="微软雅黑" panose="020b0503020204020204" pitchFamily="34" charset="-122"/>
            </a:endParaRPr>
          </a:p>
        </p:txBody>
      </p:sp>
      <p:sp>
        <p:nvSpPr>
          <p:cNvPr id="37" name="文本框 36"/>
          <p:cNvSpPr txBox="1"/>
          <p:nvPr>
            <p:custDataLst>
              <p:tags r:id="rId10"/>
            </p:custDataLst>
          </p:nvPr>
        </p:nvSpPr>
        <p:spPr>
          <a:xfrm>
            <a:off x="7406309" y="4698151"/>
            <a:ext cx="1980929" cy="55710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85000"/>
                    <a:lumOff val="15000"/>
                  </a:schemeClr>
                </a:solidFill>
                <a:latin typeface="+mj-ea"/>
                <a:ea typeface="+mj-ea"/>
              </a:rPr>
              <a:t>结果</a:t>
            </a:r>
            <a:endParaRPr lang="zh-CN" altLang="en-US" sz="2400" b="1">
              <a:solidFill>
                <a:schemeClr val="tx1">
                  <a:lumMod val="85000"/>
                  <a:lumOff val="15000"/>
                </a:schemeClr>
              </a:solidFill>
              <a:latin typeface="+mj-ea"/>
              <a:ea typeface="+mj-ea"/>
            </a:endParaRPr>
          </a:p>
        </p:txBody>
      </p:sp>
      <p:sp>
        <p:nvSpPr>
          <p:cNvPr id="38" name="文本框 37"/>
          <p:cNvSpPr txBox="1"/>
          <p:nvPr>
            <p:custDataLst>
              <p:tags r:id="rId11"/>
            </p:custDataLst>
          </p:nvPr>
        </p:nvSpPr>
        <p:spPr>
          <a:xfrm>
            <a:off x="7641614" y="3578819"/>
            <a:ext cx="1510319" cy="1126613"/>
          </a:xfrm>
          <a:prstGeom prst="rect">
            <a:avLst/>
          </a:prstGeom>
          <a:noFill/>
        </p:spPr>
        <p:txBody>
          <a:bodyPr wrap="square" lIns="90000" tIns="46800" rIns="90000" bIns="4680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accent1"/>
                </a:solidFill>
                <a:latin typeface="Arial" pitchFamily="34" charset="0"/>
                <a:ea typeface="微软雅黑" panose="020b0503020204020204" pitchFamily="34" charset="-122"/>
              </a:rPr>
              <a:t>04</a:t>
            </a:r>
            <a:endParaRPr lang="zh-CN" altLang="en-US" sz="7200" b="1">
              <a:solidFill>
                <a:schemeClr val="accent1"/>
              </a:solidFill>
              <a:latin typeface="Arial" pitchFamily="34" charset="0"/>
              <a:ea typeface="微软雅黑" panose="020b0503020204020204" pitchFamily="34" charset="-122"/>
            </a:endParaRPr>
          </a:p>
        </p:txBody>
      </p:sp>
      <p:sp>
        <p:nvSpPr>
          <p:cNvPr id="41" name="文本框 40"/>
          <p:cNvSpPr txBox="1"/>
          <p:nvPr>
            <p:custDataLst>
              <p:tags r:id="rId12"/>
            </p:custDataLst>
          </p:nvPr>
        </p:nvSpPr>
        <p:spPr>
          <a:xfrm>
            <a:off x="9707081" y="4698151"/>
            <a:ext cx="1980929" cy="55710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85000"/>
                    <a:lumOff val="15000"/>
                  </a:schemeClr>
                </a:solidFill>
                <a:latin typeface="Arial" pitchFamily="34" charset="0"/>
                <a:ea typeface="微软雅黑" panose="020b0503020204020204" pitchFamily="34" charset="-122"/>
              </a:rPr>
              <a:t>结论</a:t>
            </a:r>
            <a:endParaRPr lang="zh-CN" altLang="en-US" sz="2400" b="1">
              <a:solidFill>
                <a:schemeClr val="tx1">
                  <a:lumMod val="85000"/>
                  <a:lumOff val="15000"/>
                </a:schemeClr>
              </a:solidFill>
              <a:latin typeface="Arial" pitchFamily="34" charset="0"/>
              <a:ea typeface="微软雅黑" panose="020b0503020204020204" pitchFamily="34" charset="-122"/>
            </a:endParaRPr>
          </a:p>
        </p:txBody>
      </p:sp>
      <p:sp>
        <p:nvSpPr>
          <p:cNvPr id="42" name="文本框 41"/>
          <p:cNvSpPr txBox="1"/>
          <p:nvPr>
            <p:custDataLst>
              <p:tags r:id="rId13"/>
            </p:custDataLst>
          </p:nvPr>
        </p:nvSpPr>
        <p:spPr>
          <a:xfrm>
            <a:off x="9942386" y="3578819"/>
            <a:ext cx="1510319" cy="1126613"/>
          </a:xfrm>
          <a:prstGeom prst="rect">
            <a:avLst/>
          </a:prstGeom>
          <a:noFill/>
        </p:spPr>
        <p:txBody>
          <a:bodyPr wrap="square" lIns="90000" tIns="46800" rIns="90000" bIns="4680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7200" b="1">
                <a:solidFill>
                  <a:schemeClr val="accent1"/>
                </a:solidFill>
                <a:latin typeface="Arial" pitchFamily="34" charset="0"/>
                <a:ea typeface="微软雅黑" panose="020b0503020204020204" pitchFamily="34" charset="-122"/>
              </a:rPr>
              <a:t>05</a:t>
            </a:r>
            <a:endParaRPr lang="zh-CN" altLang="en-US" sz="7200" b="1">
              <a:solidFill>
                <a:schemeClr val="accent1"/>
              </a:solidFill>
              <a:latin typeface="Arial" pitchFamily="34" charset="0"/>
              <a:ea typeface="微软雅黑" panose="020b0503020204020204" pitchFamily="34" charset="-122"/>
            </a:endParaRPr>
          </a:p>
        </p:txBody>
      </p:sp>
      <p:sp>
        <p:nvSpPr>
          <p:cNvPr id="3" name="灯片编号占位符 2"/>
          <p:cNvSpPr>
            <a:spLocks noGrp="1"/>
          </p:cNvSpPr>
          <p:nvPr>
            <p:ph type="sldNum" sz="quarter" idx="12"/>
          </p:nvPr>
        </p:nvSpPr>
        <p:spPr/>
        <p:txBody>
          <a:bodyPr/>
          <a:lstStyle/>
          <a:p>
            <a:fld id="{49AE70B2-8BF9-45C0-BB95-33D1B9D3A854}" type="slidenum">
              <a:rPr lang="zh-CN" altLang="en-US" smtClean="0"/>
              <a:t>2</a:t>
            </a:fld>
            <a:endParaRPr lang="zh-CN" altLang="en-US"/>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282900" y="459977"/>
            <a:ext cx="9626400" cy="723600"/>
          </a:xfrm>
        </p:spPr>
        <p:txBody>
          <a:bodyPr>
            <a:normAutofit/>
          </a:bodyPr>
          <a:lstStyle/>
          <a:p>
            <a:r>
              <a:rPr lang="zh-CN" altLang="zh-CN">
                <a:latin typeface="微软雅黑" panose="020b0503020204020204" pitchFamily="34" charset="-122"/>
                <a:ea typeface="微软雅黑" panose="020b0503020204020204" pitchFamily="34" charset="-122"/>
              </a:rPr>
              <a:t>研究背景</a:t>
            </a:r>
            <a:endParaRPr lang="zh-CN" altLang="zh-CN">
              <a:latin typeface="微软雅黑" panose="020b0503020204020204" pitchFamily="34" charset="-122"/>
              <a:ea typeface="微软雅黑" panose="020b0503020204020204" pitchFamily="34" charset="-122"/>
            </a:endParaRPr>
          </a:p>
        </p:txBody>
      </p:sp>
      <p:sp>
        <p:nvSpPr>
          <p:cNvPr id="9" name="内容占位符 8"/>
          <p:cNvSpPr>
            <a:spLocks noGrp="1"/>
          </p:cNvSpPr>
          <p:nvPr>
            <p:ph sz="quarter" idx="13"/>
            <p:custDataLst>
              <p:tags r:id="rId4"/>
            </p:custDataLst>
          </p:nvPr>
        </p:nvSpPr>
        <p:spPr>
          <a:xfrm>
            <a:off x="746125" y="1183577"/>
            <a:ext cx="10757617" cy="5166423"/>
          </a:xfrm>
        </p:spPr>
        <p:txBody>
          <a:bodyPr>
            <a:noAutofit/>
          </a:bodyPr>
          <a:lstStyle/>
          <a:p>
            <a:pPr marL="0" indent="0">
              <a:buNone/>
            </a:pPr>
            <a:r>
              <a:rPr lang="en-US" altLang="zh-CN" sz="2000" smtClean="0"/>
              <a:t>     </a:t>
            </a:r>
            <a:r>
              <a:rPr lang="en-US" altLang="zh-CN" sz="2000" u="sng" smtClean="0">
                <a:latin typeface="宋体" panose="02010600030101010101" pitchFamily="2" charset="-122"/>
                <a:ea typeface="宋体" panose="02010600030101010101" pitchFamily="2" charset="-122"/>
              </a:rPr>
              <a:t>BRAF</a:t>
            </a:r>
            <a:r>
              <a:rPr lang="en-US" altLang="zh-CN" sz="2000" u="sng" baseline="30000" smtClean="0">
                <a:latin typeface="宋体" panose="02010600030101010101" pitchFamily="2" charset="-122"/>
                <a:ea typeface="宋体" panose="02010600030101010101" pitchFamily="2" charset="-122"/>
              </a:rPr>
              <a:t>V600E </a:t>
            </a:r>
            <a:r>
              <a:rPr lang="en-US" altLang="zh-CN" sz="2000" u="sng" baseline="30000">
                <a:latin typeface="宋体" panose="02010600030101010101" pitchFamily="2" charset="-122"/>
                <a:ea typeface="宋体" panose="02010600030101010101" pitchFamily="2" charset="-122"/>
              </a:rPr>
              <a:t>/ D / K</a:t>
            </a:r>
            <a:r>
              <a:rPr lang="zh-CN" altLang="zh-CN" sz="2000" u="sng">
                <a:latin typeface="宋体" panose="02010600030101010101" pitchFamily="2" charset="-122"/>
                <a:ea typeface="宋体" panose="02010600030101010101" pitchFamily="2" charset="-122"/>
              </a:rPr>
              <a:t>突变</a:t>
            </a:r>
            <a:r>
              <a:rPr lang="zh-CN" altLang="zh-CN" sz="2000">
                <a:latin typeface="宋体" panose="02010600030101010101" pitchFamily="2" charset="-122"/>
                <a:ea typeface="宋体" panose="02010600030101010101" pitchFamily="2" charset="-122"/>
              </a:rPr>
              <a:t>发生在</a:t>
            </a:r>
            <a:r>
              <a:rPr lang="en-US" altLang="zh-CN" sz="2000">
                <a:latin typeface="宋体" panose="02010600030101010101" pitchFamily="2" charset="-122"/>
                <a:ea typeface="宋体" panose="02010600030101010101" pitchFamily="2" charset="-122"/>
              </a:rPr>
              <a:t>~40</a:t>
            </a:r>
            <a:r>
              <a:rPr lang="zh-CN" altLang="zh-CN" sz="2000">
                <a:latin typeface="宋体" panose="02010600030101010101" pitchFamily="2" charset="-122"/>
                <a:ea typeface="宋体" panose="02010600030101010101" pitchFamily="2" charset="-122"/>
              </a:rPr>
              <a:t>％的恶性皮肤黑色素瘤</a:t>
            </a:r>
            <a:r>
              <a:rPr lang="zh-CN" altLang="zh-CN" sz="2000" smtClean="0">
                <a:latin typeface="宋体" panose="02010600030101010101" pitchFamily="2" charset="-122"/>
                <a:ea typeface="宋体" panose="02010600030101010101" pitchFamily="2" charset="-122"/>
              </a:rPr>
              <a:t>中。</a:t>
            </a:r>
            <a:r>
              <a:rPr lang="zh-CN" altLang="zh-CN" sz="2000">
                <a:latin typeface="宋体" panose="02010600030101010101" pitchFamily="2" charset="-122"/>
                <a:ea typeface="宋体" panose="02010600030101010101" pitchFamily="2" charset="-122"/>
              </a:rPr>
              <a:t>这些突变导致组成型激酶</a:t>
            </a:r>
            <a:r>
              <a:rPr lang="zh-CN" altLang="zh-CN" sz="2000" smtClean="0">
                <a:latin typeface="宋体" panose="02010600030101010101" pitchFamily="2" charset="-122"/>
                <a:ea typeface="宋体" panose="02010600030101010101" pitchFamily="2" charset="-122"/>
              </a:rPr>
              <a:t>活化和下游</a:t>
            </a:r>
            <a:r>
              <a:rPr lang="en-US" altLang="zh-CN" sz="2000">
                <a:latin typeface="宋体" panose="02010600030101010101" pitchFamily="2" charset="-122"/>
                <a:ea typeface="宋体" panose="02010600030101010101" pitchFamily="2" charset="-122"/>
              </a:rPr>
              <a:t>MAPK</a:t>
            </a:r>
            <a:r>
              <a:rPr lang="zh-CN" altLang="zh-CN" sz="2000" smtClean="0">
                <a:latin typeface="宋体" panose="02010600030101010101" pitchFamily="2" charset="-122"/>
                <a:ea typeface="宋体" panose="02010600030101010101" pitchFamily="2" charset="-122"/>
              </a:rPr>
              <a:t>信号传导</a:t>
            </a:r>
            <a:r>
              <a:rPr lang="zh-CN" altLang="zh-CN" sz="2000">
                <a:latin typeface="宋体" panose="02010600030101010101" pitchFamily="2" charset="-122"/>
                <a:ea typeface="宋体" panose="02010600030101010101" pitchFamily="2" charset="-122"/>
              </a:rPr>
              <a:t>升高，从而驱动细胞增殖和</a:t>
            </a:r>
            <a:r>
              <a:rPr lang="zh-CN" altLang="zh-CN" sz="2000" smtClean="0">
                <a:latin typeface="宋体" panose="02010600030101010101" pitchFamily="2" charset="-122"/>
                <a:ea typeface="宋体" panose="02010600030101010101" pitchFamily="2" charset="-122"/>
              </a:rPr>
              <a:t>存活。</a:t>
            </a:r>
            <a:r>
              <a:rPr lang="zh-CN" altLang="zh-CN" sz="2000">
                <a:latin typeface="宋体" panose="02010600030101010101" pitchFamily="2" charset="-122"/>
                <a:ea typeface="宋体" panose="02010600030101010101" pitchFamily="2" charset="-122"/>
              </a:rPr>
              <a:t>在</a:t>
            </a:r>
            <a:r>
              <a:rPr lang="en-US" altLang="zh-CN" sz="2000">
                <a:latin typeface="宋体" panose="02010600030101010101" pitchFamily="2" charset="-122"/>
                <a:ea typeface="宋体" panose="02010600030101010101" pitchFamily="2" charset="-122"/>
              </a:rPr>
              <a:t>~40</a:t>
            </a:r>
            <a:r>
              <a:rPr lang="zh-CN" altLang="zh-CN" sz="2000">
                <a:latin typeface="宋体" panose="02010600030101010101" pitchFamily="2" charset="-122"/>
                <a:ea typeface="宋体" panose="02010600030101010101" pitchFamily="2" charset="-122"/>
              </a:rPr>
              <a:t>％的散发性黑色素瘤中观察到</a:t>
            </a:r>
            <a:r>
              <a:rPr lang="zh-CN" altLang="zh-CN" sz="2000" u="sng">
                <a:latin typeface="宋体" panose="02010600030101010101" pitchFamily="2" charset="-122"/>
                <a:ea typeface="宋体" panose="02010600030101010101" pitchFamily="2" charset="-122"/>
              </a:rPr>
              <a:t>细胞周期蛋白依赖性激酶抑制剂</a:t>
            </a:r>
            <a:r>
              <a:rPr lang="en-US" altLang="zh-CN" sz="2000" u="sng">
                <a:latin typeface="宋体" panose="02010600030101010101" pitchFamily="2" charset="-122"/>
                <a:ea typeface="宋体" panose="02010600030101010101" pitchFamily="2" charset="-122"/>
              </a:rPr>
              <a:t>2A</a:t>
            </a:r>
            <a:r>
              <a:rPr lang="zh-CN" altLang="zh-CN" sz="2000" u="sng">
                <a:latin typeface="宋体" panose="02010600030101010101" pitchFamily="2" charset="-122"/>
                <a:ea typeface="宋体" panose="02010600030101010101" pitchFamily="2" charset="-122"/>
              </a:rPr>
              <a:t>（</a:t>
            </a:r>
            <a:r>
              <a:rPr lang="en-US" altLang="zh-CN" sz="2000" u="sng">
                <a:latin typeface="宋体" panose="02010600030101010101" pitchFamily="2" charset="-122"/>
                <a:ea typeface="宋体" panose="02010600030101010101" pitchFamily="2" charset="-122"/>
              </a:rPr>
              <a:t>CDKN2A</a:t>
            </a:r>
            <a:r>
              <a:rPr lang="zh-CN" altLang="zh-CN" sz="2000" u="sng">
                <a:latin typeface="宋体" panose="02010600030101010101" pitchFamily="2" charset="-122"/>
                <a:ea typeface="宋体" panose="02010600030101010101" pitchFamily="2" charset="-122"/>
              </a:rPr>
              <a:t>）</a:t>
            </a:r>
            <a:r>
              <a:rPr lang="zh-CN" altLang="zh-CN" sz="2000" smtClean="0">
                <a:latin typeface="宋体" panose="02010600030101010101" pitchFamily="2" charset="-122"/>
                <a:ea typeface="宋体" panose="02010600030101010101" pitchFamily="2" charset="-122"/>
              </a:rPr>
              <a:t>基因的</a:t>
            </a:r>
            <a:r>
              <a:rPr lang="zh-CN" altLang="zh-CN" sz="2000">
                <a:latin typeface="宋体" panose="02010600030101010101" pitchFamily="2" charset="-122"/>
                <a:ea typeface="宋体" panose="02010600030101010101" pitchFamily="2" charset="-122"/>
              </a:rPr>
              <a:t>纯合缺失，并且在其余大部分肿瘤中观察到启动子甲基化导致沉默和表达</a:t>
            </a:r>
            <a:r>
              <a:rPr lang="zh-CN" altLang="zh-CN" sz="2000" smtClean="0">
                <a:latin typeface="宋体" panose="02010600030101010101" pitchFamily="2" charset="-122"/>
                <a:ea typeface="宋体" panose="02010600030101010101" pitchFamily="2" charset="-122"/>
              </a:rPr>
              <a:t>丧失。</a:t>
            </a:r>
            <a:r>
              <a:rPr lang="zh-CN" altLang="zh-CN" sz="2000">
                <a:latin typeface="宋体" panose="02010600030101010101" pitchFamily="2" charset="-122"/>
                <a:ea typeface="宋体" panose="02010600030101010101" pitchFamily="2" charset="-122"/>
              </a:rPr>
              <a:t>磷脂酰肌醇</a:t>
            </a:r>
            <a:r>
              <a:rPr lang="en-US" altLang="zh-CN" sz="2000">
                <a:latin typeface="宋体" panose="02010600030101010101" pitchFamily="2" charset="-122"/>
                <a:ea typeface="宋体" panose="02010600030101010101" pitchFamily="2" charset="-122"/>
              </a:rPr>
              <a:t>3</a:t>
            </a:r>
            <a:r>
              <a:rPr lang="zh-CN" altLang="zh-CN" sz="2000">
                <a:latin typeface="宋体" panose="02010600030101010101" pitchFamily="2" charset="-122"/>
                <a:ea typeface="宋体" panose="02010600030101010101" pitchFamily="2" charset="-122"/>
              </a:rPr>
              <a:t>激酶（</a:t>
            </a:r>
            <a:r>
              <a:rPr lang="en-US" altLang="zh-CN" sz="2000">
                <a:latin typeface="宋体" panose="02010600030101010101" pitchFamily="2" charset="-122"/>
                <a:ea typeface="宋体" panose="02010600030101010101" pitchFamily="2" charset="-122"/>
              </a:rPr>
              <a:t>PI3K</a:t>
            </a:r>
            <a:r>
              <a:rPr lang="zh-CN" altLang="zh-CN" sz="2000">
                <a:latin typeface="宋体" panose="02010600030101010101" pitchFamily="2" charset="-122"/>
                <a:ea typeface="宋体" panose="02010600030101010101" pitchFamily="2" charset="-122"/>
              </a:rPr>
              <a:t>）</a:t>
            </a:r>
            <a:r>
              <a:rPr lang="en-US" altLang="zh-CN" sz="2000">
                <a:latin typeface="宋体" panose="02010600030101010101" pitchFamily="2" charset="-122"/>
                <a:ea typeface="宋体" panose="02010600030101010101" pitchFamily="2" charset="-122"/>
              </a:rPr>
              <a:t>/ AKT</a:t>
            </a:r>
            <a:r>
              <a:rPr lang="zh-CN" altLang="zh-CN" sz="2000">
                <a:latin typeface="宋体" panose="02010600030101010101" pitchFamily="2" charset="-122"/>
                <a:ea typeface="宋体" panose="02010600030101010101" pitchFamily="2" charset="-122"/>
              </a:rPr>
              <a:t>通路</a:t>
            </a:r>
            <a:r>
              <a:rPr lang="en-US" altLang="zh-CN" sz="2000">
                <a:latin typeface="宋体" panose="02010600030101010101" pitchFamily="2" charset="-122"/>
                <a:ea typeface="宋体" panose="02010600030101010101" pitchFamily="2" charset="-122"/>
              </a:rPr>
              <a:t> </a:t>
            </a:r>
            <a:r>
              <a:rPr lang="zh-CN" altLang="zh-CN" sz="2000">
                <a:latin typeface="宋体" panose="02010600030101010101" pitchFamily="2" charset="-122"/>
                <a:ea typeface="宋体" panose="02010600030101010101" pitchFamily="2" charset="-122"/>
              </a:rPr>
              <a:t>在大多数黑色素瘤中很活跃，这是</a:t>
            </a:r>
            <a:r>
              <a:rPr lang="zh-CN" altLang="zh-CN" sz="2000" smtClean="0">
                <a:latin typeface="宋体" panose="02010600030101010101" pitchFamily="2" charset="-122"/>
                <a:ea typeface="宋体" panose="02010600030101010101" pitchFamily="2" charset="-122"/>
              </a:rPr>
              <a:t>由于</a:t>
            </a:r>
            <a:r>
              <a:rPr lang="en-US" altLang="zh-CN" sz="2000" smtClean="0">
                <a:latin typeface="宋体" panose="02010600030101010101" pitchFamily="2" charset="-122"/>
                <a:ea typeface="宋体" panose="02010600030101010101" pitchFamily="2" charset="-122"/>
              </a:rPr>
              <a:t>PTEN</a:t>
            </a:r>
            <a:r>
              <a:rPr lang="zh-CN" altLang="zh-CN" sz="2000" smtClean="0">
                <a:latin typeface="宋体" panose="02010600030101010101" pitchFamily="2" charset="-122"/>
                <a:ea typeface="宋体" panose="02010600030101010101" pitchFamily="2" charset="-122"/>
              </a:rPr>
              <a:t>表达</a:t>
            </a:r>
            <a:r>
              <a:rPr lang="zh-CN" altLang="zh-CN" sz="2000">
                <a:latin typeface="宋体" panose="02010600030101010101" pitchFamily="2" charset="-122"/>
                <a:ea typeface="宋体" panose="02010600030101010101" pitchFamily="2" charset="-122"/>
              </a:rPr>
              <a:t>缺失、</a:t>
            </a:r>
            <a:r>
              <a:rPr lang="en-US" altLang="zh-CN" sz="2000">
                <a:latin typeface="宋体" panose="02010600030101010101" pitchFamily="2" charset="-122"/>
                <a:ea typeface="宋体" panose="02010600030101010101" pitchFamily="2" charset="-122"/>
              </a:rPr>
              <a:t>PI3KCA </a:t>
            </a:r>
            <a:r>
              <a:rPr lang="zh-CN" altLang="zh-CN" sz="2000">
                <a:latin typeface="宋体" panose="02010600030101010101" pitchFamily="2" charset="-122"/>
                <a:ea typeface="宋体" panose="02010600030101010101" pitchFamily="2" charset="-122"/>
              </a:rPr>
              <a:t>或</a:t>
            </a:r>
            <a:r>
              <a:rPr lang="en-US" altLang="zh-CN" sz="2000">
                <a:latin typeface="宋体" panose="02010600030101010101" pitchFamily="2" charset="-122"/>
                <a:ea typeface="宋体" panose="02010600030101010101" pitchFamily="2" charset="-122"/>
              </a:rPr>
              <a:t>AKT</a:t>
            </a:r>
            <a:r>
              <a:rPr lang="zh-CN" altLang="zh-CN" sz="2000">
                <a:latin typeface="宋体" panose="02010600030101010101" pitchFamily="2" charset="-122"/>
                <a:ea typeface="宋体" panose="02010600030101010101" pitchFamily="2" charset="-122"/>
              </a:rPr>
              <a:t>突变引起</a:t>
            </a:r>
            <a:r>
              <a:rPr lang="zh-CN" altLang="zh-CN" sz="2000" smtClean="0">
                <a:latin typeface="宋体" panose="02010600030101010101" pitchFamily="2" charset="-122"/>
                <a:ea typeface="宋体" panose="02010600030101010101" pitchFamily="2" charset="-122"/>
              </a:rPr>
              <a:t>的。</a:t>
            </a:r>
            <a:r>
              <a:rPr lang="zh-CN" altLang="zh-CN" sz="2000">
                <a:latin typeface="宋体" panose="02010600030101010101" pitchFamily="2" charset="-122"/>
                <a:ea typeface="宋体" panose="02010600030101010101" pitchFamily="2" charset="-122"/>
              </a:rPr>
              <a:t>在患有</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突变型黑色素瘤的患者中，</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抑制剂</a:t>
            </a:r>
            <a:r>
              <a:rPr lang="en-US" altLang="zh-CN" sz="2000" err="1" smtClean="0">
                <a:latin typeface="宋体" panose="02010600030101010101" pitchFamily="2" charset="-122"/>
                <a:ea typeface="宋体" panose="02010600030101010101" pitchFamily="2" charset="-122"/>
              </a:rPr>
              <a:t>encorafenib</a:t>
            </a:r>
            <a:r>
              <a:rPr lang="zh-CN" altLang="zh-CN" sz="2000" smtClean="0">
                <a:latin typeface="宋体" panose="02010600030101010101" pitchFamily="2" charset="-122"/>
                <a:ea typeface="宋体" panose="02010600030101010101" pitchFamily="2" charset="-122"/>
              </a:rPr>
              <a:t>，</a:t>
            </a:r>
            <a:r>
              <a:rPr lang="en-US" altLang="zh-CN" sz="2000" err="1" smtClean="0">
                <a:latin typeface="宋体" panose="02010600030101010101" pitchFamily="2" charset="-122"/>
                <a:ea typeface="宋体" panose="02010600030101010101" pitchFamily="2" charset="-122"/>
              </a:rPr>
              <a:t>dabrafenib</a:t>
            </a:r>
            <a:r>
              <a:rPr lang="zh-CN" altLang="zh-CN" sz="2000" smtClean="0">
                <a:latin typeface="宋体" panose="02010600030101010101" pitchFamily="2" charset="-122"/>
                <a:ea typeface="宋体" panose="02010600030101010101" pitchFamily="2" charset="-122"/>
              </a:rPr>
              <a:t>和</a:t>
            </a:r>
            <a:r>
              <a:rPr lang="en-US" altLang="zh-CN" sz="2000" err="1" smtClean="0">
                <a:latin typeface="宋体" panose="02010600030101010101" pitchFamily="2" charset="-122"/>
                <a:ea typeface="宋体" panose="02010600030101010101" pitchFamily="2" charset="-122"/>
              </a:rPr>
              <a:t>vemurafenib</a:t>
            </a:r>
            <a:r>
              <a:rPr lang="zh-CN" altLang="zh-CN" sz="2000" smtClean="0">
                <a:latin typeface="宋体" panose="02010600030101010101" pitchFamily="2" charset="-122"/>
                <a:ea typeface="宋体" panose="02010600030101010101" pitchFamily="2" charset="-122"/>
              </a:rPr>
              <a:t>具有</a:t>
            </a:r>
            <a:r>
              <a:rPr lang="zh-CN" altLang="zh-CN" sz="2000">
                <a:latin typeface="宋体" panose="02010600030101010101" pitchFamily="2" charset="-122"/>
                <a:ea typeface="宋体" panose="02010600030101010101" pitchFamily="2" charset="-122"/>
              </a:rPr>
              <a:t>生存优势，表明其应答率、无进展生存期和总生存期均有</a:t>
            </a:r>
            <a:r>
              <a:rPr lang="zh-CN" altLang="zh-CN" sz="2000" smtClean="0">
                <a:latin typeface="宋体" panose="02010600030101010101" pitchFamily="2" charset="-122"/>
                <a:ea typeface="宋体" panose="02010600030101010101" pitchFamily="2" charset="-122"/>
              </a:rPr>
              <a:t>改善。</a:t>
            </a:r>
            <a:r>
              <a:rPr lang="zh-CN" altLang="zh-CN" sz="2000">
                <a:solidFill>
                  <a:srgbClr val="FF0000"/>
                </a:solidFill>
                <a:latin typeface="宋体" panose="02010600030101010101" pitchFamily="2" charset="-122"/>
                <a:ea typeface="宋体" panose="02010600030101010101" pitchFamily="2" charset="-122"/>
              </a:rPr>
              <a:t>对这些抑制剂的最初反应可能是戏剧性</a:t>
            </a:r>
            <a:r>
              <a:rPr lang="zh-CN" altLang="zh-CN" sz="2000" smtClean="0">
                <a:solidFill>
                  <a:srgbClr val="FF0000"/>
                </a:solidFill>
                <a:latin typeface="宋体" panose="02010600030101010101" pitchFamily="2" charset="-122"/>
                <a:ea typeface="宋体" panose="02010600030101010101" pitchFamily="2" charset="-122"/>
              </a:rPr>
              <a:t>的，</a:t>
            </a:r>
            <a:r>
              <a:rPr lang="zh-CN" altLang="zh-CN" sz="2000">
                <a:solidFill>
                  <a:srgbClr val="FF0000"/>
                </a:solidFill>
                <a:latin typeface="宋体" panose="02010600030101010101" pitchFamily="2" charset="-122"/>
                <a:ea typeface="宋体" panose="02010600030101010101" pitchFamily="2" charset="-122"/>
              </a:rPr>
              <a:t>有时会导致肿瘤的完全消退和休眠</a:t>
            </a:r>
            <a:r>
              <a:rPr lang="zh-CN" altLang="zh-CN" sz="2000" smtClean="0">
                <a:solidFill>
                  <a:srgbClr val="FF0000"/>
                </a:solidFill>
                <a:latin typeface="宋体" panose="02010600030101010101" pitchFamily="2" charset="-122"/>
                <a:ea typeface="宋体" panose="02010600030101010101" pitchFamily="2" charset="-122"/>
              </a:rPr>
              <a:t>。</a:t>
            </a:r>
            <a:r>
              <a:rPr lang="zh-CN" altLang="zh-CN" sz="2000">
                <a:solidFill>
                  <a:srgbClr val="FF0000"/>
                </a:solidFill>
                <a:latin typeface="宋体" panose="02010600030101010101" pitchFamily="2" charset="-122"/>
                <a:ea typeface="宋体" panose="02010600030101010101" pitchFamily="2" charset="-122"/>
              </a:rPr>
              <a:t>但是，这种反应通常</a:t>
            </a:r>
            <a:r>
              <a:rPr lang="zh-CN" altLang="zh-CN" sz="2000" smtClean="0">
                <a:solidFill>
                  <a:srgbClr val="FF0000"/>
                </a:solidFill>
                <a:latin typeface="宋体" panose="02010600030101010101" pitchFamily="2" charset="-122"/>
                <a:ea typeface="宋体" panose="02010600030101010101" pitchFamily="2" charset="-122"/>
              </a:rPr>
              <a:t>不是持久</a:t>
            </a:r>
            <a:r>
              <a:rPr lang="zh-CN" altLang="zh-CN" sz="2000">
                <a:solidFill>
                  <a:srgbClr val="FF0000"/>
                </a:solidFill>
                <a:latin typeface="宋体" panose="02010600030101010101" pitchFamily="2" charset="-122"/>
                <a:ea typeface="宋体" panose="02010600030101010101" pitchFamily="2" charset="-122"/>
              </a:rPr>
              <a:t>的，患者复发通常在</a:t>
            </a:r>
            <a:r>
              <a:rPr lang="en-US" altLang="zh-CN" sz="2000">
                <a:solidFill>
                  <a:srgbClr val="FF0000"/>
                </a:solidFill>
                <a:latin typeface="宋体" panose="02010600030101010101" pitchFamily="2" charset="-122"/>
                <a:ea typeface="宋体" panose="02010600030101010101" pitchFamily="2" charset="-122"/>
              </a:rPr>
              <a:t>6-7</a:t>
            </a:r>
            <a:r>
              <a:rPr lang="zh-CN" altLang="zh-CN" sz="2000">
                <a:solidFill>
                  <a:srgbClr val="FF0000"/>
                </a:solidFill>
                <a:latin typeface="宋体" panose="02010600030101010101" pitchFamily="2" charset="-122"/>
                <a:ea typeface="宋体" panose="02010600030101010101" pitchFamily="2" charset="-122"/>
              </a:rPr>
              <a:t>个月内发生</a:t>
            </a:r>
            <a:r>
              <a:rPr lang="zh-CN" altLang="zh-CN" sz="2000">
                <a:latin typeface="宋体" panose="02010600030101010101" pitchFamily="2" charset="-122"/>
                <a:ea typeface="宋体" panose="02010600030101010101" pitchFamily="2" charset="-122"/>
              </a:rPr>
              <a:t>。这通常与通过预先存在或新获得的突变而重新激活</a:t>
            </a:r>
            <a:r>
              <a:rPr lang="en-US" altLang="zh-CN" sz="2000">
                <a:latin typeface="宋体" panose="02010600030101010101" pitchFamily="2" charset="-122"/>
                <a:ea typeface="宋体" panose="02010600030101010101" pitchFamily="2" charset="-122"/>
              </a:rPr>
              <a:t>MAPK</a:t>
            </a:r>
            <a:r>
              <a:rPr lang="zh-CN" altLang="zh-CN" sz="2000">
                <a:latin typeface="宋体" panose="02010600030101010101" pitchFamily="2" charset="-122"/>
                <a:ea typeface="宋体" panose="02010600030101010101" pitchFamily="2" charset="-122"/>
              </a:rPr>
              <a:t>信号</a:t>
            </a:r>
            <a:r>
              <a:rPr lang="zh-CN" altLang="zh-CN" sz="2000" smtClean="0">
                <a:latin typeface="宋体" panose="02010600030101010101" pitchFamily="2" charset="-122"/>
                <a:ea typeface="宋体" panose="02010600030101010101" pitchFamily="2" charset="-122"/>
              </a:rPr>
              <a:t>有关</a:t>
            </a:r>
            <a:r>
              <a:rPr lang="zh-CN" altLang="en-US" sz="2000" smtClean="0">
                <a:latin typeface="宋体" panose="02010600030101010101" pitchFamily="2" charset="-122"/>
                <a:ea typeface="宋体" panose="02010600030101010101" pitchFamily="2" charset="-122"/>
              </a:rPr>
              <a:t>。</a:t>
            </a:r>
            <a:r>
              <a:rPr lang="zh-CN" altLang="zh-CN" sz="2000">
                <a:latin typeface="宋体" panose="02010600030101010101" pitchFamily="2" charset="-122"/>
                <a:ea typeface="宋体" panose="02010600030101010101" pitchFamily="2" charset="-122"/>
              </a:rPr>
              <a:t>与单一疗法相比，已经确立了同时使用</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和</a:t>
            </a:r>
            <a:r>
              <a:rPr lang="en-US" altLang="zh-CN" sz="2000">
                <a:latin typeface="宋体" panose="02010600030101010101" pitchFamily="2" charset="-122"/>
                <a:ea typeface="宋体" panose="02010600030101010101" pitchFamily="2" charset="-122"/>
              </a:rPr>
              <a:t>MEK</a:t>
            </a:r>
            <a:r>
              <a:rPr lang="zh-CN" altLang="zh-CN" sz="2000">
                <a:latin typeface="宋体" panose="02010600030101010101" pitchFamily="2" charset="-122"/>
                <a:ea typeface="宋体" panose="02010600030101010101" pitchFamily="2" charset="-122"/>
              </a:rPr>
              <a:t>抑制剂</a:t>
            </a:r>
            <a:r>
              <a:rPr lang="en-US" altLang="zh-CN" sz="2000">
                <a:latin typeface="宋体" panose="02010600030101010101" pitchFamily="2" charset="-122"/>
                <a:ea typeface="宋体" panose="02010600030101010101" pitchFamily="2" charset="-122"/>
              </a:rPr>
              <a:t> </a:t>
            </a:r>
            <a:r>
              <a:rPr lang="zh-CN" altLang="zh-CN" sz="2000" smtClean="0">
                <a:latin typeface="宋体" panose="02010600030101010101" pitchFamily="2" charset="-122"/>
                <a:ea typeface="宋体" panose="02010600030101010101" pitchFamily="2" charset="-122"/>
              </a:rPr>
              <a:t>，</a:t>
            </a:r>
            <a:r>
              <a:rPr lang="zh-CN" altLang="zh-CN" sz="2000">
                <a:latin typeface="宋体" panose="02010600030101010101" pitchFamily="2" charset="-122"/>
                <a:ea typeface="宋体" panose="02010600030101010101" pitchFamily="2" charset="-122"/>
              </a:rPr>
              <a:t>并且该方法的疗效得到进一步</a:t>
            </a:r>
            <a:r>
              <a:rPr lang="zh-CN" altLang="zh-CN" sz="2000" smtClean="0">
                <a:latin typeface="宋体" panose="02010600030101010101" pitchFamily="2" charset="-122"/>
                <a:ea typeface="宋体" panose="02010600030101010101" pitchFamily="2" charset="-122"/>
              </a:rPr>
              <a:t>改善。</a:t>
            </a:r>
            <a:r>
              <a:rPr lang="zh-CN" altLang="zh-CN" sz="2000">
                <a:latin typeface="宋体" panose="02010600030101010101" pitchFamily="2" charset="-122"/>
                <a:ea typeface="宋体" panose="02010600030101010101" pitchFamily="2" charset="-122"/>
              </a:rPr>
              <a:t>然而，经过一段时间的反应和休眠后，大多数患者会产生</a:t>
            </a:r>
            <a:r>
              <a:rPr lang="zh-CN" altLang="zh-CN" sz="2000" smtClean="0">
                <a:latin typeface="宋体" panose="02010600030101010101" pitchFamily="2" charset="-122"/>
                <a:ea typeface="宋体" panose="02010600030101010101" pitchFamily="2" charset="-122"/>
              </a:rPr>
              <a:t>耐药性。</a:t>
            </a:r>
            <a:endParaRPr lang="zh-CN" altLang="zh-CN" sz="2000">
              <a:latin typeface="宋体" panose="02010600030101010101" pitchFamily="2" charset="-122"/>
              <a:ea typeface="宋体" panose="02010600030101010101" pitchFamily="2" charset="-122"/>
            </a:endParaRPr>
          </a:p>
          <a:p>
            <a:pPr marL="0" indent="0">
              <a:buNone/>
            </a:pPr>
            <a:endParaRPr lang="zh-CN" altLang="zh-CN" sz="2000"/>
          </a:p>
          <a:p>
            <a:endParaRPr lang="zh-CN" altLang="en-US" sz="2000">
              <a:latin typeface="宋体" panose="02010600030101010101" pitchFamily="2" charset="-122"/>
              <a:ea typeface="宋体" panose="02010600030101010101" pitchFamily="2" charset="-122"/>
              <a:cs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3</a:t>
            </a:fld>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445103" y="417662"/>
            <a:ext cx="9626400" cy="723600"/>
          </a:xfrm>
        </p:spPr>
        <p:txBody>
          <a:bodyPr>
            <a:normAutofit/>
          </a:bodyPr>
          <a:lstStyle/>
          <a:p>
            <a:r>
              <a:rPr lang="zh-CN" altLang="zh-CN">
                <a:latin typeface="微软雅黑" panose="020b0503020204020204" pitchFamily="34" charset="-122"/>
                <a:ea typeface="微软雅黑" panose="020b0503020204020204" pitchFamily="34" charset="-122"/>
              </a:rPr>
              <a:t>研究背景</a:t>
            </a:r>
            <a:endParaRPr lang="zh-CN" altLang="zh-CN">
              <a:latin typeface="微软雅黑" panose="020b0503020204020204" pitchFamily="34" charset="-122"/>
              <a:ea typeface="微软雅黑" panose="020b0503020204020204" pitchFamily="34" charset="-122"/>
            </a:endParaRPr>
          </a:p>
        </p:txBody>
      </p:sp>
      <p:sp>
        <p:nvSpPr>
          <p:cNvPr id="9" name="内容占位符 8"/>
          <p:cNvSpPr>
            <a:spLocks noGrp="1"/>
          </p:cNvSpPr>
          <p:nvPr>
            <p:ph sz="quarter" idx="13"/>
            <p:custDataLst>
              <p:tags r:id="rId4"/>
            </p:custDataLst>
          </p:nvPr>
        </p:nvSpPr>
        <p:spPr>
          <a:xfrm>
            <a:off x="746125" y="1423670"/>
            <a:ext cx="10564475" cy="4643755"/>
          </a:xfrm>
        </p:spPr>
        <p:txBody>
          <a:bodyPr>
            <a:noAutofit/>
          </a:bodyPr>
          <a:lstStyle/>
          <a:p>
            <a:pPr marL="0" indent="457200">
              <a:lnSpc>
                <a:spcPct val="150000"/>
              </a:lnSpc>
              <a:buNone/>
            </a:pPr>
            <a:r>
              <a:rPr lang="zh-CN" altLang="zh-CN" sz="2000">
                <a:latin typeface="宋体" panose="02010600030101010101" pitchFamily="2" charset="-122"/>
                <a:ea typeface="宋体" panose="02010600030101010101" pitchFamily="2" charset="-122"/>
              </a:rPr>
              <a:t>黑色素瘤在</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抑制剂介导的肿瘤休眠过程中发生显著变化，并且越来越多的证据表明，</a:t>
            </a:r>
            <a:r>
              <a:rPr lang="zh-CN" altLang="zh-CN" sz="2000">
                <a:solidFill>
                  <a:srgbClr val="FF0000"/>
                </a:solidFill>
                <a:latin typeface="宋体" panose="02010600030101010101" pitchFamily="2" charset="-122"/>
                <a:ea typeface="宋体" panose="02010600030101010101" pitchFamily="2" charset="-122"/>
              </a:rPr>
              <a:t>休眠细胞具有癌症干细胞特性，赋予癌细胞更快、更具侵略性的黑色素瘤</a:t>
            </a:r>
            <a:r>
              <a:rPr lang="zh-CN" altLang="zh-CN" sz="2000" smtClean="0">
                <a:solidFill>
                  <a:srgbClr val="FF0000"/>
                </a:solidFill>
                <a:latin typeface="宋体" panose="02010600030101010101" pitchFamily="2" charset="-122"/>
                <a:ea typeface="宋体" panose="02010600030101010101" pitchFamily="2" charset="-122"/>
              </a:rPr>
              <a:t>复发</a:t>
            </a:r>
            <a:r>
              <a:rPr lang="zh-CN" altLang="zh-CN" sz="2000" smtClean="0">
                <a:latin typeface="宋体" panose="02010600030101010101" pitchFamily="2" charset="-122"/>
                <a:ea typeface="宋体" panose="02010600030101010101" pitchFamily="2" charset="-122"/>
              </a:rPr>
              <a:t>。</a:t>
            </a:r>
            <a:r>
              <a:rPr lang="zh-CN" altLang="zh-CN" sz="2000">
                <a:latin typeface="宋体" panose="02010600030101010101" pitchFamily="2" charset="-122"/>
                <a:ea typeface="宋体" panose="02010600030101010101" pitchFamily="2" charset="-122"/>
              </a:rPr>
              <a:t>肿瘤休眠的研究具有挑战性，因为对</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抑制有反应的残留肿瘤很少被活检。基于这一理性，允许癌基因调控表达的模型对于理解靶向治疗的机制特别有用，因为消除癌基因表达可模拟靶点的药理抑制。我们</a:t>
            </a:r>
            <a:r>
              <a:rPr lang="zh-CN" altLang="zh-CN" sz="2000">
                <a:solidFill>
                  <a:srgbClr val="FF0000"/>
                </a:solidFill>
                <a:latin typeface="宋体" panose="02010600030101010101" pitchFamily="2" charset="-122"/>
                <a:ea typeface="宋体" panose="02010600030101010101" pitchFamily="2" charset="-122"/>
              </a:rPr>
              <a:t>基于体内逆转录病毒向黑色素细胞的靶向递送，开发了一种黑色素瘤小鼠</a:t>
            </a:r>
            <a:r>
              <a:rPr lang="zh-CN" altLang="zh-CN" sz="2000" smtClean="0">
                <a:solidFill>
                  <a:srgbClr val="FF0000"/>
                </a:solidFill>
                <a:latin typeface="宋体" panose="02010600030101010101" pitchFamily="2" charset="-122"/>
                <a:ea typeface="宋体" panose="02010600030101010101" pitchFamily="2" charset="-122"/>
              </a:rPr>
              <a:t>模型。</a:t>
            </a:r>
            <a:r>
              <a:rPr lang="zh-CN" altLang="zh-CN" sz="2000">
                <a:solidFill>
                  <a:srgbClr val="FF0000"/>
                </a:solidFill>
                <a:latin typeface="宋体" panose="02010600030101010101" pitchFamily="2" charset="-122"/>
                <a:ea typeface="宋体" panose="02010600030101010101" pitchFamily="2" charset="-122"/>
              </a:rPr>
              <a:t>该模型概括了人类疾病，并允许用强力霉素对</a:t>
            </a:r>
            <a:r>
              <a:rPr lang="en-US" altLang="zh-CN" sz="2000">
                <a:solidFill>
                  <a:srgbClr val="FF0000"/>
                </a:solidFill>
                <a:latin typeface="宋体" panose="02010600030101010101" pitchFamily="2" charset="-122"/>
                <a:ea typeface="宋体" panose="02010600030101010101" pitchFamily="2" charset="-122"/>
              </a:rPr>
              <a:t>BRAF</a:t>
            </a:r>
            <a:r>
              <a:rPr lang="zh-CN" altLang="zh-CN" sz="2000">
                <a:solidFill>
                  <a:srgbClr val="FF0000"/>
                </a:solidFill>
                <a:latin typeface="宋体" panose="02010600030101010101" pitchFamily="2" charset="-122"/>
                <a:ea typeface="宋体" panose="02010600030101010101" pitchFamily="2" charset="-122"/>
              </a:rPr>
              <a:t>突变体的表达进行时间</a:t>
            </a:r>
            <a:r>
              <a:rPr lang="zh-CN" altLang="zh-CN" sz="2000" smtClean="0">
                <a:solidFill>
                  <a:srgbClr val="FF0000"/>
                </a:solidFill>
                <a:latin typeface="宋体" panose="02010600030101010101" pitchFamily="2" charset="-122"/>
                <a:ea typeface="宋体" panose="02010600030101010101" pitchFamily="2" charset="-122"/>
              </a:rPr>
              <a:t>控制</a:t>
            </a:r>
            <a:r>
              <a:rPr lang="zh-CN" altLang="zh-CN" sz="2000" smtClean="0">
                <a:latin typeface="宋体" panose="02010600030101010101" pitchFamily="2" charset="-122"/>
                <a:ea typeface="宋体" panose="02010600030101010101" pitchFamily="2" charset="-122"/>
              </a:rPr>
              <a:t>。</a:t>
            </a:r>
            <a:r>
              <a:rPr lang="zh-CN" altLang="zh-CN" sz="2000">
                <a:latin typeface="宋体" panose="02010600030101010101" pitchFamily="2" charset="-122"/>
                <a:ea typeface="宋体" panose="02010600030101010101" pitchFamily="2" charset="-122"/>
              </a:rPr>
              <a:t>在该模型中，肿瘤最初对</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的丧失有反应，但在一段时间的反应和残余的肿瘤休眠后复发，该模型模拟了</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抑制后人类肿瘤的复发。对复发性和反应性肿瘤的分析揭示了对黑素瘤肿瘤休眠的新见解。</a:t>
            </a:r>
            <a:endParaRPr lang="zh-CN" altLang="en-US" sz="2000">
              <a:latin typeface="宋体" panose="02010600030101010101" pitchFamily="2" charset="-122"/>
              <a:ea typeface="宋体" panose="02010600030101010101" pitchFamily="2" charset="-122"/>
              <a:cs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4</a:t>
            </a:fld>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282870" y="843435"/>
            <a:ext cx="9626400" cy="723600"/>
          </a:xfrm>
        </p:spPr>
        <p:txBody>
          <a:bodyPr>
            <a:normAutofit/>
          </a:bodyPr>
          <a:lstStyle/>
          <a:p>
            <a:r>
              <a:rPr lang="zh-CN" altLang="zh-CN">
                <a:latin typeface="微软雅黑" panose="020b0503020204020204" pitchFamily="34" charset="-122"/>
                <a:ea typeface="微软雅黑" panose="020b0503020204020204" pitchFamily="34" charset="-122"/>
              </a:rPr>
              <a:t>研究背景</a:t>
            </a:r>
            <a:endParaRPr lang="zh-CN" altLang="zh-CN">
              <a:latin typeface="微软雅黑" panose="020b0503020204020204" pitchFamily="34" charset="-122"/>
              <a:ea typeface="微软雅黑" panose="020b0503020204020204" pitchFamily="34" charset="-122"/>
            </a:endParaRPr>
          </a:p>
        </p:txBody>
      </p:sp>
      <p:sp>
        <p:nvSpPr>
          <p:cNvPr id="9" name="内容占位符 8"/>
          <p:cNvSpPr>
            <a:spLocks noGrp="1"/>
          </p:cNvSpPr>
          <p:nvPr>
            <p:ph sz="quarter" idx="13"/>
            <p:custDataLst>
              <p:tags r:id="rId4"/>
            </p:custDataLst>
          </p:nvPr>
        </p:nvSpPr>
        <p:spPr>
          <a:xfrm>
            <a:off x="746125" y="1706245"/>
            <a:ext cx="10163175" cy="4643755"/>
          </a:xfrm>
        </p:spPr>
        <p:txBody>
          <a:bodyPr>
            <a:noAutofit/>
          </a:bodyPr>
          <a:lstStyle/>
          <a:p>
            <a:pPr marL="0" indent="457200">
              <a:lnSpc>
                <a:spcPct val="150000"/>
              </a:lnSpc>
              <a:buNone/>
            </a:pPr>
            <a:r>
              <a:rPr lang="zh-CN" altLang="zh-CN" sz="2000">
                <a:latin typeface="宋体" panose="02010600030101010101" pitchFamily="2" charset="-122"/>
                <a:ea typeface="宋体" panose="02010600030101010101" pitchFamily="2" charset="-122"/>
              </a:rPr>
              <a:t>由于</a:t>
            </a:r>
            <a:r>
              <a:rPr lang="en-US" altLang="zh-CN" sz="2000">
                <a:latin typeface="宋体" panose="02010600030101010101" pitchFamily="2" charset="-122"/>
                <a:ea typeface="宋体" panose="02010600030101010101" pitchFamily="2" charset="-122"/>
              </a:rPr>
              <a:t>~40</a:t>
            </a:r>
            <a:r>
              <a:rPr lang="zh-CN" altLang="zh-CN" sz="2000">
                <a:latin typeface="宋体" panose="02010600030101010101" pitchFamily="2" charset="-122"/>
                <a:ea typeface="宋体" panose="02010600030101010101" pitchFamily="2" charset="-122"/>
              </a:rPr>
              <a:t>％的黑色素瘤对</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抑制产生抗性，而没有任何可识别的遗传变化，因此表观遗传学变化被认为可以驱动对</a:t>
            </a:r>
            <a:r>
              <a:rPr lang="en-US" altLang="zh-CN" sz="2000">
                <a:latin typeface="宋体" panose="02010600030101010101" pitchFamily="2" charset="-122"/>
                <a:ea typeface="宋体" panose="02010600030101010101" pitchFamily="2" charset="-122"/>
              </a:rPr>
              <a:t>BRAF</a:t>
            </a:r>
            <a:r>
              <a:rPr lang="zh-CN" altLang="zh-CN" sz="2000">
                <a:latin typeface="宋体" panose="02010600030101010101" pitchFamily="2" charset="-122"/>
                <a:ea typeface="宋体" panose="02010600030101010101" pitchFamily="2" charset="-122"/>
              </a:rPr>
              <a:t>抑制的</a:t>
            </a:r>
            <a:r>
              <a:rPr lang="zh-CN" altLang="zh-CN" sz="2000" smtClean="0">
                <a:latin typeface="宋体" panose="02010600030101010101" pitchFamily="2" charset="-122"/>
                <a:ea typeface="宋体" panose="02010600030101010101" pitchFamily="2" charset="-122"/>
              </a:rPr>
              <a:t>抗性。</a:t>
            </a:r>
            <a:endParaRPr lang="zh-CN" altLang="zh-CN" sz="2000">
              <a:latin typeface="宋体" panose="02010600030101010101" pitchFamily="2" charset="-122"/>
              <a:ea typeface="宋体" panose="02010600030101010101" pitchFamily="2" charset="-122"/>
            </a:endParaRPr>
          </a:p>
          <a:p>
            <a:pPr marL="0" indent="0">
              <a:lnSpc>
                <a:spcPct val="150000"/>
              </a:lnSpc>
              <a:buNone/>
            </a:pPr>
            <a:r>
              <a:rPr lang="en-US" altLang="zh-CN" sz="2000" smtClean="0">
                <a:latin typeface="宋体" panose="02010600030101010101" pitchFamily="2" charset="-122"/>
                <a:ea typeface="宋体" panose="02010600030101010101" pitchFamily="2" charset="-122"/>
              </a:rPr>
              <a:t>   </a:t>
            </a:r>
            <a:r>
              <a:rPr lang="zh-CN" altLang="zh-CN" sz="2000" b="1" smtClean="0">
                <a:latin typeface="宋体" panose="02010600030101010101" pitchFamily="2" charset="-122"/>
                <a:ea typeface="宋体" panose="02010600030101010101" pitchFamily="2" charset="-122"/>
              </a:rPr>
              <a:t>组蛋白</a:t>
            </a:r>
            <a:r>
              <a:rPr lang="zh-CN" altLang="zh-CN" sz="2000" b="1">
                <a:latin typeface="宋体" panose="02010600030101010101" pitchFamily="2" charset="-122"/>
                <a:ea typeface="宋体" panose="02010600030101010101" pitchFamily="2" charset="-122"/>
              </a:rPr>
              <a:t>翻译后修饰（</a:t>
            </a:r>
            <a:r>
              <a:rPr lang="en-US" altLang="zh-CN" sz="2000" b="1">
                <a:latin typeface="宋体" panose="02010600030101010101" pitchFamily="2" charset="-122"/>
                <a:ea typeface="宋体" panose="02010600030101010101" pitchFamily="2" charset="-122"/>
              </a:rPr>
              <a:t>PTMs </a:t>
            </a:r>
            <a:r>
              <a:rPr lang="zh-CN" altLang="zh-CN" sz="2000" b="1">
                <a:latin typeface="宋体" panose="02010600030101010101" pitchFamily="2" charset="-122"/>
                <a:ea typeface="宋体" panose="02010600030101010101" pitchFamily="2" charset="-122"/>
              </a:rPr>
              <a:t>），</a:t>
            </a:r>
            <a:r>
              <a:rPr lang="zh-CN" altLang="zh-CN" sz="2000">
                <a:latin typeface="宋体" panose="02010600030101010101" pitchFamily="2" charset="-122"/>
                <a:ea typeface="宋体" panose="02010600030101010101" pitchFamily="2" charset="-122"/>
              </a:rPr>
              <a:t>包括甲基化，在调节基因表达程序以控制细胞分化中起关键作用，异常的组蛋白</a:t>
            </a:r>
            <a:r>
              <a:rPr lang="en-US" altLang="zh-CN" sz="2000">
                <a:latin typeface="宋体" panose="02010600030101010101" pitchFamily="2" charset="-122"/>
                <a:ea typeface="宋体" panose="02010600030101010101" pitchFamily="2" charset="-122"/>
              </a:rPr>
              <a:t>H3 </a:t>
            </a:r>
            <a:r>
              <a:rPr lang="zh-CN" altLang="zh-CN" sz="2000">
                <a:latin typeface="宋体" panose="02010600030101010101" pitchFamily="2" charset="-122"/>
                <a:ea typeface="宋体" panose="02010600030101010101" pitchFamily="2" charset="-122"/>
              </a:rPr>
              <a:t>修饰或突变与肿瘤形成有关。 广义地说，组蛋白第三亚基四号赖氨酸的三甲基化（</a:t>
            </a:r>
            <a:r>
              <a:rPr lang="en-US" altLang="zh-CN" sz="2000" b="1">
                <a:latin typeface="宋体" panose="02010600030101010101" pitchFamily="2" charset="-122"/>
                <a:ea typeface="宋体" panose="02010600030101010101" pitchFamily="2" charset="-122"/>
              </a:rPr>
              <a:t>H3K4me3 </a:t>
            </a:r>
            <a:r>
              <a:rPr lang="zh-CN" altLang="zh-CN" sz="2000">
                <a:latin typeface="宋体" panose="02010600030101010101" pitchFamily="2" charset="-122"/>
                <a:ea typeface="宋体" panose="02010600030101010101" pitchFamily="2" charset="-122"/>
              </a:rPr>
              <a:t>）在</a:t>
            </a:r>
            <a:r>
              <a:rPr lang="zh-CN" altLang="zh-CN" sz="2000" u="sng">
                <a:latin typeface="宋体" panose="02010600030101010101" pitchFamily="2" charset="-122"/>
                <a:ea typeface="宋体" panose="02010600030101010101" pitchFamily="2" charset="-122"/>
              </a:rPr>
              <a:t>转录活性启动子</a:t>
            </a:r>
            <a:r>
              <a:rPr lang="zh-CN" altLang="zh-CN" sz="2000">
                <a:latin typeface="宋体" panose="02010600030101010101" pitchFamily="2" charset="-122"/>
                <a:ea typeface="宋体" panose="02010600030101010101" pitchFamily="2" charset="-122"/>
              </a:rPr>
              <a:t>中富集。组蛋白</a:t>
            </a:r>
            <a:r>
              <a:rPr lang="en-US" altLang="zh-CN" sz="2000">
                <a:latin typeface="宋体" panose="02010600030101010101" pitchFamily="2" charset="-122"/>
                <a:ea typeface="宋体" panose="02010600030101010101" pitchFamily="2" charset="-122"/>
              </a:rPr>
              <a:t>H3</a:t>
            </a:r>
            <a:r>
              <a:rPr lang="zh-CN" altLang="zh-CN" sz="2000">
                <a:latin typeface="宋体" panose="02010600030101010101" pitchFamily="2" charset="-122"/>
                <a:ea typeface="宋体" panose="02010600030101010101" pitchFamily="2" charset="-122"/>
              </a:rPr>
              <a:t>赖氨酸</a:t>
            </a:r>
            <a:r>
              <a:rPr lang="en-US" altLang="zh-CN" sz="2000">
                <a:latin typeface="宋体" panose="02010600030101010101" pitchFamily="2" charset="-122"/>
                <a:ea typeface="宋体" panose="02010600030101010101" pitchFamily="2" charset="-122"/>
              </a:rPr>
              <a:t>36</a:t>
            </a:r>
            <a:r>
              <a:rPr lang="zh-CN" altLang="zh-CN" sz="2000">
                <a:latin typeface="宋体" panose="02010600030101010101" pitchFamily="2" charset="-122"/>
                <a:ea typeface="宋体" panose="02010600030101010101" pitchFamily="2" charset="-122"/>
              </a:rPr>
              <a:t>三甲基化（</a:t>
            </a:r>
            <a:r>
              <a:rPr lang="en-US" altLang="zh-CN" sz="2000" b="1">
                <a:latin typeface="宋体" panose="02010600030101010101" pitchFamily="2" charset="-122"/>
                <a:ea typeface="宋体" panose="02010600030101010101" pitchFamily="2" charset="-122"/>
              </a:rPr>
              <a:t>H3K36me3</a:t>
            </a:r>
            <a:r>
              <a:rPr lang="zh-CN" altLang="zh-CN" sz="2000">
                <a:latin typeface="宋体" panose="02010600030101010101" pitchFamily="2" charset="-122"/>
                <a:ea typeface="宋体" panose="02010600030101010101" pitchFamily="2" charset="-122"/>
              </a:rPr>
              <a:t>）与</a:t>
            </a:r>
            <a:r>
              <a:rPr lang="zh-CN" altLang="zh-CN" sz="2000" u="sng">
                <a:latin typeface="宋体" panose="02010600030101010101" pitchFamily="2" charset="-122"/>
                <a:ea typeface="宋体" panose="02010600030101010101" pitchFamily="2" charset="-122"/>
              </a:rPr>
              <a:t>基因激活</a:t>
            </a:r>
            <a:r>
              <a:rPr lang="zh-CN" altLang="zh-CN" sz="2000">
                <a:latin typeface="宋体" panose="02010600030101010101" pitchFamily="2" charset="-122"/>
                <a:ea typeface="宋体" panose="02010600030101010101" pitchFamily="2" charset="-122"/>
              </a:rPr>
              <a:t>有关。 在</a:t>
            </a:r>
            <a:r>
              <a:rPr lang="zh-CN" altLang="zh-CN" sz="2000" u="sng">
                <a:latin typeface="宋体" panose="02010600030101010101" pitchFamily="2" charset="-122"/>
                <a:ea typeface="宋体" panose="02010600030101010101" pitchFamily="2" charset="-122"/>
              </a:rPr>
              <a:t>抑制基因</a:t>
            </a:r>
            <a:r>
              <a:rPr lang="zh-CN" altLang="zh-CN" sz="2000">
                <a:latin typeface="宋体" panose="02010600030101010101" pitchFamily="2" charset="-122"/>
                <a:ea typeface="宋体" panose="02010600030101010101" pitchFamily="2" charset="-122"/>
              </a:rPr>
              <a:t>中观察到组蛋白</a:t>
            </a:r>
            <a:r>
              <a:rPr lang="en-US" altLang="zh-CN" sz="2000">
                <a:latin typeface="宋体" panose="02010600030101010101" pitchFamily="2" charset="-122"/>
                <a:ea typeface="宋体" panose="02010600030101010101" pitchFamily="2" charset="-122"/>
              </a:rPr>
              <a:t>H3 </a:t>
            </a:r>
            <a:r>
              <a:rPr lang="zh-CN" altLang="zh-CN" sz="2000">
                <a:latin typeface="宋体" panose="02010600030101010101" pitchFamily="2" charset="-122"/>
                <a:ea typeface="宋体" panose="02010600030101010101" pitchFamily="2" charset="-122"/>
              </a:rPr>
              <a:t>赖氨酸</a:t>
            </a:r>
            <a:r>
              <a:rPr lang="en-US" altLang="zh-CN" sz="2000">
                <a:latin typeface="宋体" panose="02010600030101010101" pitchFamily="2" charset="-122"/>
                <a:ea typeface="宋体" panose="02010600030101010101" pitchFamily="2" charset="-122"/>
              </a:rPr>
              <a:t>9</a:t>
            </a:r>
            <a:r>
              <a:rPr lang="zh-CN" altLang="zh-CN" sz="2000">
                <a:latin typeface="宋体" panose="02010600030101010101" pitchFamily="2" charset="-122"/>
                <a:ea typeface="宋体" panose="02010600030101010101" pitchFamily="2" charset="-122"/>
              </a:rPr>
              <a:t>三甲基化（</a:t>
            </a:r>
            <a:r>
              <a:rPr lang="en-US" altLang="zh-CN" sz="2000" b="1">
                <a:latin typeface="宋体" panose="02010600030101010101" pitchFamily="2" charset="-122"/>
                <a:ea typeface="宋体" panose="02010600030101010101" pitchFamily="2" charset="-122"/>
              </a:rPr>
              <a:t>H3K9me3</a:t>
            </a:r>
            <a:r>
              <a:rPr lang="zh-CN" altLang="zh-CN" sz="2000">
                <a:latin typeface="宋体" panose="02010600030101010101" pitchFamily="2" charset="-122"/>
                <a:ea typeface="宋体" panose="02010600030101010101" pitchFamily="2" charset="-122"/>
              </a:rPr>
              <a:t>）和组蛋白</a:t>
            </a:r>
            <a:r>
              <a:rPr lang="en-US" altLang="zh-CN" sz="2000">
                <a:latin typeface="宋体" panose="02010600030101010101" pitchFamily="2" charset="-122"/>
                <a:ea typeface="宋体" panose="02010600030101010101" pitchFamily="2" charset="-122"/>
              </a:rPr>
              <a:t>H3</a:t>
            </a:r>
            <a:r>
              <a:rPr lang="zh-CN" altLang="zh-CN" sz="2000">
                <a:latin typeface="宋体" panose="02010600030101010101" pitchFamily="2" charset="-122"/>
                <a:ea typeface="宋体" panose="02010600030101010101" pitchFamily="2" charset="-122"/>
              </a:rPr>
              <a:t>赖氨酸</a:t>
            </a:r>
            <a:r>
              <a:rPr lang="en-US" altLang="zh-CN" sz="2000">
                <a:latin typeface="宋体" panose="02010600030101010101" pitchFamily="2" charset="-122"/>
                <a:ea typeface="宋体" panose="02010600030101010101" pitchFamily="2" charset="-122"/>
              </a:rPr>
              <a:t>27</a:t>
            </a:r>
            <a:r>
              <a:rPr lang="zh-CN" altLang="zh-CN" sz="2000">
                <a:latin typeface="宋体" panose="02010600030101010101" pitchFamily="2" charset="-122"/>
                <a:ea typeface="宋体" panose="02010600030101010101" pitchFamily="2" charset="-122"/>
              </a:rPr>
              <a:t>三甲基化</a:t>
            </a:r>
            <a:r>
              <a:rPr lang="zh-CN" altLang="zh-CN" sz="2000" b="1">
                <a:latin typeface="宋体" panose="02010600030101010101" pitchFamily="2" charset="-122"/>
                <a:ea typeface="宋体" panose="02010600030101010101" pitchFamily="2" charset="-122"/>
              </a:rPr>
              <a:t>（</a:t>
            </a:r>
            <a:r>
              <a:rPr lang="en-US" altLang="zh-CN" sz="2000" b="1">
                <a:latin typeface="宋体" panose="02010600030101010101" pitchFamily="2" charset="-122"/>
                <a:ea typeface="宋体" panose="02010600030101010101" pitchFamily="2" charset="-122"/>
              </a:rPr>
              <a:t>H3K27me3</a:t>
            </a:r>
            <a:r>
              <a:rPr lang="zh-CN" altLang="zh-CN" sz="2000" b="1">
                <a:latin typeface="宋体" panose="02010600030101010101" pitchFamily="2" charset="-122"/>
                <a:ea typeface="宋体" panose="02010600030101010101" pitchFamily="2" charset="-122"/>
              </a:rPr>
              <a:t>） </a:t>
            </a:r>
            <a:r>
              <a:rPr lang="zh-CN" altLang="zh-CN" sz="2000">
                <a:latin typeface="宋体" panose="02010600030101010101" pitchFamily="2" charset="-122"/>
                <a:ea typeface="宋体" panose="02010600030101010101" pitchFamily="2" charset="-122"/>
              </a:rPr>
              <a:t>。</a:t>
            </a:r>
            <a:endParaRPr lang="zh-CN" altLang="zh-CN" sz="2000">
              <a:latin typeface="宋体" panose="02010600030101010101" pitchFamily="2" charset="-122"/>
              <a:ea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5</a:t>
            </a:fld>
            <a:endParaRPr lang="zh-CN" altLang="en-US"/>
          </a:p>
        </p:txBody>
      </p:sp>
    </p:spTree>
    <p:custDataLst>
      <p:tags r:id="rId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p:txBody>
          <a:bodyPr>
            <a:normAutofit/>
          </a:bodyPr>
          <a:lstStyle/>
          <a:p>
            <a:r>
              <a:rPr lang="zh-CN" altLang="zh-CN">
                <a:latin typeface="微软雅黑" panose="020b0503020204020204" pitchFamily="34" charset="-122"/>
                <a:ea typeface="微软雅黑" panose="020b0503020204020204" pitchFamily="34" charset="-122"/>
              </a:rPr>
              <a:t>研究目的</a:t>
            </a:r>
            <a:endParaRPr lang="zh-CN" altLang="zh-CN">
              <a:latin typeface="微软雅黑" panose="020b0503020204020204" pitchFamily="34" charset="-122"/>
              <a:ea typeface="微软雅黑" panose="020b0503020204020204" pitchFamily="34" charset="-122"/>
            </a:endParaRPr>
          </a:p>
        </p:txBody>
      </p:sp>
      <p:sp>
        <p:nvSpPr>
          <p:cNvPr id="9" name="内容占位符 8"/>
          <p:cNvSpPr>
            <a:spLocks noGrp="1"/>
          </p:cNvSpPr>
          <p:nvPr>
            <p:ph sz="quarter" idx="13"/>
            <p:custDataLst>
              <p:tags r:id="rId4"/>
            </p:custDataLst>
          </p:nvPr>
        </p:nvSpPr>
        <p:spPr>
          <a:xfrm>
            <a:off x="1281600" y="2163600"/>
            <a:ext cx="9626600" cy="3445200"/>
          </a:xfrm>
        </p:spPr>
        <p:txBody>
          <a:bodyPr/>
          <a:lstStyle/>
          <a:p>
            <a:pPr marL="0" indent="457200">
              <a:lnSpc>
                <a:spcPct val="150000"/>
              </a:lnSpc>
              <a:buNone/>
            </a:pPr>
            <a:r>
              <a:rPr lang="zh-CN" altLang="en-US" sz="2000">
                <a:latin typeface="宋体" panose="02010600030101010101" pitchFamily="2" charset="-122"/>
                <a:ea typeface="宋体" panose="02010600030101010101" pitchFamily="2" charset="-122"/>
                <a:cs typeface="宋体" panose="02010600030101010101" pitchFamily="2" charset="-122"/>
                <a:sym typeface="+mn-ea"/>
              </a:rPr>
              <a:t>为了研究对</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BRAF</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抑制的抗性，我们使用四环素</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强力霉素调节系统开发了一种新型的黑色素瘤小鼠模型</a:t>
            </a:r>
            <a:r>
              <a:rPr lang="zh-CN" altLang="en-US" sz="2000" smtClean="0">
                <a:latin typeface="宋体" panose="02010600030101010101" pitchFamily="2" charset="-122"/>
                <a:ea typeface="宋体" panose="02010600030101010101" pitchFamily="2" charset="-122"/>
                <a:cs typeface="宋体" panose="02010600030101010101" pitchFamily="2" charset="-122"/>
                <a:sym typeface="+mn-ea"/>
              </a:rPr>
              <a:t>，以</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控制突变型</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BRAF</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表达</a:t>
            </a:r>
            <a:r>
              <a:rPr lang="zh-CN" altLang="en-US" sz="2000" smtClean="0">
                <a:latin typeface="宋体" panose="02010600030101010101" pitchFamily="2" charset="-122"/>
                <a:ea typeface="宋体" panose="02010600030101010101" pitchFamily="2" charset="-122"/>
                <a:cs typeface="宋体" panose="02010600030101010101" pitchFamily="2" charset="-122"/>
                <a:sym typeface="+mn-ea"/>
              </a:rPr>
              <a:t>。比较</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人类细胞系和小鼠肿瘤中的基因表达可以帮助鉴定新的耐药机制。</a:t>
            </a:r>
            <a:endParaRPr lang="zh-CN" altLang="en-US" sz="2000">
              <a:latin typeface="宋体" panose="02010600030101010101" pitchFamily="2" charset="-122"/>
              <a:ea typeface="宋体" panose="02010600030101010101" pitchFamily="2" charset="-122"/>
              <a:cs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6</a:t>
            </a:fld>
            <a:endParaRPr lang="zh-CN" altLang="en-US"/>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282870" y="620550"/>
            <a:ext cx="9626400" cy="723600"/>
          </a:xfrm>
        </p:spPr>
        <p:txBody>
          <a:bodyPr>
            <a:normAutofit/>
          </a:bodyPr>
          <a:lstStyle/>
          <a:p>
            <a:r>
              <a:rPr lang="zh-CN" altLang="zh-CN">
                <a:latin typeface="微软雅黑" panose="020b0503020204020204" pitchFamily="34" charset="-122"/>
                <a:ea typeface="微软雅黑" panose="020b0503020204020204" pitchFamily="34" charset="-122"/>
              </a:rPr>
              <a:t>研究方法</a:t>
            </a:r>
            <a:endParaRPr lang="zh-CN" altLang="zh-CN">
              <a:latin typeface="微软雅黑" panose="020b0503020204020204" pitchFamily="34" charset="-122"/>
              <a:ea typeface="微软雅黑" panose="020b0503020204020204" pitchFamily="34" charset="-122"/>
            </a:endParaRPr>
          </a:p>
        </p:txBody>
      </p:sp>
      <p:sp>
        <p:nvSpPr>
          <p:cNvPr id="9" name="内容占位符 8"/>
          <p:cNvSpPr>
            <a:spLocks noGrp="1"/>
          </p:cNvSpPr>
          <p:nvPr>
            <p:ph sz="quarter" idx="13"/>
            <p:custDataLst>
              <p:tags r:id="rId4"/>
            </p:custDataLst>
          </p:nvPr>
        </p:nvSpPr>
        <p:spPr>
          <a:xfrm>
            <a:off x="1282700" y="1651818"/>
            <a:ext cx="4801235" cy="4723581"/>
          </a:xfrm>
        </p:spPr>
        <p:txBody>
          <a:bodyPr>
            <a:noAutofit/>
          </a:bodyPr>
          <a:lstStyle/>
          <a:p>
            <a:pPr marL="342900" indent="-342900" algn="l">
              <a:lnSpc>
                <a:spcPct val="150000"/>
              </a:lnSpc>
              <a:buAutoNum type="arabicPeriod"/>
            </a:pPr>
            <a:r>
              <a:rPr lang="zh-CN" altLang="en-US" sz="2000">
                <a:latin typeface="宋体" panose="02010600030101010101" pitchFamily="2" charset="-122"/>
                <a:ea typeface="宋体" panose="02010600030101010101" pitchFamily="2" charset="-122"/>
                <a:cs typeface="宋体" panose="02010600030101010101" pitchFamily="2" charset="-122"/>
              </a:rPr>
              <a:t>载体构建</a:t>
            </a:r>
            <a:endParaRPr lang="zh-CN" altLang="en-US" sz="2000">
              <a:latin typeface="宋体" panose="02010600030101010101" pitchFamily="2" charset="-122"/>
              <a:ea typeface="宋体" panose="02010600030101010101" pitchFamily="2" charset="-122"/>
              <a:cs typeface="宋体" panose="02010600030101010101" pitchFamily="2" charset="-122"/>
            </a:endParaRPr>
          </a:p>
          <a:p>
            <a:pPr marL="342900" indent="-342900" algn="l">
              <a:lnSpc>
                <a:spcPct val="150000"/>
              </a:lnSpc>
              <a:buAutoNum type="arabicPeriod"/>
            </a:pPr>
            <a:r>
              <a:rPr lang="zh-CN" altLang="en-US" sz="2000" smtClean="0">
                <a:latin typeface="宋体" panose="02010600030101010101" pitchFamily="2" charset="-122"/>
                <a:ea typeface="宋体" panose="02010600030101010101" pitchFamily="2" charset="-122"/>
                <a:cs typeface="宋体" panose="02010600030101010101" pitchFamily="2" charset="-122"/>
              </a:rPr>
              <a:t>动物模型</a:t>
            </a:r>
            <a:endParaRPr lang="zh-CN" altLang="en-US" sz="2000">
              <a:latin typeface="宋体" panose="02010600030101010101" pitchFamily="2" charset="-122"/>
              <a:ea typeface="宋体" panose="02010600030101010101" pitchFamily="2" charset="-122"/>
              <a:cs typeface="宋体" panose="02010600030101010101" pitchFamily="2" charset="-122"/>
            </a:endParaRPr>
          </a:p>
          <a:p>
            <a:pPr marL="342900" indent="-342900" algn="l">
              <a:lnSpc>
                <a:spcPct val="150000"/>
              </a:lnSpc>
              <a:buAutoNum type="arabicPeriod"/>
            </a:pPr>
            <a:r>
              <a:rPr lang="zh-CN" altLang="en-US" sz="2000" smtClean="0">
                <a:latin typeface="宋体" panose="02010600030101010101" pitchFamily="2" charset="-122"/>
                <a:ea typeface="宋体" panose="02010600030101010101" pitchFamily="2" charset="-122"/>
                <a:cs typeface="宋体" panose="02010600030101010101" pitchFamily="2" charset="-122"/>
              </a:rPr>
              <a:t>转录组测序</a:t>
            </a:r>
            <a:endParaRPr lang="zh-CN" altLang="en-US" sz="2000">
              <a:latin typeface="宋体" panose="02010600030101010101" pitchFamily="2" charset="-122"/>
              <a:ea typeface="宋体" panose="02010600030101010101" pitchFamily="2" charset="-122"/>
              <a:cs typeface="宋体" panose="02010600030101010101" pitchFamily="2" charset="-122"/>
            </a:endParaRPr>
          </a:p>
          <a:p>
            <a:pPr marL="342900" indent="-342900">
              <a:lnSpc>
                <a:spcPct val="150000"/>
              </a:lnSpc>
              <a:buAutoNum type="arabicPeriod"/>
            </a:pPr>
            <a:r>
              <a:rPr lang="zh-CN" altLang="en-US" sz="2000" smtClean="0">
                <a:latin typeface="宋体" panose="02010600030101010101" pitchFamily="2" charset="-122"/>
                <a:ea typeface="宋体" panose="02010600030101010101" pitchFamily="2" charset="-122"/>
                <a:cs typeface="宋体" panose="02010600030101010101" pitchFamily="2" charset="-122"/>
              </a:rPr>
              <a:t>免疫印迹</a:t>
            </a:r>
            <a:endParaRPr lang="en-US" altLang="zh-CN" sz="2000" smtClean="0">
              <a:latin typeface="宋体" panose="02010600030101010101" pitchFamily="2" charset="-122"/>
              <a:ea typeface="宋体" panose="02010600030101010101" pitchFamily="2" charset="-122"/>
              <a:cs typeface="宋体" panose="02010600030101010101" pitchFamily="2" charset="-122"/>
            </a:endParaRPr>
          </a:p>
          <a:p>
            <a:pPr marL="342900" indent="-342900">
              <a:lnSpc>
                <a:spcPct val="150000"/>
              </a:lnSpc>
              <a:buAutoNum type="arabicPeriod"/>
            </a:pPr>
            <a:r>
              <a:rPr lang="zh-CN" altLang="en-US" sz="2000" smtClean="0">
                <a:latin typeface="宋体" panose="02010600030101010101" pitchFamily="2" charset="-122"/>
                <a:ea typeface="宋体" panose="02010600030101010101" pitchFamily="2" charset="-122"/>
                <a:cs typeface="宋体" panose="02010600030101010101" pitchFamily="2" charset="-122"/>
              </a:rPr>
              <a:t>免疫组织化学</a:t>
            </a:r>
            <a:endParaRPr lang="zh-CN" altLang="en-US" sz="2000">
              <a:latin typeface="宋体" panose="02010600030101010101" pitchFamily="2" charset="-122"/>
              <a:ea typeface="宋体" panose="02010600030101010101" pitchFamily="2" charset="-122"/>
              <a:cs typeface="宋体" panose="02010600030101010101" pitchFamily="2" charset="-122"/>
            </a:endParaRPr>
          </a:p>
          <a:p>
            <a:pPr marL="342900" indent="-342900">
              <a:lnSpc>
                <a:spcPct val="150000"/>
              </a:lnSpc>
              <a:buAutoNum type="arabicPeriod"/>
            </a:pPr>
            <a:r>
              <a:rPr lang="zh-CN" altLang="en-US" sz="2000">
                <a:latin typeface="宋体" panose="02010600030101010101" pitchFamily="2" charset="-122"/>
                <a:ea typeface="宋体" panose="02010600030101010101" pitchFamily="2" charset="-122"/>
                <a:cs typeface="宋体" panose="02010600030101010101" pitchFamily="2" charset="-122"/>
              </a:rPr>
              <a:t>质谱分析</a:t>
            </a:r>
            <a:r>
              <a:rPr lang="zh-CN" altLang="en-US" sz="2000" smtClean="0">
                <a:latin typeface="宋体" panose="02010600030101010101" pitchFamily="2" charset="-122"/>
                <a:ea typeface="宋体" panose="02010600030101010101" pitchFamily="2" charset="-122"/>
                <a:cs typeface="宋体" panose="02010600030101010101" pitchFamily="2" charset="-122"/>
              </a:rPr>
              <a:t>法</a:t>
            </a:r>
            <a:endParaRPr lang="en-US" altLang="zh-CN" sz="2000" smtClean="0">
              <a:latin typeface="宋体" panose="02010600030101010101" pitchFamily="2" charset="-122"/>
              <a:ea typeface="宋体" panose="02010600030101010101" pitchFamily="2" charset="-122"/>
              <a:cs typeface="宋体" panose="02010600030101010101" pitchFamily="2" charset="-122"/>
            </a:endParaRPr>
          </a:p>
          <a:p>
            <a:pPr marL="342900" indent="-342900">
              <a:lnSpc>
                <a:spcPct val="150000"/>
              </a:lnSpc>
              <a:buAutoNum type="arabicPeriod"/>
            </a:pPr>
            <a:r>
              <a:rPr lang="zh-CN" altLang="en-US" sz="2000">
                <a:latin typeface="宋体" panose="02010600030101010101" pitchFamily="2" charset="-122"/>
                <a:ea typeface="宋体" panose="02010600030101010101" pitchFamily="2" charset="-122"/>
                <a:cs typeface="宋体" panose="02010600030101010101" pitchFamily="2" charset="-122"/>
              </a:rPr>
              <a:t>细胞培养</a:t>
            </a:r>
            <a:endParaRPr lang="zh-CN" altLang="en-US" sz="2000">
              <a:latin typeface="宋体" panose="02010600030101010101" pitchFamily="2" charset="-122"/>
              <a:ea typeface="宋体" panose="02010600030101010101" pitchFamily="2" charset="-122"/>
              <a:cs typeface="宋体" panose="02010600030101010101" pitchFamily="2"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7</a:t>
            </a:fld>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282870" y="620550"/>
            <a:ext cx="9626400" cy="723600"/>
          </a:xfrm>
        </p:spPr>
        <p:txBody>
          <a:bodyPr>
            <a:normAutofit/>
          </a:bodyPr>
          <a:lstStyle/>
          <a:p>
            <a:r>
              <a:rPr lang="zh-CN" altLang="zh-CN">
                <a:latin typeface="微软雅黑" panose="020b0503020204020204" pitchFamily="34" charset="-122"/>
                <a:ea typeface="微软雅黑" panose="020b0503020204020204" pitchFamily="34" charset="-122"/>
              </a:rPr>
              <a:t>研究结果</a:t>
            </a:r>
            <a:endParaRPr lang="zh-CN" altLang="zh-CN">
              <a:latin typeface="微软雅黑" panose="020b0503020204020204" pitchFamily="34" charset="-122"/>
              <a:ea typeface="微软雅黑" panose="020b0503020204020204" pitchFamily="34" charset="-122"/>
            </a:endParaRPr>
          </a:p>
        </p:txBody>
      </p:sp>
      <p:sp>
        <p:nvSpPr>
          <p:cNvPr id="2" name="灯片编号占位符 1"/>
          <p:cNvSpPr>
            <a:spLocks noGrp="1"/>
          </p:cNvSpPr>
          <p:nvPr>
            <p:ph type="sldNum" sz="quarter" idx="12"/>
          </p:nvPr>
        </p:nvSpPr>
        <p:spPr/>
        <p:txBody>
          <a:bodyPr/>
          <a:lstStyle/>
          <a:p>
            <a:fld id="{49AE70B2-8BF9-45C0-BB95-33D1B9D3A854}" type="slidenum">
              <a:rPr lang="zh-CN" altLang="en-US" smtClean="0"/>
              <a:t>8</a:t>
            </a:fld>
            <a:endParaRPr lang="zh-CN" altLang="en-US"/>
          </a:p>
        </p:txBody>
      </p:sp>
      <p:sp>
        <p:nvSpPr>
          <p:cNvPr id="3" name="圆角矩形 2"/>
          <p:cNvSpPr/>
          <p:nvPr/>
        </p:nvSpPr>
        <p:spPr>
          <a:xfrm>
            <a:off x="1725768" y="1584101"/>
            <a:ext cx="6297769" cy="43788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smtClean="0">
                <a:latin typeface="宋体" panose="02010600030101010101" pitchFamily="2" charset="-122"/>
                <a:ea typeface="宋体" panose="02010600030101010101" pitchFamily="2" charset="-122"/>
              </a:rPr>
              <a:t>构建</a:t>
            </a:r>
            <a:r>
              <a:rPr lang="zh-CN" altLang="zh-CN" sz="2000" smtClean="0">
                <a:latin typeface="宋体" panose="02010600030101010101" pitchFamily="2" charset="-122"/>
                <a:ea typeface="宋体" panose="02010600030101010101" pitchFamily="2" charset="-122"/>
              </a:rPr>
              <a:t>可以</a:t>
            </a:r>
            <a:r>
              <a:rPr lang="zh-CN" altLang="zh-CN" sz="2000">
                <a:latin typeface="宋体" panose="02010600030101010101" pitchFamily="2" charset="-122"/>
                <a:ea typeface="宋体" panose="02010600030101010101" pitchFamily="2" charset="-122"/>
              </a:rPr>
              <a:t>控制突变型</a:t>
            </a:r>
            <a:r>
              <a:rPr lang="en-US" altLang="zh-CN" sz="2000">
                <a:latin typeface="宋体" panose="02010600030101010101" pitchFamily="2" charset="-122"/>
                <a:ea typeface="宋体" panose="02010600030101010101" pitchFamily="2" charset="-122"/>
              </a:rPr>
              <a:t>BRAF</a:t>
            </a:r>
            <a:r>
              <a:rPr lang="zh-CN" altLang="zh-CN" sz="2000" smtClean="0">
                <a:latin typeface="宋体" panose="02010600030101010101" pitchFamily="2" charset="-122"/>
                <a:ea typeface="宋体" panose="02010600030101010101" pitchFamily="2" charset="-122"/>
              </a:rPr>
              <a:t>表达</a:t>
            </a:r>
            <a:r>
              <a:rPr lang="zh-CN" altLang="en-US" sz="2000" smtClean="0">
                <a:latin typeface="宋体" panose="02010600030101010101" pitchFamily="2" charset="-122"/>
                <a:ea typeface="宋体" panose="02010600030101010101" pitchFamily="2" charset="-122"/>
              </a:rPr>
              <a:t>的</a:t>
            </a:r>
            <a:r>
              <a:rPr lang="zh-CN" altLang="zh-CN" sz="2000">
                <a:latin typeface="宋体" panose="02010600030101010101" pitchFamily="2" charset="-122"/>
                <a:ea typeface="宋体" panose="02010600030101010101" pitchFamily="2" charset="-122"/>
              </a:rPr>
              <a:t>黑色素瘤小鼠模型</a:t>
            </a:r>
            <a:endParaRPr lang="zh-CN" altLang="en-US" sz="2000">
              <a:latin typeface="宋体" panose="02010600030101010101" pitchFamily="2" charset="-122"/>
              <a:ea typeface="宋体" panose="02010600030101010101" pitchFamily="2" charset="-122"/>
            </a:endParaRPr>
          </a:p>
        </p:txBody>
      </p:sp>
      <p:sp>
        <p:nvSpPr>
          <p:cNvPr id="5" name="圆角矩形 4"/>
          <p:cNvSpPr/>
          <p:nvPr/>
        </p:nvSpPr>
        <p:spPr>
          <a:xfrm>
            <a:off x="1725766" y="2942048"/>
            <a:ext cx="6297769" cy="427603"/>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smtClean="0">
                <a:latin typeface="宋体" panose="02010600030101010101" pitchFamily="2" charset="-122"/>
                <a:ea typeface="宋体" panose="02010600030101010101" pitchFamily="2" charset="-122"/>
              </a:rPr>
              <a:t>模型模拟</a:t>
            </a:r>
            <a:r>
              <a:rPr lang="en-US" altLang="zh-CN" sz="2000" smtClean="0">
                <a:latin typeface="宋体" panose="02010600030101010101" pitchFamily="2" charset="-122"/>
                <a:ea typeface="宋体" panose="02010600030101010101" pitchFamily="2" charset="-122"/>
              </a:rPr>
              <a:t>BRAF</a:t>
            </a:r>
            <a:r>
              <a:rPr lang="zh-CN" altLang="en-US" sz="2000">
                <a:latin typeface="宋体" panose="02010600030101010101" pitchFamily="2" charset="-122"/>
                <a:ea typeface="宋体" panose="02010600030101010101" pitchFamily="2" charset="-122"/>
              </a:rPr>
              <a:t>抑制后人类肿瘤的复发</a:t>
            </a:r>
            <a:endParaRPr lang="zh-CN" altLang="en-US" sz="2000">
              <a:latin typeface="宋体" panose="02010600030101010101" pitchFamily="2" charset="-122"/>
              <a:ea typeface="宋体" panose="02010600030101010101" pitchFamily="2" charset="-122"/>
            </a:endParaRPr>
          </a:p>
        </p:txBody>
      </p:sp>
      <p:sp>
        <p:nvSpPr>
          <p:cNvPr id="6" name="圆角矩形 5"/>
          <p:cNvSpPr/>
          <p:nvPr/>
        </p:nvSpPr>
        <p:spPr>
          <a:xfrm>
            <a:off x="1725765" y="4289716"/>
            <a:ext cx="6297769" cy="43094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a:latin typeface="宋体" panose="02010600030101010101" pitchFamily="2" charset="-122"/>
                <a:ea typeface="宋体" panose="02010600030101010101" pitchFamily="2" charset="-122"/>
              </a:rPr>
              <a:t>免疫组化</a:t>
            </a:r>
            <a:r>
              <a:rPr lang="zh-CN" altLang="en-US" sz="2000" smtClean="0">
                <a:latin typeface="宋体" panose="02010600030101010101" pitchFamily="2" charset="-122"/>
                <a:ea typeface="宋体" panose="02010600030101010101" pitchFamily="2" charset="-122"/>
              </a:rPr>
              <a:t>验证肿瘤组织来源</a:t>
            </a:r>
            <a:endParaRPr lang="zh-CN" altLang="en-US" sz="2000">
              <a:latin typeface="宋体" panose="02010600030101010101" pitchFamily="2" charset="-122"/>
              <a:ea typeface="宋体" panose="02010600030101010101" pitchFamily="2" charset="-122"/>
            </a:endParaRPr>
          </a:p>
        </p:txBody>
      </p:sp>
      <p:sp>
        <p:nvSpPr>
          <p:cNvPr id="4" name="圆角矩形 3"/>
          <p:cNvSpPr/>
          <p:nvPr/>
        </p:nvSpPr>
        <p:spPr>
          <a:xfrm>
            <a:off x="1725767" y="5512706"/>
            <a:ext cx="6297767" cy="83712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z="2000">
                <a:latin typeface="宋体" panose="02010600030101010101" pitchFamily="2" charset="-122"/>
                <a:ea typeface="宋体" panose="02010600030101010101" pitchFamily="2" charset="-122"/>
              </a:rPr>
              <a:t>比较人类细胞系和小鼠肿瘤中的</a:t>
            </a:r>
            <a:r>
              <a:rPr lang="zh-CN" altLang="zh-CN" sz="2000" smtClean="0">
                <a:latin typeface="宋体" panose="02010600030101010101" pitchFamily="2" charset="-122"/>
                <a:ea typeface="宋体" panose="02010600030101010101" pitchFamily="2" charset="-122"/>
              </a:rPr>
              <a:t>基因表达以鉴定</a:t>
            </a:r>
            <a:r>
              <a:rPr lang="zh-CN" altLang="zh-CN" sz="2000">
                <a:latin typeface="宋体" panose="02010600030101010101" pitchFamily="2" charset="-122"/>
                <a:ea typeface="宋体" panose="02010600030101010101" pitchFamily="2" charset="-122"/>
              </a:rPr>
              <a:t>新的耐药</a:t>
            </a:r>
            <a:r>
              <a:rPr lang="zh-CN" altLang="zh-CN" sz="2000" smtClean="0">
                <a:latin typeface="宋体" panose="02010600030101010101" pitchFamily="2" charset="-122"/>
                <a:ea typeface="宋体" panose="02010600030101010101" pitchFamily="2" charset="-122"/>
              </a:rPr>
              <a:t>机制</a:t>
            </a:r>
            <a:r>
              <a:rPr lang="zh-CN" altLang="en-US" sz="2000" smtClean="0">
                <a:latin typeface="宋体" panose="02010600030101010101" pitchFamily="2" charset="-122"/>
                <a:ea typeface="宋体" panose="02010600030101010101" pitchFamily="2" charset="-122"/>
              </a:rPr>
              <a:t>（</a:t>
            </a:r>
            <a:r>
              <a:rPr lang="en-US" altLang="zh-CN" sz="2000">
                <a:latin typeface="宋体" panose="02010600030101010101" pitchFamily="2" charset="-122"/>
                <a:ea typeface="宋体" panose="02010600030101010101" pitchFamily="2" charset="-122"/>
              </a:rPr>
              <a:t>RNA</a:t>
            </a:r>
            <a:r>
              <a:rPr lang="zh-CN" altLang="en-US" sz="2000">
                <a:latin typeface="宋体" panose="02010600030101010101" pitchFamily="2" charset="-122"/>
                <a:ea typeface="宋体" panose="02010600030101010101" pitchFamily="2" charset="-122"/>
              </a:rPr>
              <a:t>测序</a:t>
            </a:r>
            <a:r>
              <a:rPr lang="zh-CN" altLang="en-US" sz="2000" smtClean="0">
                <a:latin typeface="宋体" panose="02010600030101010101" pitchFamily="2" charset="-122"/>
                <a:ea typeface="宋体" panose="02010600030101010101" pitchFamily="2" charset="-122"/>
              </a:rPr>
              <a:t>分析、免疫印迹、</a:t>
            </a:r>
            <a:r>
              <a:rPr lang="zh-CN" altLang="zh-CN" sz="2000">
                <a:latin typeface="宋体" panose="02010600030101010101" pitchFamily="2" charset="-122"/>
                <a:ea typeface="宋体" panose="02010600030101010101" pitchFamily="2" charset="-122"/>
              </a:rPr>
              <a:t>定量质谱法</a:t>
            </a:r>
            <a:r>
              <a:rPr lang="zh-CN" altLang="en-US" sz="2000" smtClean="0">
                <a:latin typeface="宋体" panose="02010600030101010101" pitchFamily="2" charset="-122"/>
                <a:ea typeface="宋体" panose="02010600030101010101" pitchFamily="2" charset="-122"/>
              </a:rPr>
              <a:t>）</a:t>
            </a:r>
            <a:endParaRPr lang="zh-CN" altLang="en-US" sz="2000">
              <a:latin typeface="宋体" panose="02010600030101010101" pitchFamily="2" charset="-122"/>
              <a:ea typeface="宋体" panose="02010600030101010101" pitchFamily="2" charset="-122"/>
            </a:endParaRPr>
          </a:p>
        </p:txBody>
      </p:sp>
      <p:cxnSp>
        <p:nvCxnSpPr>
          <p:cNvPr id="9" name="直接箭头连接符 8"/>
          <p:cNvCxnSpPr>
            <a:stCxn id="3" idx="2"/>
            <a:endCxn id="5" idx="0"/>
          </p:cNvCxnSpPr>
          <p:nvPr/>
        </p:nvCxnSpPr>
        <p:spPr>
          <a:xfrm flipH="1">
            <a:off x="4874651" y="2021983"/>
            <a:ext cx="2" cy="920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a:stCxn id="5" idx="2"/>
            <a:endCxn id="6" idx="0"/>
          </p:cNvCxnSpPr>
          <p:nvPr/>
        </p:nvCxnSpPr>
        <p:spPr>
          <a:xfrm flipH="1">
            <a:off x="4874650" y="3369651"/>
            <a:ext cx="1" cy="920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p:cNvCxnSpPr>
            <a:stCxn id="6" idx="2"/>
            <a:endCxn id="4" idx="0"/>
          </p:cNvCxnSpPr>
          <p:nvPr/>
        </p:nvCxnSpPr>
        <p:spPr>
          <a:xfrm>
            <a:off x="4874650" y="4720658"/>
            <a:ext cx="1" cy="79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矩形 29"/>
          <p:cNvSpPr/>
          <p:nvPr/>
        </p:nvSpPr>
        <p:spPr>
          <a:xfrm>
            <a:off x="7356171" y="4869685"/>
            <a:ext cx="2882533" cy="1138117"/>
          </a:xfrm>
          <a:prstGeom prst="rect">
            <a:avLst/>
          </a:prstGeom>
          <a:ln w="3810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7" name="矩形 6"/>
          <p:cNvSpPr/>
          <p:nvPr/>
        </p:nvSpPr>
        <p:spPr>
          <a:xfrm>
            <a:off x="7392473" y="1853073"/>
            <a:ext cx="3590898" cy="1358371"/>
          </a:xfrm>
          <a:prstGeom prst="rect">
            <a:avLst/>
          </a:prstGeom>
          <a:ln w="3810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 name="标题 7"/>
          <p:cNvSpPr>
            <a:spLocks noGrp="1"/>
          </p:cNvSpPr>
          <p:nvPr>
            <p:ph type="title"/>
            <p:custDataLst>
              <p:tags r:id="rId3"/>
            </p:custDataLst>
          </p:nvPr>
        </p:nvSpPr>
        <p:spPr>
          <a:xfrm>
            <a:off x="1518843" y="340329"/>
            <a:ext cx="10560085" cy="957529"/>
          </a:xfrm>
        </p:spPr>
        <p:txBody>
          <a:bodyPr>
            <a:normAutofit/>
          </a:bodyPr>
          <a:lstStyle/>
          <a:p>
            <a:r>
              <a:rPr lang="zh-CN" altLang="zh-CN" smtClean="0">
                <a:latin typeface="微软雅黑" panose="020b0503020204020204" pitchFamily="34" charset="-122"/>
                <a:ea typeface="微软雅黑" panose="020b0503020204020204" pitchFamily="34" charset="-122"/>
              </a:rPr>
              <a:t>研究结果 </a:t>
            </a:r>
            <a:r>
              <a:rPr lang="en-US" altLang="zh-CN" sz="2000" smtClean="0">
                <a:latin typeface="微软雅黑" panose="020b0503020204020204" pitchFamily="34" charset="-122"/>
                <a:ea typeface="微软雅黑" panose="020b0503020204020204" pitchFamily="34" charset="-122"/>
              </a:rPr>
              <a:t> </a:t>
            </a:r>
            <a:br>
              <a:rPr lang="en-US" altLang="zh-CN" sz="2000" smtClean="0">
                <a:latin typeface="微软雅黑" panose="020b0503020204020204" pitchFamily="34" charset="-122"/>
                <a:ea typeface="微软雅黑" panose="020b0503020204020204" pitchFamily="34" charset="-122"/>
              </a:rPr>
            </a:br>
            <a:endParaRPr lang="zh-CN" altLang="zh-CN" sz="2000"/>
          </a:p>
        </p:txBody>
      </p:sp>
      <p:sp>
        <p:nvSpPr>
          <p:cNvPr id="2" name="灯片编号占位符 1"/>
          <p:cNvSpPr>
            <a:spLocks noGrp="1"/>
          </p:cNvSpPr>
          <p:nvPr>
            <p:ph type="sldNum" sz="quarter" idx="12"/>
          </p:nvPr>
        </p:nvSpPr>
        <p:spPr/>
        <p:txBody>
          <a:bodyPr/>
          <a:lstStyle/>
          <a:p>
            <a:fld id="{49AE70B2-8BF9-45C0-BB95-33D1B9D3A854}" type="slidenum">
              <a:rPr lang="zh-CN" altLang="en-US" smtClean="0"/>
              <a:t>9</a:t>
            </a:fld>
            <a:endParaRPr lang="zh-CN" altLang="en-US"/>
          </a:p>
        </p:txBody>
      </p:sp>
      <p:sp>
        <p:nvSpPr>
          <p:cNvPr id="3" name="文本框 2"/>
          <p:cNvSpPr txBox="1"/>
          <p:nvPr/>
        </p:nvSpPr>
        <p:spPr>
          <a:xfrm>
            <a:off x="1238987" y="1042870"/>
            <a:ext cx="10191135"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latin typeface="+mj-ea"/>
                <a:ea typeface="+mj-ea"/>
              </a:rPr>
              <a:t>1.BRAF</a:t>
            </a:r>
            <a:r>
              <a:rPr lang="en-US" altLang="zh-CN" sz="2000" b="1" baseline="30000" smtClean="0">
                <a:latin typeface="+mj-ea"/>
                <a:ea typeface="+mj-ea"/>
              </a:rPr>
              <a:t>V600E</a:t>
            </a:r>
            <a:r>
              <a:rPr lang="zh-CN" altLang="zh-CN" sz="2000" b="1">
                <a:latin typeface="+mj-ea"/>
                <a:ea typeface="+mj-ea"/>
              </a:rPr>
              <a:t>和</a:t>
            </a:r>
            <a:r>
              <a:rPr lang="en-US" altLang="zh-CN" sz="2000" b="1" err="1">
                <a:latin typeface="+mj-ea"/>
                <a:ea typeface="+mj-ea"/>
              </a:rPr>
              <a:t>Cre </a:t>
            </a:r>
            <a:r>
              <a:rPr lang="zh-CN" altLang="zh-CN" sz="2000" b="1">
                <a:latin typeface="+mj-ea"/>
                <a:ea typeface="+mj-ea"/>
              </a:rPr>
              <a:t>的递送导致</a:t>
            </a:r>
            <a:r>
              <a:rPr lang="en-US" altLang="zh-CN" sz="2000" b="1" err="1">
                <a:latin typeface="+mj-ea"/>
                <a:ea typeface="+mj-ea"/>
              </a:rPr>
              <a:t>Dct :: TVA; Cdkn2a</a:t>
            </a:r>
            <a:r>
              <a:rPr lang="en-US" altLang="zh-CN" sz="2000" b="1" baseline="30000">
                <a:latin typeface="+mj-ea"/>
                <a:ea typeface="+mj-ea"/>
              </a:rPr>
              <a:t>lox / lox</a:t>
            </a:r>
            <a:r>
              <a:rPr lang="en-US" altLang="zh-CN" sz="2000" b="1">
                <a:latin typeface="+mj-ea"/>
                <a:ea typeface="+mj-ea"/>
              </a:rPr>
              <a:t>; Pten</a:t>
            </a:r>
            <a:r>
              <a:rPr lang="en-US" altLang="zh-CN" sz="2000" b="1" baseline="30000" err="1">
                <a:latin typeface="+mj-ea"/>
                <a:ea typeface="+mj-ea"/>
              </a:rPr>
              <a:t>lox / lox</a:t>
            </a:r>
            <a:r>
              <a:rPr lang="zh-CN" altLang="zh-CN" sz="2000" b="1">
                <a:latin typeface="+mj-ea"/>
                <a:ea typeface="+mj-ea"/>
              </a:rPr>
              <a:t>小鼠中的肿瘤形成 </a:t>
            </a:r>
            <a:r>
              <a:rPr lang="en-US" altLang="zh-CN" sz="2400"/>
              <a:t> </a:t>
            </a:r>
            <a:endParaRPr lang="zh-CN" altLang="en-US" sz="2400"/>
          </a:p>
        </p:txBody>
      </p:sp>
      <p:sp>
        <p:nvSpPr>
          <p:cNvPr id="4" name="圆角矩形 3"/>
          <p:cNvSpPr/>
          <p:nvPr/>
        </p:nvSpPr>
        <p:spPr>
          <a:xfrm>
            <a:off x="703990" y="2628552"/>
            <a:ext cx="4477610"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Cdkn2a</a:t>
            </a:r>
            <a:r>
              <a:rPr lang="en-US" altLang="zh-CN" baseline="30000"/>
              <a:t>lox / lox</a:t>
            </a:r>
            <a:r>
              <a:rPr lang="en-US" altLang="zh-CN"/>
              <a:t>; Pten</a:t>
            </a:r>
            <a:r>
              <a:rPr lang="en-US" altLang="zh-CN" baseline="30000" err="1"/>
              <a:t>lox / lox</a:t>
            </a:r>
            <a:r>
              <a:rPr lang="zh-CN" altLang="zh-CN"/>
              <a:t>小鼠</a:t>
            </a:r>
            <a:endParaRPr lang="zh-CN" altLang="en-US"/>
          </a:p>
        </p:txBody>
      </p:sp>
      <p:sp>
        <p:nvSpPr>
          <p:cNvPr id="9" name="圆角矩形 8"/>
          <p:cNvSpPr/>
          <p:nvPr/>
        </p:nvSpPr>
        <p:spPr>
          <a:xfrm>
            <a:off x="703990" y="5144411"/>
            <a:ext cx="5666330" cy="52750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a:t>
            </a:r>
            <a:r>
              <a:rPr lang="en-US" altLang="zh-CN" smtClean="0"/>
              <a:t>BRAF</a:t>
            </a:r>
            <a:r>
              <a:rPr lang="en-US" altLang="zh-CN" baseline="30000" smtClean="0"/>
              <a:t>CA </a:t>
            </a:r>
            <a:r>
              <a:rPr lang="en-US" altLang="zh-CN" baseline="30000"/>
              <a:t>/ </a:t>
            </a:r>
            <a:r>
              <a:rPr lang="en-US" altLang="zh-CN" baseline="30000" smtClean="0"/>
              <a:t>CA</a:t>
            </a:r>
            <a:r>
              <a:rPr lang="en-US" altLang="zh-CN" smtClean="0"/>
              <a:t> Cdkn2a</a:t>
            </a:r>
            <a:r>
              <a:rPr lang="en-US" altLang="zh-CN" baseline="30000" smtClean="0"/>
              <a:t>lox </a:t>
            </a:r>
            <a:r>
              <a:rPr lang="en-US" altLang="zh-CN" baseline="30000"/>
              <a:t>/ lox</a:t>
            </a:r>
            <a:r>
              <a:rPr lang="en-US" altLang="zh-CN"/>
              <a:t>; Pten</a:t>
            </a:r>
            <a:r>
              <a:rPr lang="en-US" altLang="zh-CN" baseline="30000" err="1"/>
              <a:t>lox / lox</a:t>
            </a:r>
            <a:r>
              <a:rPr lang="zh-CN" altLang="zh-CN"/>
              <a:t>小鼠</a:t>
            </a:r>
            <a:endParaRPr lang="zh-CN" altLang="en-US"/>
          </a:p>
        </p:txBody>
      </p:sp>
      <p:sp>
        <p:nvSpPr>
          <p:cNvPr id="5" name="圆角矩形 4"/>
          <p:cNvSpPr/>
          <p:nvPr/>
        </p:nvSpPr>
        <p:spPr>
          <a:xfrm>
            <a:off x="7502749" y="1966623"/>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sp>
        <p:nvSpPr>
          <p:cNvPr id="10" name="圆角矩形 9"/>
          <p:cNvSpPr/>
          <p:nvPr/>
        </p:nvSpPr>
        <p:spPr>
          <a:xfrm>
            <a:off x="7502749" y="2628553"/>
            <a:ext cx="329774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smtClean="0"/>
              <a:t>Cre + BRAF</a:t>
            </a:r>
            <a:r>
              <a:rPr lang="en-US" altLang="zh-CN" baseline="30000" smtClean="0"/>
              <a:t>V600E</a:t>
            </a:r>
            <a:r>
              <a:rPr lang="en-US" altLang="zh-CN" smtClean="0"/>
              <a:t> </a:t>
            </a:r>
            <a:r>
              <a:rPr lang="zh-CN" altLang="zh-CN" smtClean="0"/>
              <a:t>的</a:t>
            </a:r>
            <a:r>
              <a:rPr lang="zh-CN" altLang="zh-CN"/>
              <a:t>病毒</a:t>
            </a:r>
            <a:endParaRPr lang="zh-CN" altLang="en-US"/>
          </a:p>
        </p:txBody>
      </p:sp>
      <p:sp>
        <p:nvSpPr>
          <p:cNvPr id="11" name="圆角矩形 10"/>
          <p:cNvSpPr/>
          <p:nvPr/>
        </p:nvSpPr>
        <p:spPr>
          <a:xfrm>
            <a:off x="7502749" y="3259488"/>
            <a:ext cx="431882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a:t>
            </a:r>
            <a:r>
              <a:rPr lang="en-US" altLang="zh-CN" smtClean="0"/>
              <a:t>+TRE-BRAF</a:t>
            </a:r>
            <a:r>
              <a:rPr lang="en-US" altLang="zh-CN" baseline="30000" smtClean="0"/>
              <a:t>VE</a:t>
            </a:r>
            <a:r>
              <a:rPr lang="en-US" altLang="zh-CN" smtClean="0"/>
              <a:t> </a:t>
            </a:r>
            <a:r>
              <a:rPr lang="en-US" altLang="zh-CN"/>
              <a:t>+ </a:t>
            </a:r>
            <a:r>
              <a:rPr lang="en-US" altLang="zh-CN" smtClean="0"/>
              <a:t>Tet-Off</a:t>
            </a:r>
            <a:r>
              <a:rPr lang="zh-CN" altLang="zh-CN"/>
              <a:t>的病毒</a:t>
            </a:r>
            <a:endParaRPr lang="zh-CN" altLang="en-US"/>
          </a:p>
        </p:txBody>
      </p:sp>
      <p:sp>
        <p:nvSpPr>
          <p:cNvPr id="12" name="圆角矩形 11"/>
          <p:cNvSpPr/>
          <p:nvPr/>
        </p:nvSpPr>
        <p:spPr>
          <a:xfrm>
            <a:off x="7487509" y="3928253"/>
            <a:ext cx="349586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 TRE-BRAF</a:t>
            </a:r>
            <a:r>
              <a:rPr lang="en-US" altLang="zh-CN" baseline="30000"/>
              <a:t>VE</a:t>
            </a:r>
            <a:r>
              <a:rPr lang="zh-CN" altLang="zh-CN" smtClean="0"/>
              <a:t>的</a:t>
            </a:r>
            <a:r>
              <a:rPr lang="zh-CN" altLang="zh-CN"/>
              <a:t>病毒</a:t>
            </a:r>
            <a:endParaRPr lang="zh-CN" altLang="en-US"/>
          </a:p>
        </p:txBody>
      </p:sp>
      <p:sp>
        <p:nvSpPr>
          <p:cNvPr id="13" name="圆角矩形 12"/>
          <p:cNvSpPr/>
          <p:nvPr/>
        </p:nvSpPr>
        <p:spPr>
          <a:xfrm>
            <a:off x="7487509" y="5168750"/>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cxnSp>
        <p:nvCxnSpPr>
          <p:cNvPr id="15" name="肘形连接符 14"/>
          <p:cNvCxnSpPr/>
          <p:nvPr/>
        </p:nvCxnSpPr>
        <p:spPr>
          <a:xfrm rot="10800000" flipV="1">
            <a:off x="5166360" y="2246126"/>
            <a:ext cx="2321149" cy="66192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肘形连接符 16"/>
          <p:cNvCxnSpPr>
            <a:stCxn id="10" idx="1"/>
            <a:endCxn id="4" idx="3"/>
          </p:cNvCxnSpPr>
          <p:nvPr/>
        </p:nvCxnSpPr>
        <p:spPr>
          <a:xfrm rot="10800000">
            <a:off x="5181601" y="2877064"/>
            <a:ext cx="2321149" cy="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肘形连接符 18"/>
          <p:cNvCxnSpPr>
            <a:stCxn id="11" idx="1"/>
            <a:endCxn id="4" idx="3"/>
          </p:cNvCxnSpPr>
          <p:nvPr/>
        </p:nvCxnSpPr>
        <p:spPr>
          <a:xfrm rot="10800000">
            <a:off x="5181601" y="2877063"/>
            <a:ext cx="2321149" cy="63093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肘形连接符 20"/>
          <p:cNvCxnSpPr>
            <a:stCxn id="12" idx="1"/>
            <a:endCxn id="4" idx="3"/>
          </p:cNvCxnSpPr>
          <p:nvPr/>
        </p:nvCxnSpPr>
        <p:spPr>
          <a:xfrm rot="10800000">
            <a:off x="5181601" y="2877064"/>
            <a:ext cx="2305909" cy="129970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直接箭头连接符 22"/>
          <p:cNvCxnSpPr>
            <a:stCxn id="13" idx="1"/>
            <a:endCxn id="9" idx="3"/>
          </p:cNvCxnSpPr>
          <p:nvPr/>
        </p:nvCxnSpPr>
        <p:spPr>
          <a:xfrm flipH="1" flipV="1">
            <a:off x="6370320" y="5408162"/>
            <a:ext cx="1117189" cy="9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5532120" y="2565113"/>
            <a:ext cx="802435"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皮下注射</a:t>
            </a:r>
            <a:endParaRPr lang="zh-CN" altLang="en-US"/>
          </a:p>
        </p:txBody>
      </p:sp>
      <p:sp>
        <p:nvSpPr>
          <p:cNvPr id="25" name="文本框 24"/>
          <p:cNvSpPr txBox="1"/>
          <p:nvPr/>
        </p:nvSpPr>
        <p:spPr>
          <a:xfrm>
            <a:off x="6370320" y="185307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17 </a:t>
            </a:r>
            <a:endParaRPr lang="zh-CN" altLang="en-US"/>
          </a:p>
        </p:txBody>
      </p:sp>
      <p:sp>
        <p:nvSpPr>
          <p:cNvPr id="26" name="文本框 25"/>
          <p:cNvSpPr txBox="1"/>
          <p:nvPr/>
        </p:nvSpPr>
        <p:spPr>
          <a:xfrm>
            <a:off x="6385560" y="249536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15 </a:t>
            </a:r>
            <a:endParaRPr lang="zh-CN" altLang="en-US"/>
          </a:p>
        </p:txBody>
      </p:sp>
      <p:sp>
        <p:nvSpPr>
          <p:cNvPr id="27" name="文本框 26"/>
          <p:cNvSpPr txBox="1"/>
          <p:nvPr/>
        </p:nvSpPr>
        <p:spPr>
          <a:xfrm>
            <a:off x="6415424" y="3147467"/>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8 </a:t>
            </a:r>
            <a:endParaRPr lang="zh-CN" altLang="en-US"/>
          </a:p>
        </p:txBody>
      </p:sp>
      <p:sp>
        <p:nvSpPr>
          <p:cNvPr id="28" name="文本框 27"/>
          <p:cNvSpPr txBox="1"/>
          <p:nvPr/>
        </p:nvSpPr>
        <p:spPr>
          <a:xfrm>
            <a:off x="6385560" y="3773219"/>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11</a:t>
            </a:r>
            <a:endParaRPr lang="zh-CN" altLang="en-US"/>
          </a:p>
        </p:txBody>
      </p:sp>
      <p:sp>
        <p:nvSpPr>
          <p:cNvPr id="29" name="文本框 28"/>
          <p:cNvSpPr txBox="1"/>
          <p:nvPr/>
        </p:nvSpPr>
        <p:spPr>
          <a:xfrm>
            <a:off x="6415424" y="5018221"/>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21 </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518843" y="340329"/>
            <a:ext cx="10560085" cy="957529"/>
          </a:xfrm>
        </p:spPr>
        <p:txBody>
          <a:bodyPr>
            <a:normAutofit/>
          </a:bodyPr>
          <a:lstStyle/>
          <a:p>
            <a:r>
              <a:rPr lang="zh-CN" altLang="zh-CN" smtClean="0">
                <a:latin typeface="微软雅黑" panose="020b0503020204020204" pitchFamily="34" charset="-122"/>
                <a:ea typeface="微软雅黑" panose="020b0503020204020204" pitchFamily="34" charset="-122"/>
              </a:rPr>
              <a:t>研究结果 </a:t>
            </a:r>
            <a:r>
              <a:rPr lang="en-US" altLang="zh-CN" sz="2000" smtClean="0">
                <a:latin typeface="微软雅黑" panose="020b0503020204020204" pitchFamily="34" charset="-122"/>
                <a:ea typeface="微软雅黑" panose="020b0503020204020204" pitchFamily="34" charset="-122"/>
              </a:rPr>
              <a:t> </a:t>
            </a:r>
            <a:br>
              <a:rPr lang="en-US" altLang="zh-CN" sz="2000" smtClean="0">
                <a:latin typeface="微软雅黑" panose="020b0503020204020204" pitchFamily="34" charset="-122"/>
                <a:ea typeface="微软雅黑" panose="020b0503020204020204" pitchFamily="34" charset="-122"/>
              </a:rPr>
            </a:br>
            <a:endParaRPr lang="zh-CN" altLang="zh-CN" sz="2000"/>
          </a:p>
        </p:txBody>
      </p:sp>
      <p:sp>
        <p:nvSpPr>
          <p:cNvPr id="2" name="灯片编号占位符 1"/>
          <p:cNvSpPr>
            <a:spLocks noGrp="1"/>
          </p:cNvSpPr>
          <p:nvPr>
            <p:ph type="sldNum" sz="quarter" idx="12"/>
          </p:nvPr>
        </p:nvSpPr>
        <p:spPr/>
        <p:txBody>
          <a:bodyPr/>
          <a:lstStyle/>
          <a:p>
            <a:fld id="{49AE70B2-8BF9-45C0-BB95-33D1B9D3A854}" type="slidenum">
              <a:rPr lang="zh-CN" altLang="en-US" smtClean="0"/>
              <a:t>10</a:t>
            </a:fld>
            <a:endParaRPr lang="zh-CN" altLang="en-US"/>
          </a:p>
        </p:txBody>
      </p:sp>
      <p:sp>
        <p:nvSpPr>
          <p:cNvPr id="3" name="文本框 2"/>
          <p:cNvSpPr txBox="1"/>
          <p:nvPr/>
        </p:nvSpPr>
        <p:spPr>
          <a:xfrm>
            <a:off x="1299332" y="943740"/>
            <a:ext cx="1019113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t>1.BRAF</a:t>
            </a:r>
            <a:r>
              <a:rPr lang="en-US" altLang="zh-CN" sz="2000" b="1" baseline="30000" smtClean="0"/>
              <a:t>V600E</a:t>
            </a:r>
            <a:r>
              <a:rPr lang="zh-CN" altLang="zh-CN" sz="2000" b="1"/>
              <a:t>和</a:t>
            </a:r>
            <a:r>
              <a:rPr lang="en-US" altLang="zh-CN" sz="2000" b="1" err="1"/>
              <a:t>Cre </a:t>
            </a:r>
            <a:r>
              <a:rPr lang="zh-CN" altLang="zh-CN" sz="2000" b="1"/>
              <a:t>的递送导致</a:t>
            </a:r>
            <a:r>
              <a:rPr lang="en-US" altLang="zh-CN" sz="2000" b="1" err="1"/>
              <a:t>Dct :: TVA; Cdkn2a</a:t>
            </a:r>
            <a:r>
              <a:rPr lang="en-US" altLang="zh-CN" sz="2000" b="1" baseline="30000"/>
              <a:t>lox / lox</a:t>
            </a:r>
            <a:r>
              <a:rPr lang="en-US" altLang="zh-CN" sz="2000" b="1"/>
              <a:t>; Pten</a:t>
            </a:r>
            <a:r>
              <a:rPr lang="en-US" altLang="zh-CN" sz="2000" b="1" baseline="30000" err="1"/>
              <a:t>lox / lox</a:t>
            </a:r>
            <a:r>
              <a:rPr lang="zh-CN" altLang="zh-CN" sz="2000" b="1"/>
              <a:t>小鼠中的肿瘤形成 </a:t>
            </a:r>
            <a:r>
              <a:rPr lang="en-US" altLang="zh-CN" sz="2000"/>
              <a:t> </a:t>
            </a:r>
            <a:endParaRPr lang="en-US" altLang="zh-CN" sz="2000" smtClean="0"/>
          </a:p>
        </p:txBody>
      </p:sp>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116" y="1343850"/>
            <a:ext cx="5031561" cy="4433583"/>
          </a:xfrm>
          <a:prstGeom prst="rect">
            <a:avLst/>
          </a:prstGeom>
        </p:spPr>
      </p:pic>
      <p:sp>
        <p:nvSpPr>
          <p:cNvPr id="7" name="文本框 6"/>
          <p:cNvSpPr txBox="1"/>
          <p:nvPr/>
        </p:nvSpPr>
        <p:spPr>
          <a:xfrm>
            <a:off x="957116" y="5861902"/>
            <a:ext cx="5134592"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图</a:t>
            </a:r>
            <a:r>
              <a:rPr lang="en-US" altLang="zh-CN"/>
              <a:t>1. BRAF</a:t>
            </a:r>
            <a:r>
              <a:rPr lang="zh-CN" altLang="en-US"/>
              <a:t>的遗传抑制可增加</a:t>
            </a:r>
            <a:r>
              <a:rPr lang="en-US" altLang="zh-CN"/>
              <a:t>BRAF</a:t>
            </a:r>
            <a:r>
              <a:rPr lang="en-US" altLang="zh-CN" baseline="30000"/>
              <a:t>VE</a:t>
            </a:r>
            <a:r>
              <a:rPr lang="zh-CN" altLang="en-US"/>
              <a:t>，</a:t>
            </a:r>
            <a:r>
              <a:rPr lang="en-US" altLang="zh-CN"/>
              <a:t>Cdkn2a</a:t>
            </a:r>
            <a:r>
              <a:rPr lang="zh-CN" altLang="en-US"/>
              <a:t>和</a:t>
            </a:r>
            <a:r>
              <a:rPr lang="en-US" altLang="zh-CN" err="1"/>
              <a:t>Pten</a:t>
            </a:r>
            <a:r>
              <a:rPr lang="zh-CN" altLang="en-US"/>
              <a:t>突变型黑色素瘤的存活率。</a:t>
            </a:r>
            <a:endParaRPr lang="zh-CN" altLang="en-US"/>
          </a:p>
        </p:txBody>
      </p:sp>
      <p:sp>
        <p:nvSpPr>
          <p:cNvPr id="9" name="文本框 8"/>
          <p:cNvSpPr txBox="1"/>
          <p:nvPr/>
        </p:nvSpPr>
        <p:spPr>
          <a:xfrm>
            <a:off x="7173532" y="3348506"/>
            <a:ext cx="4316935" cy="17049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基于体内逆转录病毒向黑色素细胞的靶向递送，开发了一种黑色素瘤小鼠</a:t>
            </a:r>
            <a:r>
              <a:rPr lang="zh-CN" altLang="en-US" smtClean="0"/>
              <a:t>模型。</a:t>
            </a:r>
            <a:r>
              <a:rPr lang="zh-CN" altLang="en-US"/>
              <a:t>该模型概括了人类疾病，并允许用强力霉素对</a:t>
            </a:r>
            <a:r>
              <a:rPr lang="en-US" altLang="zh-CN"/>
              <a:t>BRAF</a:t>
            </a:r>
            <a:r>
              <a:rPr lang="zh-CN" altLang="en-US"/>
              <a:t>突变体的表达进行时间</a:t>
            </a:r>
            <a:r>
              <a:rPr lang="zh-CN" altLang="en-US" smtClean="0"/>
              <a:t>控制</a:t>
            </a:r>
            <a:r>
              <a:rPr lang="en-US" altLang="zh-CN" smtClean="0"/>
              <a:t>.</a:t>
            </a:r>
            <a:endParaRPr lang="zh-CN" altLang="en-US"/>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矩形 30"/>
          <p:cNvSpPr/>
          <p:nvPr/>
        </p:nvSpPr>
        <p:spPr>
          <a:xfrm>
            <a:off x="7383189" y="2508371"/>
            <a:ext cx="4557942" cy="1358371"/>
          </a:xfrm>
          <a:prstGeom prst="rect">
            <a:avLst/>
          </a:prstGeom>
          <a:ln w="3810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 name="标题 7"/>
          <p:cNvSpPr>
            <a:spLocks noGrp="1"/>
          </p:cNvSpPr>
          <p:nvPr>
            <p:ph type="title"/>
            <p:custDataLst>
              <p:tags r:id="rId3"/>
            </p:custDataLst>
          </p:nvPr>
        </p:nvSpPr>
        <p:spPr>
          <a:xfrm>
            <a:off x="1518843" y="340329"/>
            <a:ext cx="10560085" cy="957529"/>
          </a:xfrm>
        </p:spPr>
        <p:txBody>
          <a:bodyPr>
            <a:normAutofit/>
          </a:bodyPr>
          <a:lstStyle/>
          <a:p>
            <a:r>
              <a:rPr lang="zh-CN" altLang="zh-CN" smtClean="0">
                <a:latin typeface="微软雅黑" panose="020b0503020204020204" pitchFamily="34" charset="-122"/>
                <a:ea typeface="微软雅黑" panose="020b0503020204020204" pitchFamily="34" charset="-122"/>
              </a:rPr>
              <a:t>研究结果 </a:t>
            </a:r>
            <a:r>
              <a:rPr lang="en-US" altLang="zh-CN" sz="2000" smtClean="0">
                <a:latin typeface="微软雅黑" panose="020b0503020204020204" pitchFamily="34" charset="-122"/>
                <a:ea typeface="微软雅黑" panose="020b0503020204020204" pitchFamily="34" charset="-122"/>
              </a:rPr>
              <a:t> </a:t>
            </a:r>
            <a:br>
              <a:rPr lang="en-US" altLang="zh-CN" sz="2000" smtClean="0">
                <a:latin typeface="微软雅黑" panose="020b0503020204020204" pitchFamily="34" charset="-122"/>
                <a:ea typeface="微软雅黑" panose="020b0503020204020204" pitchFamily="34" charset="-122"/>
              </a:rPr>
            </a:br>
            <a:endParaRPr lang="zh-CN" altLang="zh-CN" sz="2000"/>
          </a:p>
        </p:txBody>
      </p:sp>
      <p:sp>
        <p:nvSpPr>
          <p:cNvPr id="2" name="灯片编号占位符 1"/>
          <p:cNvSpPr>
            <a:spLocks noGrp="1"/>
          </p:cNvSpPr>
          <p:nvPr>
            <p:ph type="sldNum" sz="quarter" idx="12"/>
          </p:nvPr>
        </p:nvSpPr>
        <p:spPr/>
        <p:txBody>
          <a:bodyPr/>
          <a:lstStyle/>
          <a:p>
            <a:fld id="{49AE70B2-8BF9-45C0-BB95-33D1B9D3A854}" type="slidenum">
              <a:rPr lang="zh-CN" altLang="en-US" smtClean="0"/>
              <a:t>11</a:t>
            </a:fld>
            <a:endParaRPr lang="zh-CN" altLang="en-US"/>
          </a:p>
        </p:txBody>
      </p:sp>
      <p:sp>
        <p:nvSpPr>
          <p:cNvPr id="3" name="文本框 2"/>
          <p:cNvSpPr txBox="1"/>
          <p:nvPr/>
        </p:nvSpPr>
        <p:spPr>
          <a:xfrm>
            <a:off x="1274752" y="1083735"/>
            <a:ext cx="1019113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t>1.BRAF</a:t>
            </a:r>
            <a:r>
              <a:rPr lang="en-US" altLang="zh-CN" sz="2000" b="1" baseline="30000" smtClean="0"/>
              <a:t>V600E</a:t>
            </a:r>
            <a:r>
              <a:rPr lang="zh-CN" altLang="zh-CN" sz="2000" b="1"/>
              <a:t>和</a:t>
            </a:r>
            <a:r>
              <a:rPr lang="en-US" altLang="zh-CN" sz="2000" b="1" err="1"/>
              <a:t>Cre </a:t>
            </a:r>
            <a:r>
              <a:rPr lang="zh-CN" altLang="zh-CN" sz="2000" b="1"/>
              <a:t>的递送导致</a:t>
            </a:r>
            <a:r>
              <a:rPr lang="en-US" altLang="zh-CN" sz="2000" b="1" err="1"/>
              <a:t>Dct :: TVA; Cdkn2a</a:t>
            </a:r>
            <a:r>
              <a:rPr lang="en-US" altLang="zh-CN" sz="2000" b="1" baseline="30000"/>
              <a:t>lox / lox</a:t>
            </a:r>
            <a:r>
              <a:rPr lang="en-US" altLang="zh-CN" sz="2000" b="1"/>
              <a:t>; Pten</a:t>
            </a:r>
            <a:r>
              <a:rPr lang="en-US" altLang="zh-CN" sz="2000" b="1" baseline="30000" err="1"/>
              <a:t>lox / lox</a:t>
            </a:r>
            <a:r>
              <a:rPr lang="zh-CN" altLang="zh-CN" sz="2000" b="1"/>
              <a:t>小鼠中的肿瘤形成 </a:t>
            </a:r>
            <a:r>
              <a:rPr lang="en-US" altLang="zh-CN" sz="2400"/>
              <a:t> </a:t>
            </a:r>
            <a:endParaRPr lang="zh-CN" altLang="en-US" sz="2400"/>
          </a:p>
        </p:txBody>
      </p:sp>
      <p:sp>
        <p:nvSpPr>
          <p:cNvPr id="4" name="圆角矩形 3"/>
          <p:cNvSpPr/>
          <p:nvPr/>
        </p:nvSpPr>
        <p:spPr>
          <a:xfrm>
            <a:off x="703990" y="2628552"/>
            <a:ext cx="4477610"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Cdkn2a</a:t>
            </a:r>
            <a:r>
              <a:rPr lang="en-US" altLang="zh-CN" baseline="30000"/>
              <a:t>lox / lox</a:t>
            </a:r>
            <a:r>
              <a:rPr lang="en-US" altLang="zh-CN"/>
              <a:t>; Pten</a:t>
            </a:r>
            <a:r>
              <a:rPr lang="en-US" altLang="zh-CN" baseline="30000" err="1"/>
              <a:t>lox / lox</a:t>
            </a:r>
            <a:r>
              <a:rPr lang="zh-CN" altLang="zh-CN"/>
              <a:t>小鼠</a:t>
            </a:r>
            <a:endParaRPr lang="zh-CN" altLang="en-US"/>
          </a:p>
        </p:txBody>
      </p:sp>
      <p:sp>
        <p:nvSpPr>
          <p:cNvPr id="9" name="圆角矩形 8"/>
          <p:cNvSpPr/>
          <p:nvPr/>
        </p:nvSpPr>
        <p:spPr>
          <a:xfrm>
            <a:off x="703990" y="5144411"/>
            <a:ext cx="5666330" cy="52750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a:t>
            </a:r>
            <a:r>
              <a:rPr lang="en-US" altLang="zh-CN" smtClean="0"/>
              <a:t>BRAF</a:t>
            </a:r>
            <a:r>
              <a:rPr lang="en-US" altLang="zh-CN" baseline="30000" smtClean="0"/>
              <a:t>CA </a:t>
            </a:r>
            <a:r>
              <a:rPr lang="en-US" altLang="zh-CN" baseline="30000"/>
              <a:t>/ </a:t>
            </a:r>
            <a:r>
              <a:rPr lang="en-US" altLang="zh-CN" baseline="30000" smtClean="0"/>
              <a:t>CA</a:t>
            </a:r>
            <a:r>
              <a:rPr lang="en-US" altLang="zh-CN" smtClean="0"/>
              <a:t> Cdkn2a</a:t>
            </a:r>
            <a:r>
              <a:rPr lang="en-US" altLang="zh-CN" baseline="30000" smtClean="0"/>
              <a:t>lox </a:t>
            </a:r>
            <a:r>
              <a:rPr lang="en-US" altLang="zh-CN" baseline="30000"/>
              <a:t>/ lox</a:t>
            </a:r>
            <a:r>
              <a:rPr lang="en-US" altLang="zh-CN"/>
              <a:t>; Pten</a:t>
            </a:r>
            <a:r>
              <a:rPr lang="en-US" altLang="zh-CN" baseline="30000" err="1"/>
              <a:t>lox / lox</a:t>
            </a:r>
            <a:r>
              <a:rPr lang="zh-CN" altLang="zh-CN"/>
              <a:t>小鼠</a:t>
            </a:r>
            <a:endParaRPr lang="zh-CN" altLang="en-US"/>
          </a:p>
        </p:txBody>
      </p:sp>
      <p:sp>
        <p:nvSpPr>
          <p:cNvPr id="5" name="圆角矩形 4"/>
          <p:cNvSpPr/>
          <p:nvPr/>
        </p:nvSpPr>
        <p:spPr>
          <a:xfrm>
            <a:off x="7502749" y="1966623"/>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sp>
        <p:nvSpPr>
          <p:cNvPr id="10" name="圆角矩形 9"/>
          <p:cNvSpPr/>
          <p:nvPr/>
        </p:nvSpPr>
        <p:spPr>
          <a:xfrm>
            <a:off x="7502749" y="2628553"/>
            <a:ext cx="329774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smtClean="0"/>
              <a:t>Cre + BRAF</a:t>
            </a:r>
            <a:r>
              <a:rPr lang="en-US" altLang="zh-CN" baseline="30000" smtClean="0"/>
              <a:t>V600E</a:t>
            </a:r>
            <a:r>
              <a:rPr lang="en-US" altLang="zh-CN" smtClean="0"/>
              <a:t> </a:t>
            </a:r>
            <a:r>
              <a:rPr lang="zh-CN" altLang="zh-CN" smtClean="0"/>
              <a:t>的</a:t>
            </a:r>
            <a:r>
              <a:rPr lang="zh-CN" altLang="zh-CN"/>
              <a:t>病毒</a:t>
            </a:r>
            <a:endParaRPr lang="zh-CN" altLang="en-US"/>
          </a:p>
        </p:txBody>
      </p:sp>
      <p:sp>
        <p:nvSpPr>
          <p:cNvPr id="11" name="圆角矩形 10"/>
          <p:cNvSpPr/>
          <p:nvPr/>
        </p:nvSpPr>
        <p:spPr>
          <a:xfrm>
            <a:off x="7502749" y="3259488"/>
            <a:ext cx="431882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a:t>
            </a:r>
            <a:r>
              <a:rPr lang="en-US" altLang="zh-CN" smtClean="0"/>
              <a:t>+TRE-BRAF</a:t>
            </a:r>
            <a:r>
              <a:rPr lang="en-US" altLang="zh-CN" baseline="30000" smtClean="0"/>
              <a:t>VE</a:t>
            </a:r>
            <a:r>
              <a:rPr lang="en-US" altLang="zh-CN" smtClean="0"/>
              <a:t> </a:t>
            </a:r>
            <a:r>
              <a:rPr lang="en-US" altLang="zh-CN"/>
              <a:t>+ </a:t>
            </a:r>
            <a:r>
              <a:rPr lang="en-US" altLang="zh-CN" smtClean="0"/>
              <a:t>Tet-Off</a:t>
            </a:r>
            <a:r>
              <a:rPr lang="zh-CN" altLang="zh-CN"/>
              <a:t>的病毒</a:t>
            </a:r>
            <a:endParaRPr lang="zh-CN" altLang="en-US"/>
          </a:p>
        </p:txBody>
      </p:sp>
      <p:sp>
        <p:nvSpPr>
          <p:cNvPr id="12" name="圆角矩形 11"/>
          <p:cNvSpPr/>
          <p:nvPr/>
        </p:nvSpPr>
        <p:spPr>
          <a:xfrm>
            <a:off x="7487509" y="3928253"/>
            <a:ext cx="349586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 TRE-BRAF</a:t>
            </a:r>
            <a:r>
              <a:rPr lang="en-US" altLang="zh-CN" baseline="30000"/>
              <a:t>VE</a:t>
            </a:r>
            <a:r>
              <a:rPr lang="zh-CN" altLang="zh-CN" smtClean="0"/>
              <a:t>的</a:t>
            </a:r>
            <a:r>
              <a:rPr lang="zh-CN" altLang="zh-CN"/>
              <a:t>病毒</a:t>
            </a:r>
            <a:endParaRPr lang="zh-CN" altLang="en-US"/>
          </a:p>
        </p:txBody>
      </p:sp>
      <p:sp>
        <p:nvSpPr>
          <p:cNvPr id="13" name="圆角矩形 12"/>
          <p:cNvSpPr/>
          <p:nvPr/>
        </p:nvSpPr>
        <p:spPr>
          <a:xfrm>
            <a:off x="7487509" y="5168750"/>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cxnSp>
        <p:nvCxnSpPr>
          <p:cNvPr id="15" name="肘形连接符 14"/>
          <p:cNvCxnSpPr/>
          <p:nvPr/>
        </p:nvCxnSpPr>
        <p:spPr>
          <a:xfrm rot="10800000" flipV="1">
            <a:off x="5166360" y="2246126"/>
            <a:ext cx="2321149" cy="66192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肘形连接符 16"/>
          <p:cNvCxnSpPr>
            <a:stCxn id="10" idx="1"/>
            <a:endCxn id="4" idx="3"/>
          </p:cNvCxnSpPr>
          <p:nvPr/>
        </p:nvCxnSpPr>
        <p:spPr>
          <a:xfrm rot="10800000">
            <a:off x="5181601" y="2877064"/>
            <a:ext cx="2321149" cy="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肘形连接符 18"/>
          <p:cNvCxnSpPr>
            <a:stCxn id="11" idx="1"/>
            <a:endCxn id="4" idx="3"/>
          </p:cNvCxnSpPr>
          <p:nvPr/>
        </p:nvCxnSpPr>
        <p:spPr>
          <a:xfrm rot="10800000">
            <a:off x="5181601" y="2877063"/>
            <a:ext cx="2321149" cy="63093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肘形连接符 20"/>
          <p:cNvCxnSpPr>
            <a:stCxn id="12" idx="1"/>
            <a:endCxn id="4" idx="3"/>
          </p:cNvCxnSpPr>
          <p:nvPr/>
        </p:nvCxnSpPr>
        <p:spPr>
          <a:xfrm rot="10800000">
            <a:off x="5181601" y="2877064"/>
            <a:ext cx="2305909" cy="129970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直接箭头连接符 22"/>
          <p:cNvCxnSpPr>
            <a:stCxn id="13" idx="1"/>
            <a:endCxn id="9" idx="3"/>
          </p:cNvCxnSpPr>
          <p:nvPr/>
        </p:nvCxnSpPr>
        <p:spPr>
          <a:xfrm flipH="1" flipV="1">
            <a:off x="6370320" y="5408162"/>
            <a:ext cx="1117189" cy="9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5532120" y="2565113"/>
            <a:ext cx="802435"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皮下注射</a:t>
            </a:r>
            <a:endParaRPr lang="zh-CN" altLang="en-US"/>
          </a:p>
        </p:txBody>
      </p:sp>
      <p:sp>
        <p:nvSpPr>
          <p:cNvPr id="25" name="文本框 24"/>
          <p:cNvSpPr txBox="1"/>
          <p:nvPr/>
        </p:nvSpPr>
        <p:spPr>
          <a:xfrm>
            <a:off x="6370320" y="185307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17 </a:t>
            </a:r>
            <a:endParaRPr lang="zh-CN" altLang="en-US"/>
          </a:p>
        </p:txBody>
      </p:sp>
      <p:sp>
        <p:nvSpPr>
          <p:cNvPr id="26" name="文本框 25"/>
          <p:cNvSpPr txBox="1"/>
          <p:nvPr/>
        </p:nvSpPr>
        <p:spPr>
          <a:xfrm>
            <a:off x="6385560" y="249536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15 </a:t>
            </a:r>
            <a:endParaRPr lang="zh-CN" altLang="en-US"/>
          </a:p>
        </p:txBody>
      </p:sp>
      <p:sp>
        <p:nvSpPr>
          <p:cNvPr id="27" name="文本框 26"/>
          <p:cNvSpPr txBox="1"/>
          <p:nvPr/>
        </p:nvSpPr>
        <p:spPr>
          <a:xfrm>
            <a:off x="6415424" y="3147467"/>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8 </a:t>
            </a:r>
            <a:endParaRPr lang="zh-CN" altLang="en-US"/>
          </a:p>
        </p:txBody>
      </p:sp>
      <p:sp>
        <p:nvSpPr>
          <p:cNvPr id="28" name="文本框 27"/>
          <p:cNvSpPr txBox="1"/>
          <p:nvPr/>
        </p:nvSpPr>
        <p:spPr>
          <a:xfrm>
            <a:off x="6385560" y="3773219"/>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11</a:t>
            </a:r>
            <a:endParaRPr lang="zh-CN" altLang="en-US"/>
          </a:p>
        </p:txBody>
      </p:sp>
      <p:sp>
        <p:nvSpPr>
          <p:cNvPr id="29" name="文本框 28"/>
          <p:cNvSpPr txBox="1"/>
          <p:nvPr/>
        </p:nvSpPr>
        <p:spPr>
          <a:xfrm>
            <a:off x="6415424" y="5018221"/>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21 </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7"/>
          <p:cNvSpPr>
            <a:spLocks noGrp="1"/>
          </p:cNvSpPr>
          <p:nvPr>
            <p:ph type="title"/>
            <p:custDataLst>
              <p:tags r:id="rId3"/>
            </p:custDataLst>
          </p:nvPr>
        </p:nvSpPr>
        <p:spPr>
          <a:xfrm>
            <a:off x="1518843" y="340329"/>
            <a:ext cx="10560085" cy="957529"/>
          </a:xfrm>
        </p:spPr>
        <p:txBody>
          <a:bodyPr>
            <a:normAutofit/>
          </a:bodyPr>
          <a:lstStyle/>
          <a:p>
            <a:r>
              <a:rPr lang="zh-CN" altLang="zh-CN" smtClean="0">
                <a:latin typeface="微软雅黑" panose="020b0503020204020204" pitchFamily="34" charset="-122"/>
                <a:ea typeface="微软雅黑" panose="020b0503020204020204" pitchFamily="34" charset="-122"/>
              </a:rPr>
              <a:t>研究结果 </a:t>
            </a:r>
            <a:r>
              <a:rPr lang="en-US" altLang="zh-CN" sz="2000" smtClean="0">
                <a:latin typeface="微软雅黑" panose="020b0503020204020204" pitchFamily="34" charset="-122"/>
                <a:ea typeface="微软雅黑" panose="020b0503020204020204" pitchFamily="34" charset="-122"/>
              </a:rPr>
              <a:t> </a:t>
            </a:r>
            <a:br>
              <a:rPr lang="en-US" altLang="zh-CN" sz="2000" smtClean="0">
                <a:latin typeface="微软雅黑" panose="020b0503020204020204" pitchFamily="34" charset="-122"/>
                <a:ea typeface="微软雅黑" panose="020b0503020204020204" pitchFamily="34" charset="-122"/>
              </a:rPr>
            </a:br>
            <a:endParaRPr lang="zh-CN" altLang="zh-CN" sz="2000"/>
          </a:p>
        </p:txBody>
      </p:sp>
      <p:sp>
        <p:nvSpPr>
          <p:cNvPr id="2" name="灯片编号占位符 1"/>
          <p:cNvSpPr>
            <a:spLocks noGrp="1"/>
          </p:cNvSpPr>
          <p:nvPr>
            <p:ph type="sldNum" sz="quarter" idx="12"/>
          </p:nvPr>
        </p:nvSpPr>
        <p:spPr/>
        <p:txBody>
          <a:bodyPr/>
          <a:lstStyle/>
          <a:p>
            <a:fld id="{49AE70B2-8BF9-45C0-BB95-33D1B9D3A854}" type="slidenum">
              <a:rPr lang="zh-CN" altLang="en-US" smtClean="0"/>
              <a:t>12</a:t>
            </a:fld>
            <a:endParaRPr lang="zh-CN" altLang="en-US"/>
          </a:p>
        </p:txBody>
      </p:sp>
      <p:sp>
        <p:nvSpPr>
          <p:cNvPr id="3" name="文本框 2"/>
          <p:cNvSpPr txBox="1"/>
          <p:nvPr/>
        </p:nvSpPr>
        <p:spPr>
          <a:xfrm>
            <a:off x="1299332" y="943740"/>
            <a:ext cx="1019113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t>1.BRAF</a:t>
            </a:r>
            <a:r>
              <a:rPr lang="en-US" altLang="zh-CN" sz="2000" b="1" baseline="30000" smtClean="0"/>
              <a:t>V600E</a:t>
            </a:r>
            <a:r>
              <a:rPr lang="zh-CN" altLang="zh-CN" sz="2000" b="1"/>
              <a:t>和</a:t>
            </a:r>
            <a:r>
              <a:rPr lang="en-US" altLang="zh-CN" sz="2000" b="1" err="1"/>
              <a:t>Cre </a:t>
            </a:r>
            <a:r>
              <a:rPr lang="zh-CN" altLang="zh-CN" sz="2000" b="1"/>
              <a:t>的递送导致</a:t>
            </a:r>
            <a:r>
              <a:rPr lang="en-US" altLang="zh-CN" sz="2000" b="1" err="1"/>
              <a:t>Dct :: TVA; Cdkn2a</a:t>
            </a:r>
            <a:r>
              <a:rPr lang="en-US" altLang="zh-CN" sz="2000" b="1" baseline="30000"/>
              <a:t>lox / lox</a:t>
            </a:r>
            <a:r>
              <a:rPr lang="en-US" altLang="zh-CN" sz="2000" b="1"/>
              <a:t>; Pten</a:t>
            </a:r>
            <a:r>
              <a:rPr lang="en-US" altLang="zh-CN" sz="2000" b="1" baseline="30000" err="1"/>
              <a:t>lox / lox</a:t>
            </a:r>
            <a:r>
              <a:rPr lang="zh-CN" altLang="zh-CN" sz="2000" b="1"/>
              <a:t>小鼠中的肿瘤形成 </a:t>
            </a:r>
            <a:r>
              <a:rPr lang="en-US" altLang="zh-CN" sz="2000"/>
              <a:t> </a:t>
            </a:r>
            <a:endParaRPr lang="en-US" altLang="zh-CN" sz="2000" smtClean="0"/>
          </a:p>
        </p:txBody>
      </p:sp>
      <p:pic>
        <p:nvPicPr>
          <p:cNvPr id="6" name="图片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116" y="1343850"/>
            <a:ext cx="5031561" cy="4433583"/>
          </a:xfrm>
          <a:prstGeom prst="rect">
            <a:avLst/>
          </a:prstGeom>
        </p:spPr>
      </p:pic>
      <p:sp>
        <p:nvSpPr>
          <p:cNvPr id="7" name="文本框 6"/>
          <p:cNvSpPr txBox="1"/>
          <p:nvPr/>
        </p:nvSpPr>
        <p:spPr>
          <a:xfrm>
            <a:off x="957116" y="5861902"/>
            <a:ext cx="5134592"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图</a:t>
            </a:r>
            <a:r>
              <a:rPr lang="en-US" altLang="zh-CN"/>
              <a:t>1. BRAF</a:t>
            </a:r>
            <a:r>
              <a:rPr lang="zh-CN" altLang="en-US"/>
              <a:t>的遗传抑制可增加</a:t>
            </a:r>
            <a:r>
              <a:rPr lang="en-US" altLang="zh-CN"/>
              <a:t>BRAF</a:t>
            </a:r>
            <a:r>
              <a:rPr lang="en-US" altLang="zh-CN" baseline="30000"/>
              <a:t>VE</a:t>
            </a:r>
            <a:r>
              <a:rPr lang="zh-CN" altLang="en-US"/>
              <a:t>，</a:t>
            </a:r>
            <a:r>
              <a:rPr lang="en-US" altLang="zh-CN"/>
              <a:t>Cdkn2a</a:t>
            </a:r>
            <a:r>
              <a:rPr lang="zh-CN" altLang="en-US"/>
              <a:t>和</a:t>
            </a:r>
            <a:r>
              <a:rPr lang="en-US" altLang="zh-CN" err="1"/>
              <a:t>Pten</a:t>
            </a:r>
            <a:r>
              <a:rPr lang="zh-CN" altLang="en-US"/>
              <a:t>突变型黑色素瘤的存活率。</a:t>
            </a:r>
            <a:endParaRPr lang="zh-CN" altLang="en-US"/>
          </a:p>
        </p:txBody>
      </p:sp>
      <p:sp>
        <p:nvSpPr>
          <p:cNvPr id="9" name="文本框 8"/>
          <p:cNvSpPr txBox="1"/>
          <p:nvPr/>
        </p:nvSpPr>
        <p:spPr>
          <a:xfrm>
            <a:off x="7173532" y="3348506"/>
            <a:ext cx="4316935" cy="17049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基于体内逆转录病毒向黑色素细胞的靶向递送，开发了一种黑色素瘤小鼠</a:t>
            </a:r>
            <a:r>
              <a:rPr lang="zh-CN" altLang="en-US" smtClean="0"/>
              <a:t>模型。</a:t>
            </a:r>
            <a:r>
              <a:rPr lang="zh-CN" altLang="en-US"/>
              <a:t>该模型概括了人类疾病，并允许用强力霉素对</a:t>
            </a:r>
            <a:r>
              <a:rPr lang="en-US" altLang="zh-CN"/>
              <a:t>BRAF</a:t>
            </a:r>
            <a:r>
              <a:rPr lang="zh-CN" altLang="en-US"/>
              <a:t>突变体的表达进行时间</a:t>
            </a:r>
            <a:r>
              <a:rPr lang="zh-CN" altLang="en-US" smtClean="0"/>
              <a:t>控制</a:t>
            </a:r>
            <a:r>
              <a:rPr lang="en-US" altLang="zh-CN" smtClean="0"/>
              <a:t>.</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矩形 30"/>
          <p:cNvSpPr/>
          <p:nvPr/>
        </p:nvSpPr>
        <p:spPr>
          <a:xfrm>
            <a:off x="7332493" y="3219279"/>
            <a:ext cx="4557942" cy="2679245"/>
          </a:xfrm>
          <a:prstGeom prst="rect">
            <a:avLst/>
          </a:prstGeom>
          <a:ln w="3810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8" name="标题 7"/>
          <p:cNvSpPr>
            <a:spLocks noGrp="1"/>
          </p:cNvSpPr>
          <p:nvPr>
            <p:ph type="title"/>
            <p:custDataLst>
              <p:tags r:id="rId3"/>
            </p:custDataLst>
          </p:nvPr>
        </p:nvSpPr>
        <p:spPr>
          <a:xfrm>
            <a:off x="1518843" y="340329"/>
            <a:ext cx="10560085" cy="957529"/>
          </a:xfrm>
        </p:spPr>
        <p:txBody>
          <a:bodyPr>
            <a:normAutofit/>
          </a:bodyPr>
          <a:lstStyle/>
          <a:p>
            <a:r>
              <a:rPr lang="zh-CN" altLang="zh-CN" smtClean="0">
                <a:latin typeface="微软雅黑" panose="020b0503020204020204" pitchFamily="34" charset="-122"/>
                <a:ea typeface="微软雅黑" panose="020b0503020204020204" pitchFamily="34" charset="-122"/>
              </a:rPr>
              <a:t>研究结果 </a:t>
            </a:r>
            <a:r>
              <a:rPr lang="en-US" altLang="zh-CN" sz="2000" smtClean="0">
                <a:latin typeface="微软雅黑" panose="020b0503020204020204" pitchFamily="34" charset="-122"/>
                <a:ea typeface="微软雅黑" panose="020b0503020204020204" pitchFamily="34" charset="-122"/>
              </a:rPr>
              <a:t> </a:t>
            </a:r>
            <a:br>
              <a:rPr lang="en-US" altLang="zh-CN" sz="2000" smtClean="0">
                <a:latin typeface="微软雅黑" panose="020b0503020204020204" pitchFamily="34" charset="-122"/>
                <a:ea typeface="微软雅黑" panose="020b0503020204020204" pitchFamily="34" charset="-122"/>
              </a:rPr>
            </a:br>
            <a:endParaRPr lang="zh-CN" altLang="zh-CN" sz="2000"/>
          </a:p>
        </p:txBody>
      </p:sp>
      <p:sp>
        <p:nvSpPr>
          <p:cNvPr id="2" name="灯片编号占位符 1"/>
          <p:cNvSpPr>
            <a:spLocks noGrp="1"/>
          </p:cNvSpPr>
          <p:nvPr>
            <p:ph type="sldNum" sz="quarter" idx="12"/>
          </p:nvPr>
        </p:nvSpPr>
        <p:spPr/>
        <p:txBody>
          <a:bodyPr/>
          <a:lstStyle/>
          <a:p>
            <a:fld id="{49AE70B2-8BF9-45C0-BB95-33D1B9D3A854}" type="slidenum">
              <a:rPr lang="zh-CN" altLang="en-US" smtClean="0"/>
              <a:t>13</a:t>
            </a:fld>
            <a:endParaRPr lang="zh-CN" altLang="en-US"/>
          </a:p>
        </p:txBody>
      </p:sp>
      <p:sp>
        <p:nvSpPr>
          <p:cNvPr id="3" name="文本框 2"/>
          <p:cNvSpPr txBox="1"/>
          <p:nvPr/>
        </p:nvSpPr>
        <p:spPr>
          <a:xfrm>
            <a:off x="1274752" y="980613"/>
            <a:ext cx="1019113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smtClean="0"/>
              <a:t>1.BRAF</a:t>
            </a:r>
            <a:r>
              <a:rPr lang="en-US" altLang="zh-CN" sz="2000" b="1" baseline="30000" smtClean="0"/>
              <a:t>V600E</a:t>
            </a:r>
            <a:r>
              <a:rPr lang="zh-CN" altLang="zh-CN" sz="2000" b="1"/>
              <a:t>和</a:t>
            </a:r>
            <a:r>
              <a:rPr lang="en-US" altLang="zh-CN" sz="2000" b="1" err="1"/>
              <a:t>Cre </a:t>
            </a:r>
            <a:r>
              <a:rPr lang="zh-CN" altLang="zh-CN" sz="2000" b="1"/>
              <a:t>的递送导致</a:t>
            </a:r>
            <a:r>
              <a:rPr lang="en-US" altLang="zh-CN" sz="2000" b="1" err="1"/>
              <a:t>Dct :: TVA; Cdkn2a</a:t>
            </a:r>
            <a:r>
              <a:rPr lang="en-US" altLang="zh-CN" sz="2000" b="1" baseline="30000"/>
              <a:t>lox / lox</a:t>
            </a:r>
            <a:r>
              <a:rPr lang="en-US" altLang="zh-CN" sz="2000" b="1"/>
              <a:t>; Pten</a:t>
            </a:r>
            <a:r>
              <a:rPr lang="en-US" altLang="zh-CN" sz="2000" b="1" baseline="30000" err="1"/>
              <a:t>lox / lox</a:t>
            </a:r>
            <a:r>
              <a:rPr lang="zh-CN" altLang="zh-CN" sz="2000" b="1"/>
              <a:t>小鼠中的肿瘤形成 </a:t>
            </a:r>
            <a:r>
              <a:rPr lang="en-US" altLang="zh-CN" sz="2000"/>
              <a:t> </a:t>
            </a:r>
            <a:endParaRPr lang="zh-CN" altLang="en-US" sz="2000"/>
          </a:p>
        </p:txBody>
      </p:sp>
      <p:sp>
        <p:nvSpPr>
          <p:cNvPr id="4" name="圆角矩形 3"/>
          <p:cNvSpPr/>
          <p:nvPr/>
        </p:nvSpPr>
        <p:spPr>
          <a:xfrm>
            <a:off x="703990" y="2628552"/>
            <a:ext cx="4477610"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Cdkn2a</a:t>
            </a:r>
            <a:r>
              <a:rPr lang="en-US" altLang="zh-CN" baseline="30000"/>
              <a:t>lox / lox</a:t>
            </a:r>
            <a:r>
              <a:rPr lang="en-US" altLang="zh-CN"/>
              <a:t>; Pten</a:t>
            </a:r>
            <a:r>
              <a:rPr lang="en-US" altLang="zh-CN" baseline="30000" err="1"/>
              <a:t>lox / lox</a:t>
            </a:r>
            <a:r>
              <a:rPr lang="zh-CN" altLang="zh-CN"/>
              <a:t>小鼠</a:t>
            </a:r>
            <a:endParaRPr lang="zh-CN" altLang="en-US"/>
          </a:p>
        </p:txBody>
      </p:sp>
      <p:sp>
        <p:nvSpPr>
          <p:cNvPr id="9" name="圆角矩形 8"/>
          <p:cNvSpPr/>
          <p:nvPr/>
        </p:nvSpPr>
        <p:spPr>
          <a:xfrm>
            <a:off x="703990" y="5144411"/>
            <a:ext cx="5666330" cy="52750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err="1"/>
              <a:t>Dct :: TVA; </a:t>
            </a:r>
            <a:r>
              <a:rPr lang="en-US" altLang="zh-CN" smtClean="0"/>
              <a:t>BRAF</a:t>
            </a:r>
            <a:r>
              <a:rPr lang="en-US" altLang="zh-CN" baseline="30000" smtClean="0"/>
              <a:t>CA </a:t>
            </a:r>
            <a:r>
              <a:rPr lang="en-US" altLang="zh-CN" baseline="30000"/>
              <a:t>/ </a:t>
            </a:r>
            <a:r>
              <a:rPr lang="en-US" altLang="zh-CN" baseline="30000" smtClean="0"/>
              <a:t>CA</a:t>
            </a:r>
            <a:r>
              <a:rPr lang="en-US" altLang="zh-CN" smtClean="0"/>
              <a:t> Cdkn2a</a:t>
            </a:r>
            <a:r>
              <a:rPr lang="en-US" altLang="zh-CN" baseline="30000" smtClean="0"/>
              <a:t>lox </a:t>
            </a:r>
            <a:r>
              <a:rPr lang="en-US" altLang="zh-CN" baseline="30000"/>
              <a:t>/ lox</a:t>
            </a:r>
            <a:r>
              <a:rPr lang="en-US" altLang="zh-CN"/>
              <a:t>; Pten</a:t>
            </a:r>
            <a:r>
              <a:rPr lang="en-US" altLang="zh-CN" baseline="30000" err="1"/>
              <a:t>lox / lox</a:t>
            </a:r>
            <a:r>
              <a:rPr lang="zh-CN" altLang="zh-CN"/>
              <a:t>小鼠</a:t>
            </a:r>
            <a:endParaRPr lang="zh-CN" altLang="en-US"/>
          </a:p>
        </p:txBody>
      </p:sp>
      <p:sp>
        <p:nvSpPr>
          <p:cNvPr id="5" name="圆角矩形 4"/>
          <p:cNvSpPr/>
          <p:nvPr/>
        </p:nvSpPr>
        <p:spPr>
          <a:xfrm>
            <a:off x="7502749" y="1966623"/>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sp>
        <p:nvSpPr>
          <p:cNvPr id="10" name="圆角矩形 9"/>
          <p:cNvSpPr/>
          <p:nvPr/>
        </p:nvSpPr>
        <p:spPr>
          <a:xfrm>
            <a:off x="7502749" y="2628553"/>
            <a:ext cx="329774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smtClean="0"/>
              <a:t>Cre + BRAF</a:t>
            </a:r>
            <a:r>
              <a:rPr lang="en-US" altLang="zh-CN" baseline="30000" smtClean="0"/>
              <a:t>V600E</a:t>
            </a:r>
            <a:r>
              <a:rPr lang="en-US" altLang="zh-CN" smtClean="0"/>
              <a:t> </a:t>
            </a:r>
            <a:r>
              <a:rPr lang="zh-CN" altLang="zh-CN" smtClean="0"/>
              <a:t>的</a:t>
            </a:r>
            <a:r>
              <a:rPr lang="zh-CN" altLang="zh-CN"/>
              <a:t>病毒</a:t>
            </a:r>
            <a:endParaRPr lang="zh-CN" altLang="en-US"/>
          </a:p>
        </p:txBody>
      </p:sp>
      <p:sp>
        <p:nvSpPr>
          <p:cNvPr id="11" name="圆角矩形 10"/>
          <p:cNvSpPr/>
          <p:nvPr/>
        </p:nvSpPr>
        <p:spPr>
          <a:xfrm>
            <a:off x="7502749" y="3259488"/>
            <a:ext cx="431882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a:t>
            </a:r>
            <a:r>
              <a:rPr lang="en-US" altLang="zh-CN" smtClean="0"/>
              <a:t>+TRE-BRAF</a:t>
            </a:r>
            <a:r>
              <a:rPr lang="en-US" altLang="zh-CN" baseline="30000" smtClean="0"/>
              <a:t>VE</a:t>
            </a:r>
            <a:r>
              <a:rPr lang="en-US" altLang="zh-CN" smtClean="0"/>
              <a:t> </a:t>
            </a:r>
            <a:r>
              <a:rPr lang="en-US" altLang="zh-CN"/>
              <a:t>+ </a:t>
            </a:r>
            <a:r>
              <a:rPr lang="en-US" altLang="zh-CN" smtClean="0"/>
              <a:t>Tet-Off</a:t>
            </a:r>
            <a:r>
              <a:rPr lang="zh-CN" altLang="zh-CN"/>
              <a:t>的病毒</a:t>
            </a:r>
            <a:endParaRPr lang="zh-CN" altLang="en-US"/>
          </a:p>
        </p:txBody>
      </p:sp>
      <p:sp>
        <p:nvSpPr>
          <p:cNvPr id="12" name="圆角矩形 11"/>
          <p:cNvSpPr/>
          <p:nvPr/>
        </p:nvSpPr>
        <p:spPr>
          <a:xfrm>
            <a:off x="7487509" y="3928253"/>
            <a:ext cx="3495862"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smtClean="0"/>
              <a:t>编码</a:t>
            </a:r>
            <a:r>
              <a:rPr lang="en-US" altLang="zh-CN" err="1"/>
              <a:t>Cre + TRE-BRAF</a:t>
            </a:r>
            <a:r>
              <a:rPr lang="en-US" altLang="zh-CN" baseline="30000"/>
              <a:t>VE</a:t>
            </a:r>
            <a:r>
              <a:rPr lang="zh-CN" altLang="zh-CN" smtClean="0"/>
              <a:t>的</a:t>
            </a:r>
            <a:r>
              <a:rPr lang="zh-CN" altLang="zh-CN"/>
              <a:t>病毒</a:t>
            </a:r>
            <a:endParaRPr lang="zh-CN" altLang="en-US"/>
          </a:p>
        </p:txBody>
      </p:sp>
      <p:sp>
        <p:nvSpPr>
          <p:cNvPr id="13" name="圆角矩形 12"/>
          <p:cNvSpPr/>
          <p:nvPr/>
        </p:nvSpPr>
        <p:spPr>
          <a:xfrm>
            <a:off x="7487509" y="5168750"/>
            <a:ext cx="2017581" cy="49702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zh-CN"/>
              <a:t>编码</a:t>
            </a:r>
            <a:r>
              <a:rPr lang="en-US" altLang="zh-CN" err="1" smtClean="0"/>
              <a:t>Cre</a:t>
            </a:r>
            <a:r>
              <a:rPr lang="zh-CN" altLang="en-US" smtClean="0"/>
              <a:t>的病毒</a:t>
            </a:r>
            <a:endParaRPr lang="zh-CN" altLang="en-US"/>
          </a:p>
        </p:txBody>
      </p:sp>
      <p:cxnSp>
        <p:nvCxnSpPr>
          <p:cNvPr id="15" name="肘形连接符 14"/>
          <p:cNvCxnSpPr/>
          <p:nvPr/>
        </p:nvCxnSpPr>
        <p:spPr>
          <a:xfrm rot="10800000" flipV="1">
            <a:off x="5166360" y="2246126"/>
            <a:ext cx="2321149" cy="66192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肘形连接符 16"/>
          <p:cNvCxnSpPr>
            <a:stCxn id="10" idx="1"/>
            <a:endCxn id="4" idx="3"/>
          </p:cNvCxnSpPr>
          <p:nvPr/>
        </p:nvCxnSpPr>
        <p:spPr>
          <a:xfrm rot="10800000">
            <a:off x="5181601" y="2877064"/>
            <a:ext cx="2321149" cy="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肘形连接符 18"/>
          <p:cNvCxnSpPr>
            <a:stCxn id="11" idx="1"/>
            <a:endCxn id="4" idx="3"/>
          </p:cNvCxnSpPr>
          <p:nvPr/>
        </p:nvCxnSpPr>
        <p:spPr>
          <a:xfrm rot="10800000">
            <a:off x="5181601" y="2877063"/>
            <a:ext cx="2321149" cy="63093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肘形连接符 20"/>
          <p:cNvCxnSpPr>
            <a:stCxn id="12" idx="1"/>
            <a:endCxn id="4" idx="3"/>
          </p:cNvCxnSpPr>
          <p:nvPr/>
        </p:nvCxnSpPr>
        <p:spPr>
          <a:xfrm rot="10800000">
            <a:off x="5181601" y="2877064"/>
            <a:ext cx="2305909" cy="129970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直接箭头连接符 22"/>
          <p:cNvCxnSpPr>
            <a:stCxn id="13" idx="1"/>
            <a:endCxn id="9" idx="3"/>
          </p:cNvCxnSpPr>
          <p:nvPr/>
        </p:nvCxnSpPr>
        <p:spPr>
          <a:xfrm flipH="1" flipV="1">
            <a:off x="6370320" y="5408162"/>
            <a:ext cx="1117189" cy="9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文本框 23"/>
          <p:cNvSpPr txBox="1"/>
          <p:nvPr/>
        </p:nvSpPr>
        <p:spPr>
          <a:xfrm>
            <a:off x="5532120" y="2565113"/>
            <a:ext cx="802435"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皮下注射</a:t>
            </a:r>
            <a:endParaRPr lang="zh-CN" altLang="en-US"/>
          </a:p>
        </p:txBody>
      </p:sp>
      <p:sp>
        <p:nvSpPr>
          <p:cNvPr id="25" name="文本框 24"/>
          <p:cNvSpPr txBox="1"/>
          <p:nvPr/>
        </p:nvSpPr>
        <p:spPr>
          <a:xfrm>
            <a:off x="6370320" y="185307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17 </a:t>
            </a:r>
            <a:endParaRPr lang="zh-CN" altLang="en-US"/>
          </a:p>
        </p:txBody>
      </p:sp>
      <p:sp>
        <p:nvSpPr>
          <p:cNvPr id="26" name="文本框 25"/>
          <p:cNvSpPr txBox="1"/>
          <p:nvPr/>
        </p:nvSpPr>
        <p:spPr>
          <a:xfrm>
            <a:off x="6385560" y="2495363"/>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15 </a:t>
            </a:r>
            <a:endParaRPr lang="zh-CN" altLang="en-US"/>
          </a:p>
        </p:txBody>
      </p:sp>
      <p:sp>
        <p:nvSpPr>
          <p:cNvPr id="27" name="文本框 26"/>
          <p:cNvSpPr txBox="1"/>
          <p:nvPr/>
        </p:nvSpPr>
        <p:spPr>
          <a:xfrm>
            <a:off x="6415424" y="3147467"/>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8 </a:t>
            </a:r>
            <a:endParaRPr lang="zh-CN" altLang="en-US"/>
          </a:p>
        </p:txBody>
      </p:sp>
      <p:sp>
        <p:nvSpPr>
          <p:cNvPr id="28" name="文本框 27"/>
          <p:cNvSpPr txBox="1"/>
          <p:nvPr/>
        </p:nvSpPr>
        <p:spPr>
          <a:xfrm>
            <a:off x="6385560" y="3773219"/>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11</a:t>
            </a:r>
            <a:endParaRPr lang="zh-CN" altLang="en-US"/>
          </a:p>
        </p:txBody>
      </p:sp>
      <p:sp>
        <p:nvSpPr>
          <p:cNvPr id="29" name="文本框 28"/>
          <p:cNvSpPr txBox="1"/>
          <p:nvPr/>
        </p:nvSpPr>
        <p:spPr>
          <a:xfrm>
            <a:off x="6415424" y="5018221"/>
            <a:ext cx="11887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t>n = 21 </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https://d.book118.com/095033331124011042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5"/>
  <p:tag name="KSO_WM_UNIT_INDEX" val="5"/>
  <p:tag name="KSO_WM_UNIT_LAYERLEVEL" val="1"/>
  <p:tag name="KSO_WM_UNIT_TYPE" val="i"/>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6"/>
  <p:tag name="KSO_WM_UNIT_INDEX" val="6"/>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7"/>
  <p:tag name="KSO_WM_UNIT_INDEX" val="7"/>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5"/>
  <p:tag name="KSO_WM_UNIT_INDEX" val="5"/>
  <p:tag name="KSO_WM_UNIT_LAYERLEVEL" val="1"/>
  <p:tag name="KSO_WM_UNIT_TYPE" val="i"/>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6"/>
  <p:tag name="KSO_WM_UNIT_INDEX" val="6"/>
  <p:tag name="KSO_WM_UNIT_LAYERLEVEL" val="1"/>
  <p:tag name="KSO_WM_UNIT_TYPE" val="i"/>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7"/>
  <p:tag name="KSO_WM_UNIT_INDEX" val="7"/>
  <p:tag name="KSO_WM_UNIT_LAYERLEVEL" val="1"/>
  <p:tag name="KSO_WM_UNIT_TYPE" val="i"/>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2"/>
  <p:tag name="KSO_WM_UNIT_INDEX" val="2"/>
  <p:tag name="KSO_WM_UNIT_LAYERLEVEL" val="1"/>
  <p:tag name="KSO_WM_UNIT_TYPE" val="i"/>
</p:tagLst>
</file>

<file path=ppt/tags/tag1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3"/>
  <p:tag name="KSO_WM_UNIT_INDEX" val="3"/>
  <p:tag name="KSO_WM_UNIT_LAYERLEVEL" val="1"/>
  <p:tag name="KSO_WM_UNIT_TYPE" val="i"/>
</p:tagLst>
</file>

<file path=ppt/tags/tag1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4"/>
  <p:tag name="KSO_WM_UNIT_INDEX" val="4"/>
  <p:tag name="KSO_WM_UNIT_LAYERLEVEL" val="1"/>
  <p:tag name="KSO_WM_UNIT_TYPE" val="i"/>
</p:tagLst>
</file>

<file path=ppt/tags/tag1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3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3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2"/>
  <p:tag name="KSO_WM_UNIT_INDEX" val="2"/>
  <p:tag name="KSO_WM_UNIT_LAYERLEVEL" val="1"/>
  <p:tag name="KSO_WM_UNIT_TYPE" val="i"/>
</p:tagLst>
</file>

<file path=ppt/tags/tag1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3"/>
  <p:tag name="KSO_WM_UNIT_INDEX" val="3"/>
  <p:tag name="KSO_WM_UNIT_LAYERLEVEL" val="1"/>
  <p:tag name="KSO_WM_UNIT_TYPE" val="i"/>
</p:tagLst>
</file>

<file path=ppt/tags/tag1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4"/>
  <p:tag name="KSO_WM_UNIT_INDEX" val="4"/>
  <p:tag name="KSO_WM_UNIT_LAYERLEVEL" val="1"/>
  <p:tag name="KSO_WM_UNIT_TYPE" val="i"/>
</p:tagLst>
</file>

<file path=ppt/tags/tag14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4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4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4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15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15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4"/>
  <p:tag name="KSO_WM_UNIT_INDEX" val="4"/>
  <p:tag name="KSO_WM_UNIT_LAYERLEVEL" val="1"/>
  <p:tag name="KSO_WM_UNIT_TYPE" val="i"/>
</p:tagLst>
</file>

<file path=ppt/tags/tag152.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5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TYPE" val="i"/>
</p:tagLst>
</file>

<file path=ppt/tags/tag1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16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16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4"/>
  <p:tag name="KSO_WM_UNIT_INDEX" val="4"/>
  <p:tag name="KSO_WM_UNIT_LAYERLEVEL" val="1"/>
  <p:tag name="KSO_WM_UNIT_TYPE" val="i"/>
</p:tagLst>
</file>

<file path=ppt/tags/tag16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6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2.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7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7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7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5"/>
  <p:tag name="KSO_WM_UNIT_INDEX" val="5"/>
  <p:tag name="KSO_WM_UNIT_LAYERLEVEL" val="1"/>
  <p:tag name="KSO_WM_UNIT_TYPE" val="i"/>
</p:tagLst>
</file>

<file path=ppt/tags/tag1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6"/>
  <p:tag name="KSO_WM_UNIT_INDEX" val="6"/>
  <p:tag name="KSO_WM_UNIT_LAYERLEVEL" val="1"/>
  <p:tag name="KSO_WM_UNIT_TYPE" val="i"/>
</p:tagLst>
</file>

<file path=ppt/tags/tag1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7"/>
  <p:tag name="KSO_WM_UNIT_INDEX" val="7"/>
  <p:tag name="KSO_WM_UNIT_LAYERLEVEL" val="1"/>
  <p:tag name="KSO_WM_UNIT_TYPE" val="i"/>
</p:tagLst>
</file>

<file path=ppt/tags/tag1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_0**"/>
  <p:tag name="KSO_WM_UNIT_LAYERLEVEL" val="1"/>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_0**"/>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9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3885"/>
  <p:tag name="KSO_WM_TEMPLATE_MASTER_THUMB_INDEX" val="12"/>
  <p:tag name="KSO_WM_TEMPLATE_MASTER_TYPE" val="1"/>
  <p:tag name="KSO_WM_TEMPLATE_SUBCATEGORY" val="0"/>
  <p:tag name="KSO_WM_TEMPLATE_THUMBS_INDEX" val="1、4、6、10、11、12、13、14、15、16、17、18、19、20、21、22"/>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a*1"/>
  <p:tag name="KSO_WM_UNIT_INDEX" val="1"/>
  <p:tag name="KSO_WM_UNIT_ISCONTENTSTITLE" val="0"/>
  <p:tag name="KSO_WM_UNIT_LAYERLEVEL" val="1"/>
  <p:tag name="KSO_WM_UNIT_NOCLEAR" val="0"/>
  <p:tag name="KSO_WM_UNIT_PRESET_TEXT" val="简约年终总结报告"/>
  <p:tag name="KSO_WM_UNIT_TYPE" val="a"/>
  <p:tag name="KSO_WM_UNIT_VALUE" val="10"/>
</p:tagLst>
</file>

<file path=ppt/tags/tag192.xml><?xml version="1.0" encoding="utf-8"?>
<p:tagLst xmlns:p="http://schemas.openxmlformats.org/presentationml/2006/main">
  <p:tag name="KSO_WM_BEAUTIFY_FLAG" val="#wm#"/>
  <p:tag name="KSO_WM_SLIDE_ID" val="custom2020388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3885"/>
  <p:tag name="KSO_WM_TEMPLATE_MASTER_THUMB_INDEX" val="12"/>
  <p:tag name="KSO_WM_TEMPLATE_MASTER_TYPE" val="1"/>
  <p:tag name="KSO_WM_TEMPLATE_SUBCATEGORY" val="0"/>
  <p:tag name="KSO_WM_TEMPLATE_THUMBS_INDEX" val="1、4、6、10、11、12、13、14、15、16、17、18、19、20、21、22"/>
  <p:tag name="KSO_WM_UNIT_SHOW_EDIT_AREA_INDICATION" val="1"/>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a*1"/>
  <p:tag name="KSO_WM_UNIT_INDEX" val="1"/>
  <p:tag name="KSO_WM_UNIT_ISCONTENTSTITLE" val="1"/>
  <p:tag name="KSO_WM_UNIT_LAYERLEVEL" val="1"/>
  <p:tag name="KSO_WM_UNIT_NOCLEAR" val="0"/>
  <p:tag name="KSO_WM_UNIT_PRESET_TEXT" val="CONTETS"/>
  <p:tag name="KSO_WM_UNIT_TEXT_FILL_FORE_SCHEMECOLOR_INDEX" val="5"/>
  <p:tag name="KSO_WM_UNIT_TEXT_FILL_TYPE" val="1"/>
  <p:tag name="KSO_WM_UNIT_TYPE" val="a"/>
  <p:tag name="KSO_WM_UNIT_USESOURCEFORMAT_APPLY" val="1"/>
  <p:tag name="KSO_WM_UNIT_VALUE" val="19"/>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7"/>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i*1_1_1"/>
  <p:tag name="KSO_WM_UNIT_INDEX" val="1_1_1"/>
  <p:tag name="KSO_WM_UNIT_LAYERLEVEL" val="1_1_1"/>
  <p:tag name="KSO_WM_UNIT_TEXT_FILL_FORE_SCHEMECOLOR_INDEX" val="5"/>
  <p:tag name="KSO_WM_UNIT_TEXT_FILL_TYPE" val="1"/>
  <p:tag name="KSO_WM_UNIT_TYPE" val="l_h_i"/>
  <p:tag name="KSO_WM_UNIT_USESOURCEFORMAT_APPLY" val="1"/>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a*1_2_1"/>
  <p:tag name="KSO_WM_UNIT_INDEX" val="1_2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7"/>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i*1_2_1"/>
  <p:tag name="KSO_WM_UNIT_INDEX" val="1_2_1"/>
  <p:tag name="KSO_WM_UNIT_LAYERLEVEL" val="1_1_1"/>
  <p:tag name="KSO_WM_UNIT_TEXT_FILL_FORE_SCHEMECOLOR_INDEX" val="5"/>
  <p:tag name="KSO_WM_UNIT_TEXT_FILL_TYPE" val="1"/>
  <p:tag name="KSO_WM_UNIT_TYPE" val="l_h_i"/>
  <p:tag name="KSO_WM_UNIT_USESOURCEFORMAT_APPLY" val="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a*1_3_1"/>
  <p:tag name="KSO_WM_UNIT_INDEX" val="1_3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7"/>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i*1_3_1"/>
  <p:tag name="KSO_WM_UNIT_INDEX" val="1_3_1"/>
  <p:tag name="KSO_WM_UNIT_LAYERLEVEL" val="1_1_1"/>
  <p:tag name="KSO_WM_UNIT_TEXT_FILL_FORE_SCHEMECOLOR_INDEX" val="5"/>
  <p:tag name="KSO_WM_UNIT_TEXT_FILL_TYPE" val="1"/>
  <p:tag name="KSO_WM_UNIT_TYPE" val="l_h_i"/>
  <p:tag name="KSO_WM_UNIT_USESOURCEFORMAT_APPLY" val="1"/>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a*1_4_1"/>
  <p:tag name="KSO_WM_UNIT_INDEX" val="1_4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7"/>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i*1_4_1"/>
  <p:tag name="KSO_WM_UNIT_INDEX" val="1_4_1"/>
  <p:tag name="KSO_WM_UNIT_LAYERLEVEL" val="1_1_1"/>
  <p:tag name="KSO_WM_UNIT_TEXT_FILL_FORE_SCHEMECOLOR_INDEX" val="5"/>
  <p:tag name="KSO_WM_UNIT_TEXT_FILL_TYPE" val="1"/>
  <p:tag name="KSO_WM_UNIT_TYPE" val="l_h_i"/>
  <p:tag name="KSO_WM_UNIT_USESOURCEFORMAT_APPLY" val="1"/>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a*1_5_1"/>
  <p:tag name="KSO_WM_UNIT_INDEX" val="1_5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7"/>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5*l_h_i*1_5_1"/>
  <p:tag name="KSO_WM_UNIT_INDEX" val="1_5_1"/>
  <p:tag name="KSO_WM_UNIT_LAYERLEVEL" val="1_1_1"/>
  <p:tag name="KSO_WM_UNIT_TEXT_FILL_FORE_SCHEMECOLOR_INDEX" val="5"/>
  <p:tag name="KSO_WM_UNIT_TEXT_FILL_TYPE" val="1"/>
  <p:tag name="KSO_WM_UNIT_TYPE" val="l_h_i"/>
  <p:tag name="KSO_WM_UNIT_USESOURCEFORMAT_APPLY" val="1"/>
</p:tagLst>
</file>

<file path=ppt/tags/tag204.xml><?xml version="1.0" encoding="utf-8"?>
<p:tagLst xmlns:p="http://schemas.openxmlformats.org/presentationml/2006/main">
  <p:tag name="KSO_WM_BEAUTIFY_FLAG" val="#wm#"/>
  <p:tag name="KSO_WM_DIAGRAM_GROUP_CODE" val="l1-1"/>
  <p:tag name="KSO_WM_SLIDE_DIAGTYPE" val="l"/>
  <p:tag name="KSO_WM_SLIDE_ID" val="custom20203885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7.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3.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6.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0;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9.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23.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25.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27.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3885"/>
  <p:tag name="KSO_WM_UNIT_COMPATIBLE" val="0"/>
  <p:tag name="KSO_WM_UNIT_DIAGRAM_ISNUMVISUAL" val="0"/>
  <p:tag name="KSO_WM_UNIT_DIAGRAM_ISREFERUNIT" val="0"/>
  <p:tag name="KSO_WM_UNIT_HIGHLIGHT" val="0"/>
  <p:tag name="KSO_WM_UNIT_ID" val="custom20203885_16*a*1"/>
  <p:tag name="KSO_WM_UNIT_INDEX" val="1"/>
  <p:tag name="KSO_WM_UNIT_ISCONTENTS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SLIDE_ID" val="custom20203885_16"/>
  <p:tag name="KSO_WM_SLIDE_INDEX" val="16"/>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0"/>
  <p:tag name="KSO_WM_TEMPLATE_INDEX" val="20203885"/>
  <p:tag name="KSO_WM_TEMPLATE_MASTER_TYPE" val="1"/>
  <p:tag name="KSO_WM_TEMPLATE_SUBCATEGORY" val="0"/>
</p:tagLst>
</file>

<file path=ppt/tags/tag2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
      <a:dk1>
        <a:sysClr val="windowText" lastClr="000000"/>
      </a:dk1>
      <a:lt1>
        <a:sysClr val="window" lastClr="FFFFFF"/>
      </a:lt1>
      <a:dk2>
        <a:srgbClr val="E2E8ED"/>
      </a:dk2>
      <a:lt2>
        <a:srgbClr val="FFFFFF"/>
      </a:lt2>
      <a:accent1>
        <a:srgbClr val="277EB1"/>
      </a:accent1>
      <a:accent2>
        <a:srgbClr val="21699D"/>
      </a:accent2>
      <a:accent3>
        <a:srgbClr val="1B5489"/>
      </a:accent3>
      <a:accent4>
        <a:srgbClr val="2C5E6D"/>
      </a:accent4>
      <a:accent5>
        <a:srgbClr val="55874A"/>
      </a:accent5>
      <a:accent6>
        <a:srgbClr val="7EB12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14</Slides>
  <Notes>13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汉仪旗黑-85S</vt:lpstr>
      <vt:lpstr>宋体</vt:lpstr>
      <vt:lpstr>等线 Light</vt:lpstr>
      <vt:lpstr>等线</vt:lpstr>
      <vt:lpstr>Office Theme</vt:lpstr>
      <vt:lpstr>黑色素瘤中的BRAF抑制与组蛋白甲基化和组蛋白甲基转移酶的失调有关</vt:lpstr>
      <vt:lpstr>PowerPoint Presentation</vt:lpstr>
      <vt:lpstr>研究背景</vt:lpstr>
      <vt:lpstr>研究背景</vt:lpstr>
      <vt:lpstr>研究背景</vt:lpstr>
      <vt:lpstr>研究目的</vt:lpstr>
      <vt:lpstr>研究方法</vt:lpstr>
      <vt:lpstr>研究结果</vt:lpstr>
      <vt:lpstr>研究结果  </vt:lpstr>
      <vt:lpstr>研究结果  </vt:lpstr>
      <vt:lpstr>研究结果  </vt:lpstr>
      <vt:lpstr>研究结果  </vt:lpstr>
      <vt:lpstr>研究结果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2024-09-03T12:52:05.791</cp:lastPrinted>
  <dcterms:created xsi:type="dcterms:W3CDTF">2024-09-03T04:52:05Z</dcterms:created>
  <dcterms:modified xsi:type="dcterms:W3CDTF">2024-09-03T04:52:12Z</dcterms:modified>
</cp:coreProperties>
</file>