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264B89-B9D8-4A8F-8033-3B2290CB42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9B5A2A-117B-48A2-B0CA-F0FA37ECDE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D17DC8-26B6-477E-B6B7-4456B2A650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568683B-F6AE-41AE-B8A7-FBCBE42DFD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65923F0-550B-49B6-8346-B90C0497CF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C6E438A-17B7-42B6-92C7-AA80F41B3A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834107-BA70-4DC1-A209-EF81D74E57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AF3012-9C36-4CE6-921A-8074ED54BF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8DAFFB-F616-4D84-97A3-036CCDACC3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8A99E5-7620-478F-A052-185DCA6D38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174CDA-BE08-4BF2-B523-BE491F5470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5034312142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离婚协议书与房产权属转移的相关问题</a:t>
            </a:r>
          </a:p>
        </p:txBody>
      </p:sp>
      <p:sp>
        <p:nvSpPr>
          <p:cNvPr id="3" name="TextBox 3"/>
          <p:cNvSpPr txBox="1"/>
          <p:nvPr/>
        </p:nvSpPr>
        <p:spPr>
          <a:xfrm>
            <a:off x="1123166" y="5720870"/>
            <a:ext cx="38671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6798437" y="5720870"/>
            <a:ext cx="4267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a:solidFill>
                  <a:srgbClr val="FFFFFF">
                    <a:alpha val="100000"/>
                  </a:srgb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离婚协议书概述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房产权属转移基本概念</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离婚协议书中房产权属约定事项</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离婚后房产权属变更手续及注意事项</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涉及贷款或抵押情况下房产权属转移问题探讨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总结：离婚协议书与房产权属转移关系梳理及建议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离婚协议书概述</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68" r="325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定义与作用</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离婚协议书在离婚过程中具有重要的作用，它是双方协商结果的体现，也是法院或婚姻登记机关审查离婚申请的重要依据。</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离婚协议书是夫妻双方在自愿离婚的基础上，就财产分割、子女抚养等问题达成的一致意见，并以书面形式表达出来的协议。</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明确双方自愿解除婚姻关系，无胁迫、欺诈等情形。</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双方自愿离婚的意思表示</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包括子女的抚养权、抚养费、探视权等具体安排。</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子女抚养安排</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详细列明夫妻共同财产的分割方式，包括房产、车辆、存款、股票等财产的归属。</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财产分割方案</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明确夫妻共同债权债务的处理方式，如债务的清偿、债权的享有等。</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债权债务处理</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协议书内容要点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离婚协议书经双方签字并在婚姻登记机关备案后，具有法律效力，双方应严格遵守协议内容。</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如一方违反协议约定，另一方可向法院提起诉讼，要求对方履行协议或承担违约责任。</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离婚协议书的执行受法律监督，如协议内容显失公平或违反法律规定，法院可依法进行干预和调整。</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法律效力及执行</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房产权属转移基本概念</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房产权属是指房屋所有权的归属，包括房屋的所有权、使用权、收益权和处分权。</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种类：根据房屋所有权的不同，房产权属可分为国有房产、集体所有房产、私有房产、联营企业房产、股份制企业房产、港、澳、台胞房产、涉外房产和其他房产。</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房产权属定义及种类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181684" y="267304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24744" y="3889003"/>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958607" y="3876811"/>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84321" y="2660854"/>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655190" y="267304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412552" y="146312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929341" y="146312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82474" y="4669341"/>
            <a:ext cx="3495675"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5. 办理产权变更手续</a:t>
            </a:r>
          </a:p>
        </p:txBody>
      </p:sp>
      <p:sp>
        <p:nvSpPr>
          <p:cNvPr id="10" name="Freeform 10"/>
          <p:cNvSpPr/>
          <p:nvPr/>
        </p:nvSpPr>
        <p:spPr>
          <a:xfrm>
            <a:off x="6336048" y="1958592"/>
            <a:ext cx="569744" cy="56974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DF9F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131062" y="3101258"/>
            <a:ext cx="655484" cy="655484"/>
          </a:xfrm>
          <a:custGeom>
            <a:rect l="l" t="t" r="r" b="b"/>
            <a:pathLst>
              <a:path w="304800" h="304800">
                <a:moveTo>
                  <a:pt x="152400" y="38100"/>
                </a:moveTo>
                <a:cubicBezTo>
                  <a:pt x="68237" y="38100"/>
                  <a:pt x="0" y="150914"/>
                  <a:pt x="0" y="150914"/>
                </a:cubicBezTo>
                <a:cubicBezTo>
                  <a:pt x="0" y="150914"/>
                  <a:pt x="68237" y="266700"/>
                  <a:pt x="152400" y="266700"/>
                </a:cubicBezTo>
                <a:cubicBezTo>
                  <a:pt x="236563" y="266700"/>
                  <a:pt x="304800" y="150914"/>
                  <a:pt x="304800" y="150914"/>
                </a:cubicBezTo>
                <a:cubicBezTo>
                  <a:pt x="304800" y="150914"/>
                  <a:pt x="236563" y="38100"/>
                  <a:pt x="152400" y="38100"/>
                </a:cubicBezTo>
                <a:close/>
                <a:moveTo>
                  <a:pt x="152400" y="228600"/>
                </a:moveTo>
                <a:cubicBezTo>
                  <a:pt x="110319" y="228600"/>
                  <a:pt x="76200" y="194481"/>
                  <a:pt x="76200" y="152400"/>
                </a:cubicBezTo>
                <a:cubicBezTo>
                  <a:pt x="76200" y="110319"/>
                  <a:pt x="110319" y="76200"/>
                  <a:pt x="152400" y="76200"/>
                </a:cubicBezTo>
                <a:cubicBezTo>
                  <a:pt x="194481" y="76200"/>
                  <a:pt x="228600" y="110319"/>
                  <a:pt x="228600" y="152400"/>
                </a:cubicBezTo>
                <a:cubicBezTo>
                  <a:pt x="228600" y="194481"/>
                  <a:pt x="194481" y="228600"/>
                  <a:pt x="152400" y="228600"/>
                </a:cubicBezTo>
                <a:close/>
                <a:moveTo>
                  <a:pt x="114300" y="152400"/>
                </a:moveTo>
                <a:cubicBezTo>
                  <a:pt x="114300" y="131359"/>
                  <a:pt x="131359" y="114300"/>
                  <a:pt x="152400" y="114300"/>
                </a:cubicBezTo>
                <a:cubicBezTo>
                  <a:pt x="173441" y="114300"/>
                  <a:pt x="190500" y="131359"/>
                  <a:pt x="190500" y="152400"/>
                </a:cubicBezTo>
                <a:cubicBezTo>
                  <a:pt x="190500" y="173441"/>
                  <a:pt x="173441" y="190500"/>
                  <a:pt x="152400" y="190500"/>
                </a:cubicBezTo>
                <a:cubicBezTo>
                  <a:pt x="131359" y="190500"/>
                  <a:pt x="114300" y="173441"/>
                  <a:pt x="114300" y="152400"/>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42440" y="4351843"/>
            <a:ext cx="645734" cy="64573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BF8F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824023" y="4403866"/>
            <a:ext cx="555335" cy="555335"/>
          </a:xfrm>
          <a:custGeom>
            <a:rect l="l" t="t" r="r" b="b"/>
            <a:pathLst>
              <a:path w="304800" h="304800">
                <a:moveTo>
                  <a:pt x="152400" y="190500"/>
                </a:moveTo>
                <a:cubicBezTo>
                  <a:pt x="194481" y="190500"/>
                  <a:pt x="228562" y="156381"/>
                  <a:pt x="228562" y="114300"/>
                </a:cubicBezTo>
                <a:lnTo>
                  <a:pt x="228562" y="76200"/>
                </a:lnTo>
                <a:cubicBezTo>
                  <a:pt x="228562" y="23612"/>
                  <a:pt x="190500" y="0"/>
                  <a:pt x="152400" y="0"/>
                </a:cubicBezTo>
                <a:lnTo>
                  <a:pt x="76162" y="0"/>
                </a:lnTo>
                <a:cubicBezTo>
                  <a:pt x="38100" y="0"/>
                  <a:pt x="0" y="20241"/>
                  <a:pt x="0" y="76200"/>
                </a:cubicBezTo>
                <a:cubicBezTo>
                  <a:pt x="0" y="130969"/>
                  <a:pt x="38100" y="152400"/>
                  <a:pt x="76162" y="152400"/>
                </a:cubicBezTo>
                <a:lnTo>
                  <a:pt x="114300" y="152400"/>
                </a:lnTo>
                <a:cubicBezTo>
                  <a:pt x="135322" y="152400"/>
                  <a:pt x="152400" y="169478"/>
                  <a:pt x="152400" y="190500"/>
                </a:cubicBezTo>
                <a:close/>
                <a:moveTo>
                  <a:pt x="247460" y="116329"/>
                </a:moveTo>
                <a:cubicBezTo>
                  <a:pt x="246345" y="167878"/>
                  <a:pt x="204197" y="209550"/>
                  <a:pt x="152400" y="209550"/>
                </a:cubicBezTo>
                <a:lnTo>
                  <a:pt x="133350" y="209550"/>
                </a:lnTo>
                <a:lnTo>
                  <a:pt x="133350" y="190500"/>
                </a:lnTo>
                <a:cubicBezTo>
                  <a:pt x="133350" y="179984"/>
                  <a:pt x="124797" y="171450"/>
                  <a:pt x="114300" y="171450"/>
                </a:cubicBezTo>
                <a:lnTo>
                  <a:pt x="78095" y="171450"/>
                </a:lnTo>
                <a:cubicBezTo>
                  <a:pt x="76952" y="177136"/>
                  <a:pt x="76248" y="183223"/>
                  <a:pt x="76200" y="189795"/>
                </a:cubicBezTo>
                <a:lnTo>
                  <a:pt x="76200" y="229333"/>
                </a:lnTo>
                <a:cubicBezTo>
                  <a:pt x="76600" y="271072"/>
                  <a:pt x="110566" y="304800"/>
                  <a:pt x="152400" y="304800"/>
                </a:cubicBezTo>
                <a:cubicBezTo>
                  <a:pt x="152400" y="283740"/>
                  <a:pt x="169478" y="266700"/>
                  <a:pt x="190500" y="266700"/>
                </a:cubicBezTo>
                <a:lnTo>
                  <a:pt x="228562" y="266700"/>
                </a:lnTo>
                <a:cubicBezTo>
                  <a:pt x="266700" y="266700"/>
                  <a:pt x="304800" y="245269"/>
                  <a:pt x="304800" y="190500"/>
                </a:cubicBezTo>
                <a:cubicBezTo>
                  <a:pt x="304800" y="143894"/>
                  <a:pt x="278273" y="122301"/>
                  <a:pt x="247460" y="116329"/>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109687" y="3211479"/>
            <a:ext cx="483810" cy="48381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639651" y="3222213"/>
            <a:ext cx="456349" cy="413575"/>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860276" y="1965474"/>
            <a:ext cx="555980" cy="55598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99726" y="2996184"/>
            <a:ext cx="3362325"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1. 交易双方达成协议</a:t>
            </a:r>
          </a:p>
        </p:txBody>
      </p:sp>
      <p:sp>
        <p:nvSpPr>
          <p:cNvPr id="18" name="TextBox 18"/>
          <p:cNvSpPr txBox="1"/>
          <p:nvPr/>
        </p:nvSpPr>
        <p:spPr>
          <a:xfrm>
            <a:off x="199726" y="3447338"/>
            <a:ext cx="2918464"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卖方与买方就房屋买卖达成初步协议，并签署房屋买卖合同。</a:t>
            </a:r>
          </a:p>
        </p:txBody>
      </p:sp>
      <p:sp>
        <p:nvSpPr>
          <p:cNvPr id="19" name="TextBox 19"/>
          <p:cNvSpPr txBox="1"/>
          <p:nvPr/>
        </p:nvSpPr>
        <p:spPr>
          <a:xfrm>
            <a:off x="7799911" y="1318087"/>
            <a:ext cx="342900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3. 审核</a:t>
            </a:r>
          </a:p>
        </p:txBody>
      </p:sp>
      <p:sp>
        <p:nvSpPr>
          <p:cNvPr id="20" name="TextBox 20"/>
          <p:cNvSpPr txBox="1"/>
          <p:nvPr/>
        </p:nvSpPr>
        <p:spPr>
          <a:xfrm>
            <a:off x="7812103" y="1764792"/>
            <a:ext cx="2934071"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房地产交易中心对交易双方提供的证件和申请进行审核，确保交易符合相关规定和法律法规。</a:t>
            </a:r>
          </a:p>
        </p:txBody>
      </p:sp>
      <p:sp>
        <p:nvSpPr>
          <p:cNvPr id="21" name="TextBox 21"/>
          <p:cNvSpPr txBox="1"/>
          <p:nvPr/>
        </p:nvSpPr>
        <p:spPr>
          <a:xfrm>
            <a:off x="8287335" y="2996184"/>
            <a:ext cx="367665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4. 缴纳税费</a:t>
            </a:r>
          </a:p>
        </p:txBody>
      </p:sp>
      <p:sp>
        <p:nvSpPr>
          <p:cNvPr id="22" name="TextBox 22"/>
          <p:cNvSpPr txBox="1"/>
          <p:nvPr/>
        </p:nvSpPr>
        <p:spPr>
          <a:xfrm>
            <a:off x="8315521" y="3447338"/>
            <a:ext cx="289037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交易双方按照国家规定缴纳相关税费，如契税、个人所得税等。</a:t>
            </a:r>
          </a:p>
        </p:txBody>
      </p:sp>
      <p:sp>
        <p:nvSpPr>
          <p:cNvPr id="23" name="TextBox 23"/>
          <p:cNvSpPr txBox="1"/>
          <p:nvPr/>
        </p:nvSpPr>
        <p:spPr>
          <a:xfrm>
            <a:off x="638638" y="1777070"/>
            <a:ext cx="2840430"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350">
                <a:solidFill>
                  <a:schemeClr val="dk1">
                    <a:alpha val="100000"/>
                  </a:schemeClr>
                </a:solidFill>
                <a:latin typeface="Microsoft Yahei"/>
                <a:ea typeface="Microsoft Yahei"/>
                <a:cs typeface="Microsoft Yahei"/>
              </a:rPr>
              <a:t>房产权属转移主要包括买卖、交换、赠与、继承、划拨、转让、分割、合并、裁决等方式。</a:t>
            </a:r>
          </a:p>
        </p:txBody>
      </p:sp>
      <p:sp>
        <p:nvSpPr>
          <p:cNvPr id="24" name="TextBox 24"/>
          <p:cNvSpPr txBox="1"/>
          <p:nvPr/>
        </p:nvSpPr>
        <p:spPr>
          <a:xfrm>
            <a:off x="638638" y="1330365"/>
            <a:ext cx="3571875" cy="7810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800" b="1">
                <a:solidFill>
                  <a:schemeClr val="accent1">
                    <a:alpha val="100000"/>
                  </a:schemeClr>
                </a:solidFill>
                <a:latin typeface="Microsoft Yahei"/>
                <a:ea typeface="Microsoft Yahei"/>
                <a:cs typeface="Microsoft Yahei"/>
              </a:rPr>
              <a:t>转移方式</a:t>
            </a:r>
          </a:p>
        </p:txBody>
      </p:sp>
      <p:sp>
        <p:nvSpPr>
          <p:cNvPr id="25" name="TextBox 25"/>
          <p:cNvSpPr txBox="1"/>
          <p:nvPr/>
        </p:nvSpPr>
        <p:spPr>
          <a:xfrm>
            <a:off x="638638" y="4669341"/>
            <a:ext cx="344805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2. 提交申请</a:t>
            </a:r>
          </a:p>
        </p:txBody>
      </p:sp>
      <p:sp>
        <p:nvSpPr>
          <p:cNvPr id="26" name="TextBox 26"/>
          <p:cNvSpPr txBox="1"/>
          <p:nvPr/>
        </p:nvSpPr>
        <p:spPr>
          <a:xfrm>
            <a:off x="638638" y="5125365"/>
            <a:ext cx="2918464"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交易双方持买卖合同和相关证件到房地产交易中心提出申请，并填写相关表格。</a:t>
            </a:r>
          </a:p>
        </p:txBody>
      </p:sp>
      <p:sp>
        <p:nvSpPr>
          <p:cNvPr id="27" name="TextBox 27"/>
          <p:cNvSpPr txBox="1"/>
          <p:nvPr/>
        </p:nvSpPr>
        <p:spPr>
          <a:xfrm>
            <a:off x="7726759" y="5125365"/>
            <a:ext cx="289037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交易双方持完税证明和相关证件到房地产登记机构办理房屋产权变更手续，领取新的房屋所有权证书。</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转移方式及程序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《中华人民共和国婚姻法》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该法规定了夫妻在婚姻关系存续期间所得的财产为夫妻共同财产，离婚时应进行分割。对于房屋等不动产的分割，可以通过协商或诉讼等方式解决。</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《中华人民共和国物权法》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该法规定了物权的设立、变更、转让和消灭等相关内容，为房产权属转移提供了法律依据。</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《中华人民共和国合同法》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该法规定了合同的订立、履行、变更和终止等相关内容，为房屋买卖合同等提供了法律保障。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相关法律法规解读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离婚协议书中房产权属约定事项</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离婚双方应首先通过协商确定共有房产的处理方式，可以约定房产的归属、分割比例、使用权等。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协商处理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如双方无法就房产价值达成一致，可委托专业机构进行评估作价，以确定房产的市场价值。</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评估作价</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共有房产的分割方式包括实物分割、变价分割和作价补偿等，具体方式应根据双方协商结果和房产实际情况确定。</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分割方式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共有房产处理原则和方法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19" b="2631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单独所有房产处理原则和方法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确认权属</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单独所有的房产在离婚协议书中应明确其权属归属，即确认房产为夫妻一方个人所有。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无需分割</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单独所有的房产在离婚时无需进行分割，除非双方有特殊约定或在婚姻关系存续期间为单独所有房产增值作出了贡献。</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证据支持</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主张单独所有的房产归属的一方应提供相应证据，如房产证、购房合同、出资证明等。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https://d.book118.com/095034312142011101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2024-09-09T22:17:10.720</cp:lastPrinted>
  <dcterms:created xsi:type="dcterms:W3CDTF">2024-09-09T14:17:10Z</dcterms:created>
  <dcterms:modified xsi:type="dcterms:W3CDTF">2024-09-09T14:17:12Z</dcterms:modified>
</cp:coreProperties>
</file>