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6151C-AB84-4B97-8DA1-0C4863D26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89C42-1DF0-42C6-ABA2-FEC4ACB94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4EDD6-B83E-4A45-8147-31B5D2668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8AF9B-1558-4133-8C16-50C278278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B96EE-ED97-45CB-A5D0-91143C4D6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AB533-B835-44EE-AFDE-D09F0FCE3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F18A0B-2772-4AE7-A93E-054A74930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695D0-8AAF-4AB7-8497-1A8139DF7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8C1CB-BCAE-4DE6-89C4-C056A0B69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1EA68-9321-4E3D-A864-7099288E9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F5425-0ACD-4871-B982-34AA7CE49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209" r:id="rId2"/>
    <p:sldLayoutId id="2147491210" r:id="rId3"/>
    <p:sldLayoutId id="2147491211" r:id="rId4"/>
    <p:sldLayoutId id="2147491212" r:id="rId5"/>
    <p:sldLayoutId id="2147491213" r:id="rId6"/>
    <p:sldLayoutId id="2147491214" r:id="rId7"/>
    <p:sldLayoutId id="2147491215" r:id="rId8"/>
    <p:sldLayoutId id="2147491216" r:id="rId9"/>
    <p:sldLayoutId id="2147491217" r:id="rId10"/>
    <p:sldLayoutId id="214749121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43243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《冲击地压课件》PPT课件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冲击地压概述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冲击地压监测与预测技术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冲击地压防治技术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冲击地压应急处置与救援技术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冲击地压安全教育与培训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冲击地压概述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216" name="圆角矩形 3"/>
          <p:cNvSpPr/>
          <p:nvPr>
            <p:custDataLst>
              <p:tags r:id="rId2"/>
            </p:custDataLst>
          </p:nvPr>
        </p:nvSpPr>
        <p:spPr>
          <a:xfrm rot="16200000">
            <a:off x="5688361" y="-2648550"/>
            <a:ext cx="808929" cy="108060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4"/>
          <p:cNvSpPr/>
          <p:nvPr>
            <p:custDataLst>
              <p:tags r:id="rId3"/>
            </p:custDataLst>
          </p:nvPr>
        </p:nvSpPr>
        <p:spPr>
          <a:xfrm rot="16200000">
            <a:off x="357418" y="2683058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圆角矩形 5"/>
          <p:cNvSpPr/>
          <p:nvPr>
            <p:custDataLst>
              <p:tags r:id="rId4"/>
            </p:custDataLst>
          </p:nvPr>
        </p:nvSpPr>
        <p:spPr>
          <a:xfrm rot="16200000">
            <a:off x="5688361" y="-3678520"/>
            <a:ext cx="808929" cy="108052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6"/>
          <p:cNvSpPr/>
          <p:nvPr>
            <p:custDataLst>
              <p:tags r:id="rId5"/>
            </p:custDataLst>
          </p:nvPr>
        </p:nvSpPr>
        <p:spPr>
          <a:xfrm rot="16200000">
            <a:off x="357418" y="1652423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4" name="圆角矩形 11"/>
          <p:cNvSpPr/>
          <p:nvPr>
            <p:custDataLst>
              <p:tags r:id="rId6"/>
            </p:custDataLst>
          </p:nvPr>
        </p:nvSpPr>
        <p:spPr>
          <a:xfrm rot="16200000">
            <a:off x="5688361" y="-587945"/>
            <a:ext cx="808929" cy="108060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2"/>
          <p:cNvSpPr/>
          <p:nvPr>
            <p:custDataLst>
              <p:tags r:id="rId7"/>
            </p:custDataLst>
          </p:nvPr>
        </p:nvSpPr>
        <p:spPr>
          <a:xfrm rot="16200000">
            <a:off x="357418" y="4743664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圆角矩形 9"/>
          <p:cNvSpPr/>
          <p:nvPr>
            <p:custDataLst>
              <p:tags r:id="rId8"/>
            </p:custDataLst>
          </p:nvPr>
        </p:nvSpPr>
        <p:spPr>
          <a:xfrm rot="16200000">
            <a:off x="5688361" y="-1617915"/>
            <a:ext cx="808929" cy="1080526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10"/>
          <p:cNvSpPr/>
          <p:nvPr>
            <p:custDataLst>
              <p:tags r:id="rId9"/>
            </p:custDataLst>
          </p:nvPr>
        </p:nvSpPr>
        <p:spPr>
          <a:xfrm rot="16200000">
            <a:off x="357418" y="3713028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2" name="圆角矩形 7"/>
          <p:cNvSpPr/>
          <p:nvPr>
            <p:custDataLst>
              <p:tags r:id="rId10"/>
            </p:custDataLst>
          </p:nvPr>
        </p:nvSpPr>
        <p:spPr>
          <a:xfrm rot="16200000">
            <a:off x="5688361" y="441359"/>
            <a:ext cx="808929" cy="108060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8"/>
          <p:cNvSpPr/>
          <p:nvPr>
            <p:custDataLst>
              <p:tags r:id="rId11"/>
            </p:custDataLst>
          </p:nvPr>
        </p:nvSpPr>
        <p:spPr>
          <a:xfrm rot="16200000">
            <a:off x="357418" y="5772968"/>
            <a:ext cx="807598" cy="1426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14"/>
          <p:cNvSpPr txBox="1"/>
          <p:nvPr>
            <p:custDataLst>
              <p:tags r:id="rId12"/>
            </p:custDataLst>
          </p:nvPr>
        </p:nvSpPr>
        <p:spPr>
          <a:xfrm>
            <a:off x="1143710" y="5441407"/>
            <a:ext cx="10351551" cy="80826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矿震型冲击地压特点：在采掘工作面附近岩体中发生突然猛烈破坏，并伴有巨大响声和震动，但震动特征和破坏程度与岩爆型冲击地压有所不同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38" name="文本框 15"/>
          <p:cNvSpPr txBox="1"/>
          <p:nvPr>
            <p:custDataLst>
              <p:tags r:id="rId13"/>
            </p:custDataLst>
          </p:nvPr>
        </p:nvSpPr>
        <p:spPr>
          <a:xfrm>
            <a:off x="1144376" y="3380136"/>
            <a:ext cx="10351551" cy="80892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分类依据：发生机理、能量释放方式、震动特征和破坏程度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0" name="文本框 16"/>
          <p:cNvSpPr txBox="1"/>
          <p:nvPr>
            <p:custDataLst>
              <p:tags r:id="rId14"/>
            </p:custDataLst>
          </p:nvPr>
        </p:nvSpPr>
        <p:spPr>
          <a:xfrm>
            <a:off x="1143710" y="4411437"/>
            <a:ext cx="10351551" cy="80826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岩爆型冲击地压特点：在采掘工作面附近岩体中发生突然猛烈破坏，并伴有巨大响声和强烈震动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2" name="文本框 17"/>
          <p:cNvSpPr txBox="1"/>
          <p:nvPr>
            <p:custDataLst>
              <p:tags r:id="rId15"/>
            </p:custDataLst>
          </p:nvPr>
        </p:nvSpPr>
        <p:spPr>
          <a:xfrm>
            <a:off x="1144376" y="1319530"/>
            <a:ext cx="10351551" cy="808929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定义：冲击地压是矿山压力的一种显现形式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44" name="文本框 18"/>
          <p:cNvSpPr txBox="1"/>
          <p:nvPr>
            <p:custDataLst>
              <p:tags r:id="rId16"/>
            </p:custDataLst>
          </p:nvPr>
        </p:nvSpPr>
        <p:spPr>
          <a:xfrm>
            <a:off x="1143710" y="2350831"/>
            <a:ext cx="10351551" cy="80826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分类：按发生机理可分为岩爆型冲击地压和矿震型冲击地压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发生条件与影响因素</a:t>
            </a:r>
            <a:endParaRPr lang="zh-CN" altLang="en-US"/>
          </a:p>
        </p:txBody>
      </p:sp>
      <p:sp>
        <p:nvSpPr>
          <p:cNvPr id="1049304" name="圆角矩形 21"/>
          <p:cNvSpPr/>
          <p:nvPr>
            <p:custDataLst>
              <p:tags r:id="rId2"/>
            </p:custDataLst>
          </p:nvPr>
        </p:nvSpPr>
        <p:spPr>
          <a:xfrm rot="16200000">
            <a:off x="5609718" y="-2488105"/>
            <a:ext cx="966378" cy="109673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22"/>
          <p:cNvSpPr/>
          <p:nvPr>
            <p:custDataLst>
              <p:tags r:id="rId3"/>
            </p:custDataLst>
          </p:nvPr>
        </p:nvSpPr>
        <p:spPr>
          <a:xfrm rot="16200000">
            <a:off x="198538" y="2922435"/>
            <a:ext cx="964787" cy="14475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359" y="-910404"/>
            <a:ext cx="966378" cy="1096819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6"/>
          <p:cNvSpPr/>
          <p:nvPr>
            <p:custDataLst>
              <p:tags r:id="rId5"/>
            </p:custDataLst>
          </p:nvPr>
        </p:nvSpPr>
        <p:spPr>
          <a:xfrm rot="16200000">
            <a:off x="199178" y="4501417"/>
            <a:ext cx="964787" cy="14475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2" name="文本框 3"/>
          <p:cNvSpPr txBox="1"/>
          <p:nvPr>
            <p:custDataLst>
              <p:tags r:id="rId6"/>
            </p:custDataLst>
          </p:nvPr>
        </p:nvSpPr>
        <p:spPr>
          <a:xfrm>
            <a:off x="1069346" y="2512003"/>
            <a:ext cx="10506874" cy="966378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发生条件：矿山开采深度、岩性、地质构造等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4"/>
          <p:cNvSpPr txBox="1"/>
          <p:nvPr>
            <p:custDataLst>
              <p:tags r:id="rId7"/>
            </p:custDataLst>
          </p:nvPr>
        </p:nvSpPr>
        <p:spPr>
          <a:xfrm>
            <a:off x="1069346" y="4091624"/>
            <a:ext cx="10506874" cy="965582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影响因素：开采方式、采煤方法、顶板管理、煤层厚度等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危害程度与影响范围</a:t>
            </a:r>
            <a:endParaRPr lang="zh-CN" altLang="en-US"/>
          </a:p>
        </p:txBody>
      </p:sp>
      <p:sp>
        <p:nvSpPr>
          <p:cNvPr id="104937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危害程度：可能导致人员伤亡和财产损失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影响范围：可能波及整个矿区或更大范围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影响因素：地质条件、开采方式等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预防措施：加强监测、采取工程措施等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5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冲击地压监测与预测技术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监测方法与技术手段</a:t>
            </a:r>
            <a:endParaRPr lang="zh-CN" altLang="en-US"/>
          </a:p>
        </p:txBody>
      </p:sp>
      <p:sp>
        <p:nvSpPr>
          <p:cNvPr id="1049584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6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8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钻屑法：通过钻探获取岩屑，分析岩屑粒度和数量判断冲击地压危险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2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电磁辐射监测法：利用岩石破裂时产生的电磁辐射信号进行监测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8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微震监测法：通过传感器监测地震活动，分析地震活动与冲击地压之间的关系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4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地音监测法：通过在地表或井下安装声音传感器监测地层中的声音信号，判断冲击地压危险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预测模型与算法介绍</a:t>
            </a:r>
            <a:endParaRPr lang="zh-CN" altLang="en-US"/>
          </a:p>
        </p:txBody>
      </p:sp>
      <p:sp>
        <p:nvSpPr>
          <p:cNvPr id="1049666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预测模型：基于历史数据和地质信息，建立冲击地压预测模型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算法介绍：详细介绍预测模型的算法原理、流程和应用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模型验证：通过实际应用和对比分析，验证预测模型的准确性和可靠性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未来发展：探讨预测模型与算法的未来发展方向和应用前景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监测与预测实践案例</a:t>
            </a:r>
            <a:endParaRPr lang="zh-CN" altLang="en-US"/>
          </a:p>
        </p:txBody>
      </p:sp>
      <p:sp>
        <p:nvSpPr>
          <p:cNvPr id="1049732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内容3：实践案例分析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2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4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6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内容1：监测与预测实践案例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0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2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4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内容2：监测与预测技术应用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58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0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62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内容4：实践案例总结与展望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82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冲击地压防治技术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94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预防措施与策略部署</a:t>
            </a:r>
            <a:endParaRPr lang="zh-CN" altLang="en-US"/>
          </a:p>
        </p:txBody>
      </p:sp>
      <p:sp>
        <p:nvSpPr>
          <p:cNvPr id="1049950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2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4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6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监测预警系统：实时监测、预测预警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8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0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2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4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冲击地压危险性评估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6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8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0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2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预防措施：开采保护层、煤层卸压、钻孔卸压等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4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6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78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80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应急处置方案：制定应急预案、组织演练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https://d.book118.com/095043243343011110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《冲击地压课件》PPT课件</vt:lpstr>
      <vt:lpstr>目录</vt:lpstr>
      <vt:lpstr>添加章节标题</vt:lpstr>
      <vt:lpstr>冲击地压概述</vt:lpstr>
      <vt:lpstr>PowerPoint Presentation</vt:lpstr>
      <vt:lpstr>定义与分类</vt:lpstr>
      <vt:lpstr>发生条件与影响因素</vt:lpstr>
      <vt:lpstr>危害程度与影响范围</vt:lpstr>
      <vt:lpstr>冲击地压监测与预测技术</vt:lpstr>
      <vt:lpstr>PowerPoint Presentation</vt:lpstr>
      <vt:lpstr>监测方法与技术手段</vt:lpstr>
      <vt:lpstr>预测模型与算法介绍</vt:lpstr>
      <vt:lpstr>监测与预测实践案例</vt:lpstr>
      <vt:lpstr>冲击地压防治技术</vt:lpstr>
      <vt:lpstr>PowerPoint Presentation</vt:lpstr>
      <vt:lpstr>预防措施与策略部署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2024-09-16T12:44:53.064</cp:lastPrinted>
  <dcterms:created xsi:type="dcterms:W3CDTF">2024-09-16T04:44:53Z</dcterms:created>
  <dcterms:modified xsi:type="dcterms:W3CDTF">2024-09-16T04:44:55Z</dcterms:modified>
</cp:coreProperties>
</file>