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IVRRA+FIFRCN+ArialMT"/>
      <p:regular r:id="rId15"/>
    </p:embeddedFont>
    <p:embeddedFont>
      <p:font typeface="QKVWHH+MS-UIGothic"/>
      <p:regular r:id="rId16"/>
    </p:embeddedFont>
    <p:embeddedFont>
      <p:font typeface="GUSKSK+ACVARL+MicrosoftYaHei"/>
      <p:regular r:id="rId17"/>
    </p:embeddedFont>
    <p:embeddedFont>
      <p:font typeface="THSJQC+PAEBQO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3C842-4563-4C99-94A4-0291A3460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65DAD-14DE-4EE0-BF85-4F3C894EB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B0048-C4D0-45FA-A078-81A34319D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6E3CC-9595-4336-B54D-1E99B1AB8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80CD9-197B-4721-B890-E5210481B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93D609-AACE-402F-A08B-FCB11B78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C7CD4-8B09-41AD-BABA-E88E45E52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621FB-9C9F-4C26-924A-A392153AD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E1942-BCA0-4074-9A57-6728ACD16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820EC-3883-46D7-8E1A-ED2A749D6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2AB87-ECDC-4657-8849-4E45F3C2F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21211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1735010"/>
            <a:ext cx="2879741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IVRRA+FIFRCN+ArialMT"/>
                <a:cs typeface="VIVRRA+FIFRC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FFFFFF"/>
                </a:solidFill>
                <a:latin typeface="QKVWHH+MS-UIGothic"/>
                <a:cs typeface="QKVWHH+MS-UIGothic"/>
              </a:rPr>
              <a:t>海</a:t>
            </a:r>
            <a:r>
              <a:rPr sz="2400">
                <a:solidFill>
                  <a:srgbClr val="FFFFFF"/>
                </a:solidFill>
                <a:latin typeface="GUSKSK+ACVARL+MicrosoftYaHei"/>
                <a:cs typeface="GUSKSK+ACVARL+MicrosoftYaHei"/>
              </a:rPr>
              <a:t>pb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FFFFFF"/>
                </a:solidFill>
                <a:latin typeface="QKVWHH+MS-UIGothic"/>
                <a:cs typeface="QKVWHH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40729" y="2295080"/>
            <a:ext cx="4887826" cy="24636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IVRRA+FIFRCN+ArialMT"/>
                <a:cs typeface="VIVRRA+FIFRC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FFFFFF"/>
                </a:solidFill>
                <a:latin typeface="QKVWHH+MS-UIGothic"/>
                <a:cs typeface="QKVWHH+MS-UIGothic"/>
              </a:rPr>
              <a:t>海</a:t>
            </a:r>
            <a:r>
              <a:rPr sz="2400">
                <a:solidFill>
                  <a:srgbClr val="FFFFFF"/>
                </a:solidFill>
                <a:latin typeface="GUSKSK+ACVARL+MicrosoftYaHei"/>
                <a:cs typeface="GUSKSK+ACVARL+MicrosoftYaHei"/>
              </a:rPr>
              <a:t>pb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FFFFFF"/>
                </a:solidFill>
                <a:latin typeface="QKVWHH+MS-UIGothic"/>
                <a:cs typeface="QKVWHH+MS-UIGothic"/>
              </a:rPr>
              <a:t>的核心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IVRRA+FIFRCN+ArialMT"/>
                <a:cs typeface="VIVRRA+FIFRC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FFFFFF"/>
                </a:solidFill>
                <a:latin typeface="QKVWHH+MS-UIGothic"/>
                <a:cs typeface="QKVWHH+MS-UIGothic"/>
              </a:rPr>
              <a:t>海</a:t>
            </a:r>
            <a:r>
              <a:rPr sz="2400">
                <a:solidFill>
                  <a:srgbClr val="FFFFFF"/>
                </a:solidFill>
                <a:latin typeface="GUSKSK+ACVARL+MicrosoftYaHei"/>
                <a:cs typeface="GUSKSK+ACVARL+MicrosoftYaHei"/>
              </a:rPr>
              <a:t>pb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FFFFFF"/>
                </a:solidFill>
                <a:latin typeface="QKVWHH+MS-UIGothic"/>
                <a:cs typeface="QKVWHH+MS-UIGothic"/>
              </a:rPr>
              <a:t>的投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FFFF"/>
                </a:solidFill>
                <a:latin typeface="QKVWHH+MS-UIGothic"/>
                <a:cs typeface="QKVWHH+MS-UIGothic"/>
              </a:rPr>
              <a:t>策略与理念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IVRRA+FIFRCN+ArialMT"/>
                <a:cs typeface="VIVRRA+FIFRC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FFFFFF"/>
                </a:solidFill>
                <a:latin typeface="QKVWHH+MS-UIGothic"/>
                <a:cs typeface="QKVWHH+MS-UIGothic"/>
              </a:rPr>
              <a:t>海</a:t>
            </a:r>
            <a:r>
              <a:rPr sz="2400">
                <a:solidFill>
                  <a:srgbClr val="FFFFFF"/>
                </a:solidFill>
                <a:latin typeface="GUSKSK+ACVARL+MicrosoftYaHei"/>
                <a:cs typeface="GUSKSK+ACVARL+MicrosoftYaHei"/>
              </a:rPr>
              <a:t>pb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FFFFFF"/>
                </a:solidFill>
                <a:latin typeface="QKVWHH+MS-UIGothic"/>
                <a:cs typeface="QKVWHH+MS-UIGothic"/>
              </a:rPr>
              <a:t>的案例分析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IVRRA+FIFRCN+ArialMT"/>
                <a:cs typeface="VIVRRA+FIFRC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FFFFFF"/>
                </a:solidFill>
                <a:latin typeface="QKVWHH+MS-UIGothic"/>
                <a:cs typeface="QKVWHH+MS-UIGothic"/>
              </a:rPr>
              <a:t>海</a:t>
            </a:r>
            <a:r>
              <a:rPr sz="2400">
                <a:solidFill>
                  <a:srgbClr val="FFFFFF"/>
                </a:solidFill>
                <a:latin typeface="GUSKSK+ACVARL+MicrosoftYaHei"/>
                <a:cs typeface="GUSKSK+ACVARL+MicrosoftYaHei"/>
              </a:rPr>
              <a:t>pb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FFFFFF"/>
                </a:solidFill>
                <a:latin typeface="QKVWHH+MS-UIGothic"/>
                <a:cs typeface="QKVWHH+MS-UIGothic"/>
              </a:rPr>
              <a:t>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QKVWHH+MS-UIGothic"/>
                <a:cs typeface="QKVWHH+MS-UIGothic"/>
              </a:rPr>
              <a:t>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3AEF2"/>
                </a:solidFill>
                <a:latin typeface="QKVWHH+MS-UIGothic"/>
                <a:cs typeface="QKVWHH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03009" y="2005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QKVWHH+MS-UIGothic"/>
                <a:cs typeface="QKVWHH+MS-UIGothic"/>
              </a:rPr>
              <a:t>定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96425" y="2005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43AEF2"/>
                </a:solidFill>
                <a:latin typeface="QKVWHH+MS-UIGothic"/>
                <a:cs typeface="QKVWHH+MS-UIGothic"/>
              </a:rPr>
              <a:t>源丰富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33645" y="2570333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海</a:t>
            </a:r>
            <a:r>
              <a:rPr sz="1350">
                <a:solidFill>
                  <a:srgbClr val="1C7EBD"/>
                </a:solidFill>
                <a:latin typeface="GUSKSK+ACVARL+MicrosoftYaHei"/>
                <a:cs typeface="GUSKSK+ACVARL+MicrosoftYaHei"/>
              </a:rPr>
              <a:t>pb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是指中国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海地区开展的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石油和天然气勘探、开采、加工及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售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的一体化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27084" y="257033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海地区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有丰富的石油和天然气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源，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具有巨大的开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潜力。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02959" y="43808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QKVWHH+MS-UIGothic"/>
                <a:cs typeface="QKVWHH+MS-UIGothic"/>
              </a:rPr>
              <a:t>地理位置重要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96425" y="43808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QKVWHH+MS-UIGothic"/>
                <a:cs typeface="QKVWHH+MS-UIGothic"/>
              </a:rPr>
              <a:t>政策支持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33645" y="494523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海位于中国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部沿海地区，靠近消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市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，具有便捷的运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网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427084" y="4945233"/>
            <a:ext cx="3351847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中国政府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能源多元化和保障能源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安全，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对东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海</a:t>
            </a:r>
            <a:r>
              <a:rPr sz="1350">
                <a:solidFill>
                  <a:srgbClr val="1C7EBD"/>
                </a:solidFill>
                <a:latin typeface="GUSKSK+ACVARL+MicrosoftYaHei"/>
                <a:cs typeface="GUSKSK+ACVARL+MicrosoftYaHei"/>
              </a:rPr>
              <a:t>pb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业务给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予政策支持。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43AEF2"/>
                </a:solidFill>
                <a:latin typeface="QKVWHH+MS-UIGothic"/>
                <a:cs typeface="QKVWHH+MS-UIGothic"/>
              </a:rPr>
              <a:t>范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43AEF2"/>
                </a:solidFill>
                <a:latin typeface="QKVWHH+MS-UIGothic"/>
                <a:cs typeface="QKVWHH+MS-UIGothic"/>
              </a:rPr>
              <a:t>与目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330794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海</a:t>
            </a:r>
            <a:r>
              <a:rPr sz="1350">
                <a:solidFill>
                  <a:srgbClr val="1C7EBD"/>
                </a:solidFill>
                <a:latin typeface="GUSKSK+ACVARL+MicrosoftYaHei"/>
                <a:cs typeface="GUSKSK+ACVARL+MicrosoftYaHei"/>
              </a:rPr>
              <a:t>pb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涵盖石油和天然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气的勘探、开采、加工及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售等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形成完整的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产业链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240" y="3518388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保障国家能源安全，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化能源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95640" y="3532358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目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6500" y="5201773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区域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展，增加就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机会。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3540" y="520177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实现资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源的高效开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和利用，提高能源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自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1C7EBD"/>
                </a:solidFill>
                <a:latin typeface="QKVWHH+MS-UIGothic"/>
                <a:cs typeface="QKVWHH+MS-UIGothic"/>
              </a:rPr>
              <a:t>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43AEF2"/>
                </a:solidFill>
                <a:latin typeface="QKVWHH+MS-UIGothic"/>
                <a:cs typeface="QKVWHH+MS-UIGothic"/>
              </a:rPr>
              <a:t>模式与流程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71850" y="210756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业务</a:t>
            </a:r>
            <a:r>
              <a:rPr sz="1550" spc="25">
                <a:solidFill>
                  <a:srgbClr val="43AEF2"/>
                </a:solidFill>
                <a:latin typeface="QKVWHH+MS-UIGothic"/>
                <a:cs typeface="QKVWHH+MS-UIGothic"/>
              </a:rPr>
              <a:t>模式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71534" y="212343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QKVWHH+MS-UIGothic"/>
                <a:cs typeface="QKVWHH+MS-UIGothic"/>
              </a:rPr>
              <a:t>中游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44675" y="2419826"/>
            <a:ext cx="2618630" cy="390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东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海</a:t>
            </a:r>
            <a:r>
              <a:rPr sz="1200">
                <a:solidFill>
                  <a:srgbClr val="1C7EBD"/>
                </a:solidFill>
                <a:latin typeface="GUSKSK+ACVARL+MicrosoftYaHei"/>
                <a:cs typeface="GUSKSK+ACVARL+MicrosoftYaHei"/>
              </a:rPr>
              <a:t>pb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业务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采用一体化模式，涵盖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71534" y="2435701"/>
            <a:ext cx="257002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行天然气的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输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送和加工，确保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品的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量和运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输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安全。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85950" y="2694146"/>
            <a:ext cx="257002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石油和天然气的上游、中游和下游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867150" y="2968466"/>
            <a:ext cx="634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环节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80160" y="3872226"/>
            <a:ext cx="2686396" cy="9993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8595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QKVWHH+MS-UIGothic"/>
                <a:cs typeface="QKVWHH+MS-UIGothic"/>
              </a:rPr>
              <a:t>上游</a:t>
            </a:r>
          </a:p>
          <a:p>
            <a:pPr marL="0" marR="0">
              <a:lnSpc>
                <a:spcPts val="1200"/>
              </a:lnSpc>
              <a:spcBef>
                <a:spcPts val="1083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开展石油和天然气的勘探、开采活</a:t>
            </a:r>
          </a:p>
          <a:p>
            <a:pPr marL="45720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，确保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源的可持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续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供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70519" y="38722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QKVWHH+MS-UIGothic"/>
                <a:cs typeface="QKVWHH+MS-UIGothic"/>
              </a:rPr>
              <a:t>下游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970519" y="4183856"/>
            <a:ext cx="257002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售天然气和其他石油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品，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满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足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QKVWHH+MS-UIGothic"/>
                <a:cs typeface="QKVWHH+MS-UIGothic"/>
              </a:rPr>
              <a:t>丰富的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3AEF2"/>
                </a:solidFill>
                <a:latin typeface="QKVWHH+MS-UIGothic"/>
                <a:cs typeface="QKVWHH+MS-UIGothic"/>
              </a:rPr>
              <a:t>品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5775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THSJQC+PAEBQO+MicrosoftYaHei-Bold"/>
                <a:cs typeface="THSJQC+PAEBQ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75244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THSJQC+PAEBQO+MicrosoftYaHei-Bold"/>
                <a:cs typeface="THSJQC+PAEBQ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5775" y="271208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5244" y="271208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43AEF2"/>
                </a:solidFill>
                <a:latin typeface="QKVWHH+MS-UIGothic"/>
                <a:cs typeface="QKVWHH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3590" y="5493861"/>
            <a:ext cx="501348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东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海</a:t>
            </a:r>
            <a:r>
              <a:rPr sz="1200">
                <a:solidFill>
                  <a:srgbClr val="1C7EBD"/>
                </a:solidFill>
                <a:latin typeface="GUSKSK+ACVARL+MicrosoftYaHei"/>
                <a:cs typeface="GUSKSK+ACVARL+MicrosoftYaHei"/>
              </a:rPr>
              <a:t>pb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业务拥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有广泛的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线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，覆盖了多种投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资领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域和策略，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满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足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不同投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者的需求。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15455" y="5493861"/>
            <a:ext cx="5140047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东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海</a:t>
            </a:r>
            <a:r>
              <a:rPr sz="1200">
                <a:solidFill>
                  <a:srgbClr val="1C7EBD"/>
                </a:solidFill>
                <a:latin typeface="GUSKSK+ACVARL+MicrosoftYaHei"/>
                <a:cs typeface="GUSKSK+ACVARL+MicrosoftYaHei"/>
              </a:rPr>
              <a:t>pb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业务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提供多种投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资产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品，包括股票、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债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券、期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货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、期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权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、外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汇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等多种金融工具，以及定制化的投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资组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合和策略，以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满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足不同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200"/>
              </a:lnSpc>
              <a:spcBef>
                <a:spcPts val="95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偏好和投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目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的客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200">
                <a:solidFill>
                  <a:srgbClr val="1C7EBD"/>
                </a:solidFill>
                <a:latin typeface="QKVWHH+MS-UIGothic"/>
                <a:cs typeface="QKVWHH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43AEF2"/>
                </a:solidFill>
                <a:latin typeface="QKVWHH+MS-UIGothic"/>
                <a:cs typeface="QKVWHH+MS-UIGothic"/>
              </a:rPr>
              <a:t>的投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资团队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6211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海</a:t>
            </a:r>
            <a:r>
              <a:rPr sz="1500">
                <a:solidFill>
                  <a:srgbClr val="1C7EBD"/>
                </a:solidFill>
                <a:latin typeface="GUSKSK+ACVARL+MicrosoftYaHei"/>
                <a:cs typeface="GUSKSK+ACVARL+MicrosoftYaHei"/>
              </a:rPr>
              <a:t>pb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业务拥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有一支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丰富、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素养高的投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资团队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客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提供高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量的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服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3AEF2"/>
                </a:solidFill>
                <a:latin typeface="QKVWHH+MS-UIGothic"/>
                <a:cs typeface="QKVWH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3571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海</a:t>
            </a:r>
            <a:r>
              <a:rPr sz="1500">
                <a:solidFill>
                  <a:srgbClr val="1C7EBD"/>
                </a:solidFill>
                <a:latin typeface="GUSKSK+ACVARL+MicrosoftYaHei"/>
                <a:cs typeface="GUSKSK+ACVARL+MicrosoftYaHei"/>
              </a:rPr>
              <a:t>pb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的投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资团队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具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深厚的投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实战经验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市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场趋势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和投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机会有敏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锐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的洞察力。他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过严谨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的投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决策流程和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控制机制，确保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客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提供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健、可持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的投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回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1C7EBD"/>
                </a:solidFill>
                <a:latin typeface="QKVWHH+MS-UIGothic"/>
                <a:cs typeface="QKVWH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优质</a:t>
            </a:r>
            <a:r>
              <a:rPr sz="3000">
                <a:solidFill>
                  <a:srgbClr val="43AEF2"/>
                </a:solidFill>
                <a:latin typeface="QKVWHH+MS-UIGothic"/>
                <a:cs typeface="QKVWHH+MS-UIGothic"/>
              </a:rPr>
              <a:t>的服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43AEF2"/>
                </a:solidFill>
                <a:latin typeface="QKVWHH+MS-UIGothic"/>
                <a:cs typeface="QKVWHH+MS-UIGothic"/>
              </a:rPr>
              <a:t>体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5693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海</a:t>
            </a:r>
            <a:r>
              <a:rPr sz="1350">
                <a:solidFill>
                  <a:srgbClr val="FFFFFF"/>
                </a:solidFill>
                <a:latin typeface="GUSKSK+ACVARL+MicrosoftYaHei"/>
                <a:cs typeface="GUSKSK+ACVARL+MicrosoftYaHei"/>
              </a:rPr>
              <a:t>pb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注重客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，提供全方位、个性化的服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，确保客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享受到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QKVWHH+MS-UIGothic"/>
                <a:cs typeface="QKVWH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230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海</a:t>
            </a:r>
            <a:r>
              <a:rPr sz="1350">
                <a:solidFill>
                  <a:srgbClr val="FFFFFF"/>
                </a:solidFill>
                <a:latin typeface="GUSKSK+ACVARL+MicrosoftYaHei"/>
                <a:cs typeface="GUSKSK+ACVARL+MicrosoftYaHei"/>
              </a:rPr>
              <a:t>pb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以客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户为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中心，通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提供一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一的咨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和量身定制的投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方案，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确保客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在投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资过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程中得到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、及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的指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和支持。此外，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海</a:t>
            </a:r>
            <a:r>
              <a:rPr sz="1350">
                <a:solidFill>
                  <a:srgbClr val="FFFFFF"/>
                </a:solidFill>
                <a:latin typeface="GUSKSK+ACVARL+MicrosoftYaHei"/>
                <a:cs typeface="GUSKSK+ACVARL+MicrosoftYaHei"/>
              </a:rPr>
              <a:t>pb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业务还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提供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快速响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贴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心的客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和持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，不断提升客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FFFFFF"/>
                </a:solidFill>
                <a:latin typeface="QKVWHH+MS-UIGothic"/>
                <a:cs typeface="QKVWHH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https://d.book118.com/095121211341011111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VIVRRA+FIFRCN+ArialMT</vt:lpstr>
      <vt:lpstr>Times New Roman</vt:lpstr>
      <vt:lpstr>SimSun</vt:lpstr>
      <vt:lpstr>QKVWHH+MS-UIGothic</vt:lpstr>
      <vt:lpstr>GUSKSK+ACVARL+MicrosoftYaHei</vt:lpstr>
      <vt:lpstr>THSJQC+PAEBQO+MicrosoftYaHei-Bold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2024-09-18T00:53:53.336</cp:lastPrinted>
  <dcterms:created xsi:type="dcterms:W3CDTF">2024-09-17T16:53:53Z</dcterms:created>
  <dcterms:modified xsi:type="dcterms:W3CDTF">2024-09-17T16:53:54Z</dcterms:modified>
</cp:coreProperties>
</file>