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80EE0-4ABB-4B05-8FBA-D20E979F3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A2A7C-36E7-4F66-956E-D3A3ACBE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4FFD8-E424-40CA-818F-852CE6A0F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D3C31-220F-4801-A9C3-1661C0EC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5A763-AC51-45CB-901F-91454F96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73FD5-4042-40A7-9F05-3D5AE2B5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1B33E-CC60-441D-94F7-8D01CF6C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05F2D-4E53-4AFD-8C55-6D07AE4B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E3680-117D-4DA8-8F82-FA16D7F8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1FB1D-5F58-4D99-A644-55E27737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1D935-D9EA-487E-B07C-C18BDAAB8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.png" /><Relationship Id="rId4" Type="http://schemas.openxmlformats.org/officeDocument/2006/relationships/image" Target="../media/image7.png" /><Relationship Id="rId5" Type="http://schemas.openxmlformats.org/officeDocument/2006/relationships/image" Target="../media/image8.jpeg" /><Relationship Id="rId6" Type="http://schemas.openxmlformats.org/officeDocument/2006/relationships/image" Target="../media/image9.png" /><Relationship Id="rId7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jpeg" /><Relationship Id="rId8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Relationship Id="rId7" Type="http://schemas.openxmlformats.org/officeDocument/2006/relationships/image" Target="../media/image2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png" /><Relationship Id="rId5" Type="http://schemas.openxmlformats.org/officeDocument/2006/relationships/image" Target="../media/image1.png" /><Relationship Id="rId6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png" /><Relationship Id="rId3" Type="http://schemas.openxmlformats.org/officeDocument/2006/relationships/image" Target="../media/image25.jpeg" /><Relationship Id="rId4" Type="http://schemas.openxmlformats.org/officeDocument/2006/relationships/image" Target="../media/image1.png" /><Relationship Id="rId5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pn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png" /><Relationship Id="rId3" Type="http://schemas.openxmlformats.org/officeDocument/2006/relationships/image" Target="../media/image1.png" /><Relationship Id="rId4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33120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0" y="4770120"/>
            <a:ext cx="9144000" cy="373379"/>
            <a:chExt cx="9144000" cy="37337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144000" cy="373379"/>
            </a:xfrm>
            <a:prstGeom prst="rect">
              <a:avLst/>
            </a:prstGeom>
          </p:spPr>
        </p:pic>
        <p:sp>
          <p:nvSpPr>
            <p:cNvPr id="4" name="textbox 4"/>
            <p:cNvSpPr/>
            <p:nvPr/>
          </p:nvSpPr>
          <p:spPr>
            <a:xfrm>
              <a:off x="-12700" y="-12700"/>
              <a:ext cx="9169400" cy="416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en-US" altLang="en-US" sz="700"/>
            </a:p>
            <a:p>
              <a:pPr marL="6978015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400" kern="0" spc="-1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内部资料  仅供学</a:t>
              </a:r>
              <a:r>
                <a:rPr sz="1400" kern="0" spc="-2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习使用</a:t>
              </a:r>
              <a:endParaRPr lang="en-US" altLang="en-US" sz="1400"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061879" y="510971"/>
            <a:ext cx="1713940" cy="4375192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171437" y="2008282"/>
            <a:ext cx="5161915" cy="1185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2000"/>
              </a:lnSpc>
            </a:pPr>
            <a:endParaRPr lang="en-US" altLang="en-US" sz="100"/>
          </a:p>
          <a:p>
            <a:pPr marL="1567180" indent="-1554480" algn="l" rtl="0" eaLnBrk="0">
              <a:lnSpc>
                <a:spcPct val="98000"/>
              </a:lnSpc>
            </a:pPr>
            <a:r>
              <a:rPr sz="3900" b="1" kern="0" spc="8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健帆</a:t>
            </a:r>
            <a:r>
              <a:rPr sz="3900" b="1" kern="0" spc="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DX</a:t>
            </a:r>
            <a:r>
              <a:rPr sz="3900" b="1" kern="0" spc="8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-10血液净化机</a:t>
            </a:r>
            <a:r>
              <a:rPr sz="3900" b="1" kern="0" spc="-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3900" b="1" kern="0" spc="8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操作指引</a:t>
            </a:r>
            <a:endParaRPr lang="en-US" altLang="en-US" sz="3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4276" y="1016507"/>
            <a:ext cx="3206495" cy="3540252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4333834" y="1167852"/>
            <a:ext cx="3611879" cy="3195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1920"/>
              </a:lnSpc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全中文彩色触控屏</a:t>
            </a:r>
            <a:endParaRPr lang="en-US" altLang="en-US" sz="1500"/>
          </a:p>
          <a:p>
            <a:pPr algn="r" rtl="0" eaLnBrk="0">
              <a:lnSpc>
                <a:spcPts val="2060"/>
              </a:lnSpc>
              <a:spcBef>
                <a:spcPts val="735"/>
              </a:spcBef>
            </a:pP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五个动力泵（4个流量泵+1个注射泵）</a:t>
            </a:r>
            <a:endParaRPr lang="en-US" altLang="en-US" sz="1500"/>
          </a:p>
          <a:p>
            <a:pPr marL="12700" algn="l" rtl="0" eaLnBrk="0">
              <a:lnSpc>
                <a:spcPts val="2060"/>
              </a:lnSpc>
              <a:spcBef>
                <a:spcPts val="820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三个超声检测（气泡、</a:t>
            </a:r>
            <a:r>
              <a:rPr sz="1500" kern="0" spc="-2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断流检测）</a:t>
            </a:r>
            <a:endParaRPr lang="en-US" altLang="en-US" sz="1500"/>
          </a:p>
          <a:p>
            <a:pPr marL="12700" algn="l" rtl="0" eaLnBrk="0">
              <a:lnSpc>
                <a:spcPts val="2060"/>
              </a:lnSpc>
              <a:spcBef>
                <a:spcPts val="820"/>
              </a:spcBef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四个截止阀（辅助预冲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</a:t>
            </a:r>
            <a:endParaRPr lang="en-US" altLang="en-US" sz="1500"/>
          </a:p>
          <a:p>
            <a:pPr marL="12700" algn="l" rtl="0" eaLnBrk="0">
              <a:lnSpc>
                <a:spcPts val="1930"/>
              </a:lnSpc>
              <a:spcBef>
                <a:spcPts val="1040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三个电子秤</a:t>
            </a:r>
            <a:endParaRPr lang="en-US" altLang="en-US" sz="1500"/>
          </a:p>
          <a:p>
            <a:pPr marL="12700" algn="l" rtl="0" eaLnBrk="0">
              <a:lnSpc>
                <a:spcPts val="1920"/>
              </a:lnSpc>
              <a:spcBef>
                <a:spcPts val="950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六个压力检测</a:t>
            </a:r>
            <a:endParaRPr lang="en-US" altLang="en-US" sz="1500"/>
          </a:p>
          <a:p>
            <a:pPr marL="12700" algn="l" rtl="0" eaLnBrk="0">
              <a:lnSpc>
                <a:spcPts val="1925"/>
              </a:lnSpc>
              <a:spcBef>
                <a:spcPts val="960"/>
              </a:spcBef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两个振摇夹持器</a:t>
            </a:r>
            <a:endParaRPr lang="en-US" altLang="en-US" sz="1500"/>
          </a:p>
          <a:p>
            <a:pPr marL="12700" algn="l" rtl="0" eaLnBrk="0">
              <a:lnSpc>
                <a:spcPts val="1920"/>
              </a:lnSpc>
              <a:spcBef>
                <a:spcPts val="955"/>
              </a:spcBef>
            </a:pP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两个液位监测</a:t>
            </a:r>
            <a:endParaRPr lang="en-US" altLang="en-US" sz="1500"/>
          </a:p>
          <a:p>
            <a:pPr algn="l" rtl="0" eaLnBrk="0">
              <a:lnSpc>
                <a:spcPct val="100000"/>
              </a:lnSpc>
            </a:pPr>
            <a:endParaRPr lang="en-US" altLang="en-US" sz="800"/>
          </a:p>
          <a:p>
            <a:pPr marL="12700" algn="l" rtl="0" eaLnBrk="0">
              <a:lnSpc>
                <a:spcPts val="1920"/>
              </a:lnSpc>
            </a:pP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一个双面加温器</a:t>
            </a:r>
            <a:endParaRPr lang="en-US" altLang="en-US" sz="15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-12700" y="33020"/>
            <a:ext cx="4862195" cy="532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800"/>
          </a:p>
          <a:p>
            <a:pPr marL="568325" algn="l" rtl="0" eaLnBrk="0">
              <a:lnSpc>
                <a:spcPct val="94000"/>
              </a:lnSpc>
              <a:spcBef>
                <a:spcPts val="5"/>
              </a:spcBef>
              <a:tabLst>
                <a:tab pos="758825"/>
              </a:tabLst>
            </a:pPr>
            <a:r>
              <a:rPr sz="23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300" b="1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DX</a:t>
            </a:r>
            <a:r>
              <a:rPr sz="2300" b="1" kern="0" spc="7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-10 血液净化机—基本组成</a:t>
            </a:r>
            <a:endParaRPr lang="en-US" altLang="en-US" sz="23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" name="table 24"/>
          <p:cNvGraphicFramePr>
            <a:graphicFrameLocks noGrp="1"/>
          </p:cNvGraphicFramePr>
          <p:nvPr/>
        </p:nvGraphicFramePr>
        <p:xfrm>
          <a:off x="2948990" y="1229918"/>
          <a:ext cx="5384165" cy="2376170"/>
        </p:xfrm>
        <a:graphic>
          <a:graphicData uri="http://schemas.openxmlformats.org/drawingml/2006/table">
            <a:tbl>
              <a:tblPr/>
              <a:tblGrid>
                <a:gridCol w="1797050"/>
                <a:gridCol w="1790064"/>
                <a:gridCol w="1797050"/>
              </a:tblGrid>
              <a:tr h="1912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3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/>
                    </a:p>
                    <a:p>
                      <a:pPr marL="101600" algn="l" rtl="0" eaLnBrk="0">
                        <a:lnSpc>
                          <a:spcPct val="91000"/>
                        </a:lnSpc>
                        <a:spcBef>
                          <a:spcPct val="0"/>
                        </a:spcBef>
                      </a:pPr>
                      <a:r>
                        <a:rPr sz="12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配套管路</a:t>
                      </a:r>
                      <a:endParaRPr lang="en-US" altLang="en-US" sz="1200"/>
                    </a:p>
                    <a:p>
                      <a:pPr marL="110490" algn="l" rtl="0" eaLnBrk="0">
                        <a:lnSpc>
                          <a:spcPct val="85000"/>
                        </a:lnSpc>
                        <a:spcBef>
                          <a:spcPts val="215"/>
                        </a:spcBef>
                      </a:pPr>
                      <a:r>
                        <a:rPr sz="12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BLS-121-DBC</a:t>
                      </a:r>
                      <a:endParaRPr lang="en-US" altLang="en-US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ED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516255" algn="l" rtl="0" eaLnBrk="0">
                        <a:lnSpc>
                          <a:spcPct val="91000"/>
                        </a:lnSpc>
                      </a:pPr>
                      <a:r>
                        <a:rPr sz="12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血液滤过器</a:t>
                      </a:r>
                      <a:endParaRPr lang="en-US" altLang="en-US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ED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6000"/>
                        </a:lnSpc>
                      </a:pPr>
                      <a:endParaRPr lang="en-US" altLang="en-US" sz="100"/>
                    </a:p>
                    <a:p>
                      <a:pPr marL="668020" algn="l" rtl="0" eaLnBrk="0">
                        <a:lnSpc>
                          <a:spcPct val="91000"/>
                        </a:lnSpc>
                      </a:pPr>
                      <a:r>
                        <a:rPr sz="12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基础液</a:t>
                      </a:r>
                      <a:endParaRPr lang="en-US" altLang="en-US" sz="1200"/>
                    </a:p>
                  </a:txBody>
                  <a:tcPr marL="0" marR="0" marT="0" marB="0">
                    <a:lnL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EDA"/>
                    </a:solidFill>
                  </a:tcPr>
                </a:tc>
              </a:tr>
            </a:tbl>
          </a:graphicData>
        </a:graphic>
      </p:graphicFrame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7836" y="693405"/>
            <a:ext cx="1237385" cy="3488465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185266" y="1291104"/>
            <a:ext cx="1461824" cy="1946647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688835" y="1301495"/>
            <a:ext cx="1461516" cy="1799844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020055" y="1326668"/>
            <a:ext cx="1242060" cy="1736912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-12700" y="33020"/>
            <a:ext cx="4403090" cy="531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en-US" altLang="en-US" sz="800"/>
          </a:p>
          <a:p>
            <a:pPr marL="568325" algn="l" rtl="0" eaLnBrk="0">
              <a:lnSpc>
                <a:spcPct val="95000"/>
              </a:lnSpc>
              <a:spcBef>
                <a:spcPts val="5"/>
              </a:spcBef>
              <a:tabLst>
                <a:tab pos="737235"/>
              </a:tabLst>
            </a:pPr>
            <a:r>
              <a:rPr sz="23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300" b="1" kern="0" spc="9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持续性血液滤过治疗前准备</a:t>
            </a:r>
            <a:endParaRPr lang="en-US" altLang="en-US" sz="23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2929576" y="3963172"/>
            <a:ext cx="2941954" cy="648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ts val="2060"/>
              </a:lnSpc>
            </a:pPr>
            <a:r>
              <a:rPr sz="1500" kern="0" spc="8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1500" kern="0" spc="2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1500" kern="0" spc="8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检查待安装管路/耗材的效期</a:t>
            </a:r>
            <a:endParaRPr lang="en-US" altLang="en-US" sz="1500"/>
          </a:p>
          <a:p>
            <a:pPr algn="l" rtl="0" eaLnBrk="0">
              <a:lnSpc>
                <a:spcPct val="103000"/>
              </a:lnSpc>
            </a:pPr>
            <a:endParaRPr lang="en-US" altLang="en-US" sz="900"/>
          </a:p>
          <a:p>
            <a:pPr marL="12700" algn="l" rtl="0" eaLnBrk="0">
              <a:lnSpc>
                <a:spcPct val="96000"/>
              </a:lnSpc>
              <a:spcBef>
                <a:spcPts val="5"/>
              </a:spcBef>
            </a:pPr>
            <a:r>
              <a:rPr sz="1500" kern="0" spc="7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</a:t>
            </a:r>
            <a:r>
              <a:rPr sz="1500" kern="0" spc="3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1500" kern="0" spc="7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包装是否完整、</a:t>
            </a:r>
            <a:r>
              <a:rPr sz="1500" kern="0" spc="-29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kern="0" spc="7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配件有无缺损</a:t>
            </a:r>
            <a:endParaRPr lang="en-US" altLang="en-US" sz="1500"/>
          </a:p>
        </p:txBody>
      </p:sp>
      <p:sp>
        <p:nvSpPr>
          <p:cNvPr id="44" name="textbox 44"/>
          <p:cNvSpPr/>
          <p:nvPr/>
        </p:nvSpPr>
        <p:spPr>
          <a:xfrm>
            <a:off x="722913" y="4288924"/>
            <a:ext cx="1456689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DX-10血液净化机</a:t>
            </a:r>
            <a:endParaRPr lang="en-US" altLang="en-US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58596" y="1267968"/>
            <a:ext cx="7162800" cy="2211146"/>
          </a:xfrm>
          <a:prstGeom prst="rect">
            <a:avLst/>
          </a:prstGeom>
        </p:spPr>
      </p:pic>
      <p:pic>
        <p:nvPicPr>
          <p:cNvPr id="48" name="picture 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719127" y="3825192"/>
            <a:ext cx="341566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marL="101600" algn="l" rtl="0" eaLnBrk="0">
              <a:lnSpc>
                <a:spcPts val="1815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【</a:t>
            </a:r>
            <a:r>
              <a:rPr sz="1400" b="1" kern="0" spc="-5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】键进入</a:t>
            </a:r>
            <a:r>
              <a:rPr sz="1400" b="1" kern="0" spc="-5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CVV</a:t>
            </a:r>
            <a:r>
              <a:rPr sz="1400" b="1" kern="0" spc="-6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H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治疗模式</a:t>
            </a:r>
            <a:endParaRPr lang="en-US" altLang="en-US" sz="1400"/>
          </a:p>
          <a:p>
            <a:pPr algn="l" rtl="0" eaLnBrk="0">
              <a:lnSpc>
                <a:spcPct val="117000"/>
              </a:lnSpc>
            </a:pPr>
            <a:endParaRPr lang="en-US" altLang="en-US" sz="500"/>
          </a:p>
          <a:p>
            <a:pPr algn="r" rtl="0" eaLnBrk="0">
              <a:lnSpc>
                <a:spcPts val="1815"/>
              </a:lnSpc>
              <a:spcBef>
                <a:spcPts val="5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【</a:t>
            </a:r>
            <a:r>
              <a:rPr sz="1400" b="1" kern="0" spc="-5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添加</a:t>
            </a:r>
            <a:r>
              <a:rPr sz="1400" b="1" kern="0" spc="11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b="1" kern="0" spc="-5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DP 泵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】键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，进入</a:t>
            </a:r>
            <a:r>
              <a:rPr sz="1400" kern="0" spc="-5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CVVHD</a:t>
            </a:r>
            <a:r>
              <a:rPr sz="1400" kern="0" spc="-60">
                <a:solidFill>
                  <a:srgbClr val="FF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治疗模式</a:t>
            </a:r>
            <a:endParaRPr lang="en-US" altLang="en-US" sz="1400"/>
          </a:p>
        </p:txBody>
      </p:sp>
      <p:sp>
        <p:nvSpPr>
          <p:cNvPr id="54" name="textbox 54"/>
          <p:cNvSpPr/>
          <p:nvPr/>
        </p:nvSpPr>
        <p:spPr>
          <a:xfrm>
            <a:off x="-12700" y="33020"/>
            <a:ext cx="2574289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568325" algn="l" rtl="0" eaLnBrk="0">
              <a:lnSpc>
                <a:spcPct val="95000"/>
              </a:lnSpc>
              <a:spcBef>
                <a:spcPts val="5"/>
              </a:spcBef>
              <a:tabLst>
                <a:tab pos="736600"/>
              </a:tabLst>
            </a:pPr>
            <a:r>
              <a:rPr sz="23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300" b="1" kern="0" spc="9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治疗模式选择</a:t>
            </a:r>
            <a:endParaRPr lang="en-US" altLang="en-US" sz="2300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88379" y="2493264"/>
            <a:ext cx="2159508" cy="1618488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1483" y="783335"/>
            <a:ext cx="2159507" cy="1618488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96111" y="2493264"/>
            <a:ext cx="2159507" cy="1618488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088379" y="778764"/>
            <a:ext cx="2159508" cy="1618487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491483" y="2493264"/>
            <a:ext cx="2159507" cy="1618488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96111" y="778764"/>
            <a:ext cx="2159507" cy="1618487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901479" y="4262771"/>
            <a:ext cx="7132955" cy="433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22225" indent="-9525" algn="l" rtl="0" eaLnBrk="0">
              <a:lnSpc>
                <a:spcPct val="96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DX-10操作熟练阶段可在管路安装总示图上进行管路安装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，初学者可按照管路安装分解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图进行管路安装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，在“管路安装总示图”界面选“确认”→进入“管路安装分解示图</a:t>
            </a:r>
            <a:endParaRPr lang="en-US" altLang="en-US" sz="1400"/>
          </a:p>
        </p:txBody>
      </p:sp>
      <p:sp>
        <p:nvSpPr>
          <p:cNvPr id="76" name="textbox 76"/>
          <p:cNvSpPr/>
          <p:nvPr/>
        </p:nvSpPr>
        <p:spPr>
          <a:xfrm>
            <a:off x="-12700" y="33020"/>
            <a:ext cx="3421379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en-US" altLang="en-US" sz="200"/>
          </a:p>
          <a:p>
            <a:pPr marL="568325" algn="l" rtl="0" eaLnBrk="0">
              <a:lnSpc>
                <a:spcPts val="3165"/>
              </a:lnSpc>
              <a:spcBef>
                <a:spcPct val="0"/>
              </a:spcBef>
              <a:tabLst>
                <a:tab pos="737235"/>
              </a:tabLst>
            </a:pPr>
            <a:r>
              <a:rPr sz="23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300" b="1" kern="0" spc="-7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管路安装（CVVH）</a:t>
            </a:r>
            <a:endParaRPr lang="en-US" altLang="en-US" sz="2300"/>
          </a:p>
        </p:txBody>
      </p:sp>
      <p:pic>
        <p:nvPicPr>
          <p:cNvPr id="78" name="picture 7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198108" y="583691"/>
            <a:ext cx="2159508" cy="1618488"/>
          </a:xfrm>
          <a:prstGeom prst="rect">
            <a:avLst/>
          </a:prstGeom>
        </p:spPr>
      </p:pic>
      <p:pic>
        <p:nvPicPr>
          <p:cNvPr id="82" name="picture 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198108" y="2298191"/>
            <a:ext cx="2159508" cy="1618488"/>
          </a:xfrm>
          <a:prstGeom prst="rect">
            <a:avLst/>
          </a:prstGeom>
        </p:spPr>
      </p:pic>
      <p:pic>
        <p:nvPicPr>
          <p:cNvPr id="84" name="picture 8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01211" y="586740"/>
            <a:ext cx="2159507" cy="1618487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36263" y="2298191"/>
            <a:ext cx="2125979" cy="1618488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72896" y="598932"/>
            <a:ext cx="2092451" cy="1627632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72896" y="2438400"/>
            <a:ext cx="2083307" cy="1551432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776384" y="4161171"/>
            <a:ext cx="7132955" cy="433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marL="22225" indent="-9525" algn="l" rtl="0" eaLnBrk="0">
              <a:lnSpc>
                <a:spcPct val="96000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注：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DX-10操作熟练阶段可在管路安装总示图上进行管路安装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，初学者可按照管路安装分解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图进行管路安装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，在“管路安装总示图”界面选“确认”→进入“管路安装分解示图</a:t>
            </a:r>
            <a:endParaRPr lang="en-US" altLang="en-US" sz="1400"/>
          </a:p>
        </p:txBody>
      </p:sp>
      <p:sp>
        <p:nvSpPr>
          <p:cNvPr id="98" name="textbox 98"/>
          <p:cNvSpPr/>
          <p:nvPr/>
        </p:nvSpPr>
        <p:spPr>
          <a:xfrm>
            <a:off x="227736" y="65328"/>
            <a:ext cx="3107054" cy="427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3165"/>
              </a:lnSpc>
            </a:pPr>
            <a:r>
              <a:rPr sz="2300" b="1" kern="0" spc="-5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管路安装（CVVHDF）</a:t>
            </a:r>
            <a:endParaRPr lang="en-US" altLang="en-US" sz="2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30451" y="950976"/>
            <a:ext cx="2880360" cy="2159507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33188" y="950976"/>
            <a:ext cx="2880359" cy="2159507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1325245" y="3608704"/>
            <a:ext cx="6445249" cy="749935"/>
            <a:chExt cx="6445249" cy="749935"/>
          </a:xfrm>
        </p:grpSpPr>
        <p:pic>
          <p:nvPicPr>
            <p:cNvPr id="104" name="picture 10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6445249" cy="749935"/>
            </a:xfrm>
            <a:prstGeom prst="rect">
              <a:avLst/>
            </a:prstGeom>
          </p:spPr>
        </p:pic>
        <p:sp>
          <p:nvSpPr>
            <p:cNvPr id="106" name="textbox 106"/>
            <p:cNvSpPr/>
            <p:nvPr/>
          </p:nvSpPr>
          <p:spPr>
            <a:xfrm>
              <a:off x="-12700" y="-12700"/>
              <a:ext cx="6470650" cy="7943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en-US" altLang="en-US" sz="1000"/>
            </a:p>
            <a:p>
              <a:pPr algn="l" rtl="0" eaLnBrk="0">
                <a:lnSpc>
                  <a:spcPct val="9000"/>
                </a:lnSpc>
              </a:pPr>
              <a:endParaRPr lang="en-US" altLang="en-US" sz="100"/>
            </a:p>
            <a:p>
              <a:pPr marL="125095" algn="l" rtl="0" eaLnBrk="0">
                <a:lnSpc>
                  <a:spcPts val="1695"/>
                </a:lnSpc>
              </a:pPr>
              <a:r>
                <a:rPr sz="1400" kern="0" spc="-2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u</a:t>
              </a:r>
              <a:r>
                <a:rPr sz="1400" kern="0" spc="-51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1400" kern="0" spc="-2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冲洗液挂于W1秤上</a:t>
              </a:r>
              <a:r>
                <a:rPr sz="1400" kern="0" spc="-20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 </a:t>
              </a:r>
              <a:r>
                <a:rPr sz="1400" kern="0" spc="-2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，</a:t>
              </a:r>
              <a:r>
                <a:rPr sz="1400" kern="0" spc="-3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连接补液袋</a:t>
              </a:r>
              <a:endParaRPr lang="en-US" altLang="en-US" sz="1400"/>
            </a:p>
            <a:p>
              <a:pPr algn="l" rtl="0" eaLnBrk="0">
                <a:lnSpc>
                  <a:spcPct val="114000"/>
                </a:lnSpc>
              </a:pPr>
              <a:endParaRPr lang="en-US" altLang="en-US" sz="600"/>
            </a:p>
            <a:p>
              <a:pPr marL="125095" algn="l" rtl="0" eaLnBrk="0">
                <a:lnSpc>
                  <a:spcPts val="1700"/>
                </a:lnSpc>
                <a:spcBef>
                  <a:spcPct val="0"/>
                </a:spcBef>
              </a:pP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u</a:t>
              </a:r>
              <a:r>
                <a:rPr sz="1400" kern="0" spc="-510">
                  <a:solidFill>
                    <a:srgbClr val="00000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 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盐水进入动脉壶后轻拍</a:t>
              </a:r>
              <a:r>
                <a:rPr sz="1400" kern="0" spc="-20">
                  <a:solidFill>
                    <a:srgbClr val="00000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滤器</a:t>
              </a:r>
              <a:endParaRPr lang="en-US" altLang="en-US" sz="1400"/>
            </a:p>
          </p:txBody>
        </p:sp>
      </p:grpSp>
      <p:pic>
        <p:nvPicPr>
          <p:cNvPr id="108" name="picture 1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-12700" y="33020"/>
            <a:ext cx="2574289" cy="532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800"/>
          </a:p>
          <a:p>
            <a:pPr marL="568325" algn="l" rtl="0" eaLnBrk="0">
              <a:lnSpc>
                <a:spcPct val="94000"/>
              </a:lnSpc>
              <a:spcBef>
                <a:spcPts val="5"/>
              </a:spcBef>
              <a:tabLst>
                <a:tab pos="738505"/>
              </a:tabLst>
            </a:pPr>
            <a:r>
              <a:rPr sz="23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300" b="1" kern="0" spc="9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血液滤过冲洗</a:t>
            </a:r>
            <a:endParaRPr lang="en-US" altLang="en-US" sz="2300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83843" y="1019555"/>
            <a:ext cx="3461664" cy="1975104"/>
          </a:xfrm>
          <a:prstGeom prst="rect">
            <a:avLst/>
          </a:prstGeom>
        </p:spPr>
      </p:pic>
      <p:graphicFrame>
        <p:nvGraphicFramePr>
          <p:cNvPr id="118" name="table 118"/>
          <p:cNvGraphicFramePr>
            <a:graphicFrameLocks noGrp="1"/>
          </p:cNvGraphicFramePr>
          <p:nvPr/>
        </p:nvGraphicFramePr>
        <p:xfrm>
          <a:off x="4826508" y="1011935"/>
          <a:ext cx="3335654" cy="1990089"/>
        </p:xfrm>
        <a:graphic>
          <a:graphicData uri="http://schemas.openxmlformats.org/drawingml/2006/table">
            <a:tbl>
              <a:tblPr/>
              <a:tblGrid>
                <a:gridCol w="3335654"/>
              </a:tblGrid>
              <a:tr h="19837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en-US" altLang="en-US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834128" y="1019555"/>
            <a:ext cx="3320795" cy="1975104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852398" y="3186226"/>
            <a:ext cx="3498850" cy="1580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000"/>
              </a:lnSpc>
            </a:pPr>
            <a:endParaRPr lang="en-US" altLang="en-US" sz="100"/>
          </a:p>
          <a:p>
            <a:pPr marL="285750" indent="-273685" algn="l" rtl="0" eaLnBrk="0">
              <a:lnSpc>
                <a:spcPct val="13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W1秤换袋设定：预估置换液袋空袋重量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，建议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首次设定一个较大值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，再根据实际空袋重量调整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数值；</a:t>
            </a:r>
            <a:endParaRPr lang="en-US" altLang="en-US" sz="1200"/>
          </a:p>
          <a:p>
            <a:pPr marL="288290" indent="-275590" algn="l" rtl="0" eaLnBrk="0">
              <a:lnSpc>
                <a:spcPct val="122000"/>
              </a:lnSpc>
              <a:spcBef>
                <a:spcPts val="80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W2秤换袋设定：废液满袋重量值设定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，不能超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过废液袋最大容量；</a:t>
            </a:r>
            <a:endParaRPr lang="en-US" altLang="en-US" sz="1200"/>
          </a:p>
          <a:p>
            <a:pPr algn="l" rtl="0" eaLnBrk="0">
              <a:lnSpc>
                <a:spcPct val="111000"/>
              </a:lnSpc>
            </a:pPr>
            <a:endParaRPr lang="en-US" altLang="en-US" sz="600"/>
          </a:p>
          <a:p>
            <a:pPr marL="12700" algn="l" rtl="0" eaLnBrk="0">
              <a:lnSpc>
                <a:spcPct val="100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根据医嘱设置治疗参数。</a:t>
            </a:r>
            <a:endParaRPr lang="en-US" altLang="en-US" sz="1200"/>
          </a:p>
        </p:txBody>
      </p:sp>
      <p:pic>
        <p:nvPicPr>
          <p:cNvPr id="124" name="picture 1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4758906" y="3186226"/>
            <a:ext cx="3384550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000"/>
              </a:lnSpc>
            </a:pPr>
            <a:endParaRPr lang="en-US" altLang="en-US" sz="100"/>
          </a:p>
          <a:p>
            <a:pPr marL="172720" indent="-160655" algn="l" rtl="0" eaLnBrk="0">
              <a:lnSpc>
                <a:spcPct val="13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进入治疗程序后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，先连接患者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，启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动血泵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，待血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管通路建立后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，启动滤液泵→肝素泵→</a:t>
            </a:r>
            <a:r>
              <a:rPr sz="1200" kern="0" spc="-2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自动平衡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→漏血开关</a:t>
            </a:r>
            <a:endParaRPr lang="en-US" altLang="en-US" sz="1200"/>
          </a:p>
          <a:p>
            <a:pPr algn="l" rtl="0" eaLnBrk="0">
              <a:lnSpc>
                <a:spcPct val="110000"/>
              </a:lnSpc>
            </a:pPr>
            <a:endParaRPr lang="en-US" altLang="en-US" sz="600"/>
          </a:p>
          <a:p>
            <a:pPr marL="12700" algn="l" rtl="0" eaLnBrk="0">
              <a:lnSpc>
                <a:spcPts val="1450"/>
              </a:lnSpc>
              <a:spcBef>
                <a:spcPts val="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Wingdings" panose="05000000000000000000"/>
                <a:ea typeface="Wingdings" panose="05000000000000000000"/>
                <a:cs typeface="Wingdings" panose="05000000000000000000"/>
              </a:rPr>
              <a:t>u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如需追加肝素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，点击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肝素追加</a:t>
            </a:r>
            <a:r>
              <a:rPr sz="1200" kern="0" spc="-18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，设置追加量。</a:t>
            </a:r>
            <a:endParaRPr lang="en-US" altLang="en-US" sz="1200"/>
          </a:p>
        </p:txBody>
      </p:sp>
      <p:sp>
        <p:nvSpPr>
          <p:cNvPr id="130" name="textbox 130"/>
          <p:cNvSpPr/>
          <p:nvPr/>
        </p:nvSpPr>
        <p:spPr>
          <a:xfrm>
            <a:off x="-12700" y="33020"/>
            <a:ext cx="2804795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en-US" altLang="en-US" sz="800"/>
          </a:p>
          <a:p>
            <a:pPr marL="568325" algn="l" rtl="0" eaLnBrk="0">
              <a:lnSpc>
                <a:spcPct val="94000"/>
              </a:lnSpc>
              <a:spcBef>
                <a:spcPts val="5"/>
              </a:spcBef>
              <a:tabLst>
                <a:tab pos="662305"/>
              </a:tabLst>
            </a:pPr>
            <a:r>
              <a:rPr sz="23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300" b="1" kern="0" spc="9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治疗前参数设置</a:t>
            </a:r>
            <a:endParaRPr lang="en-US" altLang="en-US" sz="2300"/>
          </a:p>
        </p:txBody>
      </p:sp>
      <p:pic>
        <p:nvPicPr>
          <p:cNvPr id="132" name="picture 1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7160" y="786383"/>
            <a:ext cx="2851404" cy="3901440"/>
          </a:xfrm>
          <a:prstGeom prst="rect">
            <a:avLst/>
          </a:prstGeom>
        </p:spPr>
      </p:pic>
      <p:graphicFrame>
        <p:nvGraphicFramePr>
          <p:cNvPr id="136" name="table 136"/>
          <p:cNvGraphicFramePr>
            <a:graphicFrameLocks noGrp="1"/>
          </p:cNvGraphicFramePr>
          <p:nvPr/>
        </p:nvGraphicFramePr>
        <p:xfrm>
          <a:off x="3215322" y="846937"/>
          <a:ext cx="5132070" cy="965200"/>
        </p:xfrm>
        <a:graphic>
          <a:graphicData uri="http://schemas.openxmlformats.org/drawingml/2006/table">
            <a:tbl>
              <a:tblPr/>
              <a:tblGrid>
                <a:gridCol w="5132070"/>
              </a:tblGrid>
              <a:tr h="958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/>
                    </a:p>
                    <a:p>
                      <a:pPr marL="11239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300" kern="0" spc="-8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. </a:t>
                      </a:r>
                      <a:r>
                        <a:rPr sz="1300" b="1" kern="0" spc="-8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血流走向：</a:t>
                      </a:r>
                      <a:endParaRPr lang="en-US" altLang="en-US" sz="1300"/>
                    </a:p>
                    <a:p>
                      <a:pPr marL="99695" indent="-635" algn="l" rtl="0" eaLnBrk="0">
                        <a:lnSpc>
                          <a:spcPct val="101000"/>
                        </a:lnSpc>
                        <a:spcBef>
                          <a:spcPts val="25"/>
                        </a:spcBef>
                      </a:pPr>
                      <a:r>
                        <a:rPr sz="1400" kern="0" spc="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从人体引血→V1截止阀→血泵→动脉壶（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前稀</a:t>
                      </a:r>
                      <a:r>
                        <a:rPr sz="14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释模式下与置换    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液汇合）</a:t>
                      </a:r>
                      <a:r>
                        <a:rPr sz="1400" kern="0" spc="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→血滤器→静脉壶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（后稀释</a:t>
                      </a:r>
                      <a:r>
                        <a:rPr sz="14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模式下与置换液汇合）</a:t>
                      </a:r>
                      <a:r>
                        <a:rPr sz="1400" kern="0" spc="-1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→     </a:t>
                      </a:r>
                      <a:r>
                        <a:rPr sz="1400" kern="0" spc="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气泡检测→ V4截止</a:t>
                      </a:r>
                      <a:r>
                        <a:rPr sz="1400" kern="0" spc="-1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阀→人体</a:t>
                      </a:r>
                      <a:endParaRPr lang="en-US" altLang="en-US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0AD4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38" name="table 138"/>
          <p:cNvGraphicFramePr>
            <a:graphicFrameLocks noGrp="1"/>
          </p:cNvGraphicFramePr>
          <p:nvPr/>
        </p:nvGraphicFramePr>
        <p:xfrm>
          <a:off x="3217227" y="3760838"/>
          <a:ext cx="5174615" cy="749934"/>
        </p:xfrm>
        <a:graphic>
          <a:graphicData uri="http://schemas.openxmlformats.org/drawingml/2006/table">
            <a:tbl>
              <a:tblPr/>
              <a:tblGrid>
                <a:gridCol w="5174615"/>
              </a:tblGrid>
              <a:tr h="743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/>
                    </a:p>
                    <a:p>
                      <a:pPr marL="11239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300" kern="0" spc="-80">
                          <a:solidFill>
                            <a:srgbClr val="BF9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. </a:t>
                      </a:r>
                      <a:r>
                        <a:rPr sz="1300" b="1" kern="0" spc="-80">
                          <a:solidFill>
                            <a:srgbClr val="BF9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透析液走向</a:t>
                      </a:r>
                      <a:endParaRPr lang="en-US" altLang="en-US" sz="1300"/>
                    </a:p>
                    <a:p>
                      <a:pPr marL="99695" algn="l" rtl="0" eaLnBrk="0">
                        <a:lnSpc>
                          <a:spcPct val="105000"/>
                        </a:lnSpc>
                        <a:spcBef>
                          <a:spcPts val="25"/>
                        </a:spcBef>
                      </a:pPr>
                      <a:r>
                        <a:rPr sz="1400" kern="0" spc="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透析液袋(W3秤)→补液壶→</a:t>
                      </a:r>
                      <a:r>
                        <a:rPr sz="1400" kern="0" spc="-1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透析液泵→血滤器下端旁路（透析     液方向与血流方向相反）</a:t>
                      </a:r>
                      <a:endParaRPr lang="en-US" altLang="en-US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20" name="group 20"/>
          <p:cNvGrpSpPr/>
          <p:nvPr/>
        </p:nvGrpSpPr>
        <p:grpSpPr>
          <a:xfrm rot="21600000">
            <a:off x="3215957" y="1908454"/>
            <a:ext cx="5174817" cy="749935"/>
            <a:chExt cx="5174817" cy="749935"/>
          </a:xfrm>
        </p:grpSpPr>
        <p:pic>
          <p:nvPicPr>
            <p:cNvPr id="140" name="picture 14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174817" cy="749935"/>
            </a:xfrm>
            <a:prstGeom prst="rect">
              <a:avLst/>
            </a:prstGeom>
          </p:spPr>
        </p:pic>
        <p:sp>
          <p:nvSpPr>
            <p:cNvPr id="142" name="textbox 142"/>
            <p:cNvSpPr/>
            <p:nvPr/>
          </p:nvSpPr>
          <p:spPr>
            <a:xfrm>
              <a:off x="-12700" y="-12700"/>
              <a:ext cx="5200650" cy="7943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en-US" altLang="en-US" sz="500"/>
            </a:p>
            <a:p>
              <a:pPr marL="125095" algn="l" rtl="0" eaLnBrk="0">
                <a:lnSpc>
                  <a:spcPts val="1685"/>
                </a:lnSpc>
              </a:pPr>
              <a:r>
                <a:rPr sz="1300" kern="0" spc="-80">
                  <a:solidFill>
                    <a:srgbClr val="00B050">
                      <a:alpha val="100000"/>
                    </a:srgbClr>
                  </a:solidFill>
                  <a:latin typeface="Wingdings" panose="05000000000000000000"/>
                  <a:ea typeface="Wingdings" panose="05000000000000000000"/>
                  <a:cs typeface="Wingdings" panose="05000000000000000000"/>
                </a:rPr>
                <a:t>. </a:t>
              </a:r>
              <a:r>
                <a:rPr sz="1300" b="1" kern="0" spc="-80">
                  <a:solidFill>
                    <a:srgbClr val="00B050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滤过液走向</a:t>
              </a:r>
              <a:endParaRPr lang="en-US" altLang="en-US" sz="1300"/>
            </a:p>
            <a:p>
              <a:pPr marL="112395" indent="1270" algn="l" rtl="0" eaLnBrk="0">
                <a:lnSpc>
                  <a:spcPct val="96000"/>
                </a:lnSpc>
                <a:spcBef>
                  <a:spcPts val="45"/>
                </a:spcBef>
              </a:pPr>
              <a:r>
                <a:rPr sz="1400" kern="0" spc="0">
                  <a:solidFill>
                    <a:srgbClr val="262626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血滤器上端旁路滤出→漏血检测→血浆断流检测→废液</a:t>
              </a:r>
              <a:r>
                <a:rPr sz="1400" kern="0" spc="-10">
                  <a:solidFill>
                    <a:srgbClr val="262626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泵→废液   袋</a:t>
              </a:r>
              <a:endParaRPr lang="en-US" altLang="en-US" sz="1400"/>
            </a:p>
          </p:txBody>
        </p:sp>
      </p:grpSp>
      <p:graphicFrame>
        <p:nvGraphicFramePr>
          <p:cNvPr id="144" name="table 144"/>
          <p:cNvGraphicFramePr>
            <a:graphicFrameLocks noGrp="1"/>
          </p:cNvGraphicFramePr>
          <p:nvPr/>
        </p:nvGraphicFramePr>
        <p:xfrm>
          <a:off x="3216592" y="2788653"/>
          <a:ext cx="5174615" cy="749300"/>
        </p:xfrm>
        <a:graphic>
          <a:graphicData uri="http://schemas.openxmlformats.org/drawingml/2006/table">
            <a:tbl>
              <a:tblPr/>
              <a:tblGrid>
                <a:gridCol w="5174615"/>
              </a:tblGrid>
              <a:tr h="742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en-US" altLang="en-US" sz="400"/>
                    </a:p>
                    <a:p>
                      <a:pPr marL="112395" algn="l" rtl="0" eaLnBrk="0">
                        <a:lnSpc>
                          <a:spcPct val="98000"/>
                        </a:lnSpc>
                        <a:spcBef>
                          <a:spcPct val="0"/>
                        </a:spcBef>
                      </a:pPr>
                      <a:r>
                        <a:rPr sz="1300" kern="0" spc="-80">
                          <a:solidFill>
                            <a:srgbClr val="0070C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. </a:t>
                      </a:r>
                      <a:r>
                        <a:rPr sz="1300" b="1" kern="0" spc="-80">
                          <a:solidFill>
                            <a:srgbClr val="0070C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置换液走向</a:t>
                      </a:r>
                      <a:endParaRPr lang="en-US" altLang="en-US" sz="1300"/>
                    </a:p>
                    <a:p>
                      <a:pPr marL="99695" algn="l" rtl="0" eaLnBrk="0">
                        <a:lnSpc>
                          <a:spcPct val="105000"/>
                        </a:lnSpc>
                        <a:spcBef>
                          <a:spcPts val="25"/>
                        </a:spcBef>
                      </a:pPr>
                      <a:r>
                        <a:rPr sz="1400" kern="0" spc="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置换液袋(W1秤)→补液断流监测→补液</a:t>
                      </a:r>
                      <a:r>
                        <a:rPr sz="1400" kern="0" spc="-1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壶→ V3截至阀→置换液   </a:t>
                      </a:r>
                      <a:r>
                        <a:rPr sz="1400" kern="0" spc="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泵→加温袋→静脉壶（与血液汇合回到</a:t>
                      </a:r>
                      <a:r>
                        <a:rPr sz="1400" kern="0" spc="-10">
                          <a:solidFill>
                            <a:srgbClr val="262626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人体）</a:t>
                      </a:r>
                      <a:endParaRPr lang="en-US" altLang="en-US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8" name="textbox 148"/>
          <p:cNvSpPr/>
          <p:nvPr/>
        </p:nvSpPr>
        <p:spPr>
          <a:xfrm>
            <a:off x="-12700" y="4757420"/>
            <a:ext cx="9169400" cy="416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en-US" altLang="en-US" sz="700"/>
          </a:p>
          <a:p>
            <a:pPr marL="6978015" algn="l" rtl="0" eaLnBrk="0">
              <a:lnSpc>
                <a:spcPct val="91000"/>
              </a:lnSpc>
              <a:spcBef>
                <a:spcPts val="5"/>
              </a:spcBef>
            </a:pPr>
            <a:r>
              <a:rPr sz="1400" kern="0" spc="-1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内部资料  仅供学</a:t>
            </a:r>
            <a:r>
              <a:rPr sz="1400" kern="0" spc="-2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习使用</a:t>
            </a:r>
            <a:endParaRPr lang="en-US" altLang="en-US" sz="1400"/>
          </a:p>
        </p:txBody>
      </p:sp>
      <p:sp>
        <p:nvSpPr>
          <p:cNvPr id="150" name="textbox 150"/>
          <p:cNvSpPr/>
          <p:nvPr/>
        </p:nvSpPr>
        <p:spPr>
          <a:xfrm>
            <a:off x="-12700" y="33020"/>
            <a:ext cx="4707890" cy="530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en-US" altLang="en-US" sz="400"/>
          </a:p>
          <a:p>
            <a:pPr marL="568325" algn="l" rtl="0" eaLnBrk="0">
              <a:lnSpc>
                <a:spcPct val="95000"/>
              </a:lnSpc>
              <a:spcBef>
                <a:spcPts val="5"/>
              </a:spcBef>
              <a:tabLst>
                <a:tab pos="736600"/>
              </a:tabLst>
            </a:pPr>
            <a:r>
              <a:rPr sz="23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300" b="1" kern="0" spc="9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治疗过程中管路液体走向说明</a:t>
            </a:r>
            <a:endParaRPr lang="en-US" altLang="en-US" sz="2300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2028037" y="2201240"/>
            <a:ext cx="3268345" cy="35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b="1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DX</a:t>
            </a:r>
            <a:r>
              <a:rPr sz="2300" b="1" kern="0" spc="6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-10  报警及注意事项</a:t>
            </a:r>
            <a:endParaRPr lang="en-US" altLang="en-US" sz="2300"/>
          </a:p>
        </p:txBody>
      </p:sp>
      <p:pic>
        <p:nvPicPr>
          <p:cNvPr id="160" name="picture 1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785289" y="2756649"/>
            <a:ext cx="5378996" cy="19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2" name="table 162"/>
          <p:cNvGraphicFramePr>
            <a:graphicFrameLocks noGrp="1"/>
          </p:cNvGraphicFramePr>
          <p:nvPr/>
        </p:nvGraphicFramePr>
        <p:xfrm>
          <a:off x="622300" y="1382026"/>
          <a:ext cx="4362450" cy="2800350"/>
        </p:xfrm>
        <a:graphic>
          <a:graphicData uri="http://schemas.openxmlformats.org/drawingml/2006/table">
            <a:tbl>
              <a:tblPr/>
              <a:tblGrid>
                <a:gridCol w="4362450"/>
              </a:tblGrid>
              <a:tr h="27940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1000"/>
                    </a:p>
                    <a:p>
                      <a:pPr marL="116840" algn="l" rtl="0" eaLnBrk="0">
                        <a:lnSpc>
                          <a:spcPts val="2165"/>
                        </a:lnSpc>
                        <a:spcBef>
                          <a:spcPct val="0"/>
                        </a:spcBef>
                      </a:pPr>
                      <a:r>
                        <a:rPr sz="1700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u</a:t>
                      </a:r>
                      <a:r>
                        <a:rPr sz="1700" b="1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报警灯状态：</a:t>
                      </a:r>
                      <a:endParaRPr lang="en-US" altLang="en-US" sz="17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en-US" altLang="en-US" sz="1000"/>
                    </a:p>
                    <a:p>
                      <a:pPr marL="101600" algn="l" rtl="0" eaLnBrk="0">
                        <a:lnSpc>
                          <a:spcPct val="88000"/>
                        </a:lnSpc>
                        <a:spcBef>
                          <a:spcPts val="460"/>
                        </a:spcBef>
                      </a:pP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高优先级报警 —— </a:t>
                      </a:r>
                      <a:r>
                        <a:rPr sz="1500" b="1" kern="0" spc="9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红灯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以2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HZ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频率闪烁；</a:t>
                      </a:r>
                      <a:endParaRPr lang="en-US" altLang="en-US" sz="1500"/>
                    </a:p>
                    <a:p>
                      <a:pPr marL="98425" indent="15240" algn="l" rtl="0" eaLnBrk="0">
                        <a:lnSpc>
                          <a:spcPct val="217000"/>
                        </a:lnSpc>
                        <a:spcBef>
                          <a:spcPts val="15"/>
                        </a:spcBef>
                      </a:pP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中优先级报警 —— </a:t>
                      </a:r>
                      <a:r>
                        <a:rPr sz="1500" b="1" kern="0" spc="60">
                          <a:solidFill>
                            <a:srgbClr val="FFC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黄灯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以0.5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HZ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频率闪</a:t>
                      </a:r>
                      <a:r>
                        <a:rPr sz="15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烁；      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低优先级报警 —— </a:t>
                      </a:r>
                      <a:r>
                        <a:rPr sz="1500" b="1" kern="0" spc="90">
                          <a:solidFill>
                            <a:srgbClr val="0070C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蓝灯</a:t>
                      </a:r>
                      <a:r>
                        <a:rPr sz="15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常亮不闪烁</a:t>
                      </a:r>
                      <a:endParaRPr lang="en-US" altLang="en-US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287282" y="1788345"/>
            <a:ext cx="3063591" cy="1791966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  <p:sp>
        <p:nvSpPr>
          <p:cNvPr id="170" name="textbox 170"/>
          <p:cNvSpPr/>
          <p:nvPr/>
        </p:nvSpPr>
        <p:spPr>
          <a:xfrm>
            <a:off x="712683" y="110676"/>
            <a:ext cx="1341755" cy="384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2600" b="1" kern="0" spc="-2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报警分类</a:t>
            </a:r>
            <a:endParaRPr lang="en-US" altLang="en-US" sz="2600"/>
          </a:p>
        </p:txBody>
      </p:sp>
      <p:pic>
        <p:nvPicPr>
          <p:cNvPr id="172" name="picture 1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4" name="table 174"/>
          <p:cNvGraphicFramePr>
            <a:graphicFrameLocks noGrp="1"/>
          </p:cNvGraphicFramePr>
          <p:nvPr/>
        </p:nvGraphicFramePr>
        <p:xfrm>
          <a:off x="717054" y="1409115"/>
          <a:ext cx="7709534" cy="3058160"/>
        </p:xfrm>
        <a:graphic>
          <a:graphicData uri="http://schemas.openxmlformats.org/drawingml/2006/table">
            <a:tbl>
              <a:tblPr/>
              <a:tblGrid>
                <a:gridCol w="7709534"/>
              </a:tblGrid>
              <a:tr h="30518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en-US" altLang="en-US" sz="400"/>
                    </a:p>
                    <a:p>
                      <a:pPr marL="114300" algn="l" rtl="0" eaLnBrk="0">
                        <a:lnSpc>
                          <a:spcPts val="1925"/>
                        </a:lnSpc>
                      </a:pPr>
                      <a:r>
                        <a:rPr sz="1500" kern="0" spc="6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u</a:t>
                      </a:r>
                      <a:r>
                        <a:rPr sz="1500" kern="0" spc="-77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 </a:t>
                      </a:r>
                      <a:r>
                        <a:rPr sz="1500" kern="0" spc="6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各种压力报警：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101600" algn="l" rtl="0" eaLnBrk="0">
                        <a:lnSpc>
                          <a:spcPct val="97000"/>
                        </a:lnSpc>
                        <a:spcBef>
                          <a:spcPts val="460"/>
                        </a:spcBef>
                      </a:pP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动脉压低、</a:t>
                      </a:r>
                      <a:r>
                        <a:rPr sz="1500" kern="0" spc="-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静脉压低、</a:t>
                      </a:r>
                      <a:r>
                        <a:rPr sz="1500" kern="0" spc="-3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滤器入口压高、</a:t>
                      </a:r>
                      <a:r>
                        <a:rPr sz="1500" kern="0" spc="-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静脉压高、</a:t>
                      </a:r>
                      <a:r>
                        <a:rPr sz="1500" kern="0" spc="-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跨膜压异常报警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en-US" altLang="en-US" sz="1000"/>
                    </a:p>
                    <a:p>
                      <a:pPr marL="114300" algn="l" rtl="0" eaLnBrk="0">
                        <a:lnSpc>
                          <a:spcPts val="1920"/>
                        </a:lnSpc>
                        <a:spcBef>
                          <a:spcPts val="455"/>
                        </a:spcBef>
                      </a:pPr>
                      <a:r>
                        <a:rPr sz="1500" kern="0" spc="6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u</a:t>
                      </a:r>
                      <a:r>
                        <a:rPr sz="1500" kern="0" spc="-730">
                          <a:solidFill>
                            <a:srgbClr val="FF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 </a:t>
                      </a:r>
                      <a:r>
                        <a:rPr sz="1500" kern="0" spc="60">
                          <a:solidFill>
                            <a:srgbClr val="FF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其他常见报警有：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1000"/>
                    </a:p>
                    <a:p>
                      <a:pPr marL="100330" algn="l" rtl="0" eaLnBrk="0">
                        <a:lnSpc>
                          <a:spcPct val="106000"/>
                        </a:lnSpc>
                        <a:spcBef>
                          <a:spcPts val="450"/>
                        </a:spcBef>
                      </a:pP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气泡报警、</a:t>
                      </a:r>
                      <a:r>
                        <a:rPr sz="1500" kern="0" spc="-3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气泡夹位置不对报警、</a:t>
                      </a:r>
                      <a:r>
                        <a:rPr sz="1500" kern="0" spc="-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漏血报警、</a:t>
                      </a:r>
                      <a:r>
                        <a:rPr sz="1500" kern="0" spc="-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血浆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断流报警、</a:t>
                      </a:r>
                      <a:r>
                        <a:rPr sz="1500" kern="0" spc="-3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补液断流报警、</a:t>
                      </a:r>
                      <a:r>
                        <a:rPr sz="1500" kern="0" spc="-32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置换      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液或废液计量误差超出范围（平衡报警）</a:t>
                      </a:r>
                      <a:r>
                        <a:rPr sz="15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</a:t>
                      </a:r>
                      <a:r>
                        <a:rPr sz="1500" kern="0" spc="-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静脉壶液位过低、</a:t>
                      </a:r>
                      <a:r>
                        <a:rPr sz="15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BP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、</a:t>
                      </a:r>
                      <a:r>
                        <a:rPr sz="1500" kern="0" spc="-19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FP</a:t>
                      </a:r>
                      <a:r>
                        <a:rPr sz="15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泵运转错误</a:t>
                      </a:r>
                      <a:endParaRPr lang="en-US" altLang="en-US" sz="1500"/>
                    </a:p>
                    <a:p>
                      <a:pPr algn="l" rtl="0" eaLnBrk="0">
                        <a:lnSpc>
                          <a:spcPct val="187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en-US" altLang="en-US" sz="300"/>
                    </a:p>
                    <a:p>
                      <a:pPr marL="114300" algn="l" rtl="0" eaLnBrk="0">
                        <a:lnSpc>
                          <a:spcPts val="1915"/>
                        </a:lnSpc>
                        <a:spcBef>
                          <a:spcPct val="0"/>
                        </a:spcBef>
                      </a:pP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u</a:t>
                      </a:r>
                      <a:r>
                        <a:rPr sz="1500" kern="0" spc="-810">
                          <a:solidFill>
                            <a:srgbClr val="000000">
                              <a:alpha val="100000"/>
                            </a:srgbClr>
                          </a:solidFill>
                          <a:latin typeface="Wingdings" panose="05000000000000000000"/>
                          <a:ea typeface="Wingdings" panose="05000000000000000000"/>
                          <a:cs typeface="Wingdings" panose="05000000000000000000"/>
                        </a:rPr>
                        <a:t>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报警停泵的同时</a:t>
                      </a:r>
                      <a:r>
                        <a:rPr sz="15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</a:t>
                      </a:r>
                      <a:r>
                        <a:rPr sz="1500" kern="0" spc="-34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静脉管上的V4阀会夹闭</a:t>
                      </a:r>
                      <a:r>
                        <a:rPr sz="15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 </a:t>
                      </a:r>
                      <a:r>
                        <a:rPr sz="15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微软雅黑" panose="020b0503020204020204" charset="-122"/>
                          <a:ea typeface="微软雅黑" panose="020b0503020204020204" charset="-122"/>
                          <a:cs typeface="微软雅黑" panose="020b0503020204020204" charset="-122"/>
                        </a:rPr>
                        <a:t>，报警消除后V4会打开</a:t>
                      </a:r>
                      <a:endParaRPr lang="en-US" altLang="en-US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72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6" name="textbox 176"/>
          <p:cNvSpPr/>
          <p:nvPr/>
        </p:nvSpPr>
        <p:spPr>
          <a:xfrm>
            <a:off x="-12700" y="33020"/>
            <a:ext cx="8568690" cy="1243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en-US" altLang="en-US" sz="500"/>
          </a:p>
          <a:p>
            <a:pPr marL="568325" algn="l" rtl="0" eaLnBrk="0">
              <a:lnSpc>
                <a:spcPct val="91000"/>
              </a:lnSpc>
              <a:spcBef>
                <a:spcPct val="0"/>
              </a:spcBef>
              <a:tabLst>
                <a:tab pos="737235"/>
              </a:tabLst>
            </a:pPr>
            <a:r>
              <a:rPr sz="2600" kern="0" spc="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</a:t>
            </a:r>
            <a:r>
              <a:rPr sz="2600" b="1" kern="0" spc="-20">
                <a:solidFill>
                  <a:srgbClr val="0070C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报警分类</a:t>
            </a:r>
            <a:endParaRPr lang="en-US" altLang="en-US" sz="2600"/>
          </a:p>
          <a:p>
            <a:pPr algn="l" rtl="0" eaLnBrk="0">
              <a:lnSpc>
                <a:spcPct val="140000"/>
              </a:lnSpc>
            </a:pPr>
            <a:endParaRPr lang="en-US" altLang="en-US" sz="1000"/>
          </a:p>
          <a:p>
            <a:pPr algn="l" rtl="0" eaLnBrk="0">
              <a:lnSpc>
                <a:spcPct val="140000"/>
              </a:lnSpc>
            </a:pPr>
            <a:endParaRPr lang="en-US" altLang="en-US" sz="1000"/>
          </a:p>
          <a:p>
            <a:pPr algn="l" rtl="0" eaLnBrk="0">
              <a:lnSpc>
                <a:spcPct val="101000"/>
              </a:lnSpc>
            </a:pPr>
            <a:endParaRPr lang="en-US" altLang="en-US" sz="500"/>
          </a:p>
          <a:p>
            <a:pPr algn="r" rtl="0" eaLnBrk="0">
              <a:lnSpc>
                <a:spcPct val="91000"/>
              </a:lnSpc>
              <a:spcBef>
                <a:spcPct val="0"/>
              </a:spcBef>
            </a:pPr>
            <a:r>
              <a:rPr sz="2000" kern="0" spc="-5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健帆DX-10血液净化机上</a:t>
            </a:r>
            <a:r>
              <a:rPr sz="2000" kern="0" spc="-30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</a:t>
            </a:r>
            <a:r>
              <a:rPr sz="2000" kern="0" spc="-5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，能导致血泵停止、</a:t>
            </a:r>
            <a:r>
              <a:rPr sz="2000" kern="0" spc="-60">
                <a:solidFill>
                  <a:srgbClr val="C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必须优先处理的报警有：</a:t>
            </a:r>
            <a:endParaRPr lang="en-US" altLang="en-US" sz="2000"/>
          </a:p>
        </p:txBody>
      </p:sp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45720"/>
            <a:ext cx="556259" cy="477011"/>
          </a:xfrm>
          <a:prstGeom prst="rect">
            <a:avLst/>
          </a:prstGeom>
        </p:spPr>
      </p:pic>
      <p:pic>
        <p:nvPicPr>
          <p:cNvPr id="180" name="picture 1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770120"/>
            <a:ext cx="9144000" cy="3733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https://d.book118.com/095133120221011101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2024-09-10T03:03:36.788</cp:lastPrinted>
  <dcterms:created xsi:type="dcterms:W3CDTF">2024-09-09T19:03:36Z</dcterms:created>
  <dcterms:modified xsi:type="dcterms:W3CDTF">2024-09-09T19:03:38Z</dcterms:modified>
</cp:coreProperties>
</file>