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0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0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B4B2C-B498-4331-BA6D-AD4B39A09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659D9-A95B-4242-A5DD-F76E8D680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1559C-FF44-4A84-A6CD-0D93BAC6C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17919-A32B-4728-936D-C55F4708E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7CB597-A8A3-4839-BFB0-BCE383BAD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D83FE4-C9FB-46EF-A7F5-A43591FE6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E4F6B8-E8CA-406B-B15D-576AAFD16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3B828-7B78-454D-A2CC-60375FD6F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E4D8F-C159-4521-AF7A-E49544F40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F9798-4C39-4602-882D-DD6718F00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CFF0A-581C-4FDA-9B7B-37C202D84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2" name="图形 6"/>
          <p:cNvSpPr/>
          <p:nvPr userDrawn="1">
            <p:custDataLst>
              <p:tags r:id="rId9"/>
            </p:custDataLst>
          </p:nvPr>
        </p:nvSpPr>
        <p:spPr>
          <a:xfrm>
            <a:off x="1654175" y="1771015"/>
            <a:ext cx="1182370" cy="17780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4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6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tags" Target="../tags/tag77.xml" /><Relationship Id="rId18" Type="http://schemas.openxmlformats.org/officeDocument/2006/relationships/tags" Target="../tags/tag78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194" r:id="rId2"/>
    <p:sldLayoutId id="2147489195" r:id="rId3"/>
    <p:sldLayoutId id="2147489196" r:id="rId4"/>
    <p:sldLayoutId id="2147489197" r:id="rId5"/>
    <p:sldLayoutId id="2147489198" r:id="rId6"/>
    <p:sldLayoutId id="2147489199" r:id="rId7"/>
    <p:sldLayoutId id="2147489200" r:id="rId8"/>
    <p:sldLayoutId id="2147489201" r:id="rId9"/>
    <p:sldLayoutId id="2147489202" r:id="rId10"/>
    <p:sldLayoutId id="214748920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42003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/>
          </a:bodyPr>
          <a:lstStyle/>
          <a:p>
            <a:r>
              <a:rPr lang="zh-CN" altLang="en-US"/>
              <a:t>跌倒应急预案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序号"/>
          <p:cNvSpPr txBox="1"/>
          <p:nvPr>
            <p:custDataLst>
              <p:tags r:id="rId2"/>
            </p:custDataLst>
          </p:nvPr>
        </p:nvSpPr>
        <p:spPr>
          <a:xfrm>
            <a:off x="4732870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3"/>
            </p:custDataLst>
          </p:nvPr>
        </p:nvSpPr>
        <p:spPr>
          <a:xfrm>
            <a:off x="4807482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4"/>
            </p:custDataLst>
          </p:nvPr>
        </p:nvSpPr>
        <p:spPr>
          <a:xfrm>
            <a:off x="835762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5"/>
            </p:custDataLst>
          </p:nvPr>
        </p:nvSpPr>
        <p:spPr>
          <a:xfrm>
            <a:off x="843224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应急组织与职责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6"/>
            </p:custDataLst>
          </p:nvPr>
        </p:nvSpPr>
        <p:spPr>
          <a:xfrm>
            <a:off x="594112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7"/>
            </p:custDataLst>
          </p:nvPr>
        </p:nvSpPr>
        <p:spPr>
          <a:xfrm>
            <a:off x="601573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应急预案概述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714937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9"/>
            </p:custDataLst>
          </p:nvPr>
        </p:nvSpPr>
        <p:spPr>
          <a:xfrm>
            <a:off x="722398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风险识别与评估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1077413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06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1"/>
            </p:custDataLst>
          </p:nvPr>
        </p:nvSpPr>
        <p:spPr>
          <a:xfrm>
            <a:off x="1084874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应急处置与救援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/>
          <p:nvPr>
            <p:custDataLst>
              <p:tags r:id="rId12"/>
            </p:custDataLst>
          </p:nvPr>
        </p:nvSpPr>
        <p:spPr>
          <a:xfrm>
            <a:off x="9565882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05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3"/>
            </p:custDataLst>
          </p:nvPr>
        </p:nvSpPr>
        <p:spPr>
          <a:xfrm>
            <a:off x="9640494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应急资源与保障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单击此处添加章节</a:t>
            </a:r>
            <a:endParaRPr lang="zh-CN" altLang="en-US"/>
          </a:p>
          <a:p>
            <a:r>
              <a:rPr lang="zh-CN" altLang="en-US"/>
              <a:t>标题内容</a:t>
            </a:r>
            <a:endParaRPr lang="zh-CN" altLang="en-US"/>
          </a:p>
        </p:txBody>
      </p:sp>
      <p:sp>
        <p:nvSpPr>
          <p:cNvPr id="10489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应急预案概述</a:t>
            </a:r>
            <a:endParaRPr lang="zh-CN" altLang="en-US"/>
          </a:p>
        </p:txBody>
      </p:sp>
      <p:sp>
        <p:nvSpPr>
          <p:cNvPr id="10489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目的和意义</a:t>
            </a:r>
            <a:endParaRPr lang="zh-CN" altLang="en-US"/>
          </a:p>
        </p:txBody>
      </p:sp>
      <p:sp>
        <p:nvSpPr>
          <p:cNvPr id="1049028" name="矩形 15"/>
          <p:cNvSpPr/>
          <p:nvPr>
            <p:custDataLst>
              <p:tags r:id="rId2"/>
            </p:custDataLst>
          </p:nvPr>
        </p:nvSpPr>
        <p:spPr>
          <a:xfrm>
            <a:off x="948119" y="2316861"/>
            <a:ext cx="10300342" cy="90568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目的：确保在跌倒事件发生时能够迅速、有效地进行应急处置，保障患者安全。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17"/>
          <p:cNvSpPr/>
          <p:nvPr>
            <p:custDataLst>
              <p:tags r:id="rId3"/>
            </p:custDataLst>
          </p:nvPr>
        </p:nvSpPr>
        <p:spPr>
          <a:xfrm flipV="1">
            <a:off x="838200" y="2203507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18"/>
          <p:cNvSpPr/>
          <p:nvPr>
            <p:custDataLst>
              <p:tags r:id="rId4"/>
            </p:custDataLst>
          </p:nvPr>
        </p:nvSpPr>
        <p:spPr>
          <a:xfrm flipH="1">
            <a:off x="9512654" y="2990116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27"/>
          <p:cNvSpPr/>
          <p:nvPr>
            <p:custDataLst>
              <p:tags r:id="rId5"/>
            </p:custDataLst>
          </p:nvPr>
        </p:nvSpPr>
        <p:spPr>
          <a:xfrm>
            <a:off x="948119" y="4319451"/>
            <a:ext cx="10300342" cy="90568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意义：提高医护人员对跌倒事件的应对能力，降低因跌倒导致的意外伤害和医疗纠纷的风险。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29"/>
          <p:cNvSpPr/>
          <p:nvPr>
            <p:custDataLst>
              <p:tags r:id="rId6"/>
            </p:custDataLst>
          </p:nvPr>
        </p:nvSpPr>
        <p:spPr>
          <a:xfrm flipV="1">
            <a:off x="838200" y="4206097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30"/>
          <p:cNvSpPr/>
          <p:nvPr>
            <p:custDataLst>
              <p:tags r:id="rId7"/>
            </p:custDataLst>
          </p:nvPr>
        </p:nvSpPr>
        <p:spPr>
          <a:xfrm flipH="1">
            <a:off x="9512654" y="4992706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适用范围</a:t>
            </a:r>
            <a:endParaRPr lang="zh-CN" altLang="en-US"/>
          </a:p>
        </p:txBody>
      </p:sp>
      <p:sp>
        <p:nvSpPr>
          <p:cNvPr id="104907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适用于所有年龄段的人群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适用于室内外各种场所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适用于不同季节和天气状况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适用于不同紧急情况下的跌倒处理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编制依据</a:t>
            </a:r>
            <a:endParaRPr lang="zh-CN" altLang="en-US"/>
          </a:p>
        </p:txBody>
      </p:sp>
      <p:sp>
        <p:nvSpPr>
          <p:cNvPr id="104913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国家相关法律法规和政策文件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行业标准和规范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企业实际情况和历史经验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5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风险评估和应急能力评估结果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风险识别与评估</a:t>
            </a:r>
            <a:endParaRPr lang="zh-CN" altLang="en-US"/>
          </a:p>
        </p:txBody>
      </p:sp>
      <p:sp>
        <p:nvSpPr>
          <p:cNvPr id="10491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常见风险因素</a:t>
            </a:r>
            <a:endParaRPr lang="zh-CN" altLang="en-US"/>
          </a:p>
        </p:txBody>
      </p:sp>
      <p:sp>
        <p:nvSpPr>
          <p:cNvPr id="104927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患者长期服用抗凝药物或活血化瘀药物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患者存在意识障碍或行动不便等情况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患者年龄较大，身体机能下降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患者患有高血压、糖尿病等慢性疾病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风险等级划分</a:t>
            </a:r>
            <a:endParaRPr lang="zh-CN" altLang="en-US"/>
          </a:p>
        </p:txBody>
      </p:sp>
      <p:sp>
        <p:nvSpPr>
          <p:cNvPr id="104933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低风险：跌倒可能性小，对身体健康影响轻微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中等风险：跌倒可能发生，对身体健康有一定影响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高风险：跌倒可能性大，对身体健康有较大影响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极高风险：跌倒极易发生，对身体健康有严重威胁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应对措施建议</a:t>
            </a:r>
            <a:endParaRPr lang="zh-CN" altLang="en-US"/>
          </a:p>
        </p:txBody>
      </p:sp>
      <p:sp>
        <p:nvSpPr>
          <p:cNvPr id="104939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建立风险识别与评估机制，定期进行风险评估，及时更新应急预案。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加强员工培训，提高员工应对突发事件的能力和意识。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完善应急物资储备，确保应急物资充足、有效。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加强与外部应急机构的联系与合作，提高应急响应能力。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应急组织与职责</a:t>
            </a:r>
            <a:endParaRPr lang="zh-CN" altLang="en-US"/>
          </a:p>
        </p:txBody>
      </p:sp>
      <p:sp>
        <p:nvSpPr>
          <p:cNvPr id="10494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应急指挥机构</a:t>
            </a:r>
            <a:endParaRPr lang="zh-CN" altLang="en-US"/>
          </a:p>
        </p:txBody>
      </p:sp>
      <p:sp>
        <p:nvSpPr>
          <p:cNvPr id="104952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人员组成：由相关部门的领导和专家组成，具备专业的应急指挥和救援能力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组织构成：包括应急指挥部、应急指挥中心、应急救援队伍等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职责：负责应急预案的制定、实施和监督，组织协调各部门、单位开展应急救援工作，及时向有关部门报告应急处置进展情况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运行机制：建立应急预案定期评估和修订机制，确保应急指挥机构的有效运作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应急协调机制</a:t>
            </a:r>
            <a:endParaRPr lang="zh-CN" altLang="en-US"/>
          </a:p>
        </p:txBody>
      </p:sp>
      <p:sp>
        <p:nvSpPr>
          <p:cNvPr id="104959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应急小组：负责具体实施应急处置措施，包括医疗救治、现场控制等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应急指挥部：负责协调各方资源，统一指挥应急处置工作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协调联络组：负责与相关部门和外部机构进行沟通协调，确保信息畅通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后勤保障组：负责提供应急处置所需的物资、装备和场地等保障措施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应急响应流程</a:t>
            </a:r>
            <a:endParaRPr lang="zh-CN" altLang="en-US"/>
          </a:p>
        </p:txBody>
      </p:sp>
      <p:sp>
        <p:nvSpPr>
          <p:cNvPr id="104964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接警：确认事故发生，立即报告应急指挥部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启动预案：发布应急响应指令，调动应急资源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现场处置：组织专业人员开展救援，控制事态发展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后期处置：进行事故调查，落实整改措施，总结经验教训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https://d.book118.com/095142003323011102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1_1"/>
  <p:tag name="KSO_WM_UNIT_INDEX" val="1_1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5_1"/>
  <p:tag name="KSO_WM_UNIT_INDEX" val="1_5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MiSans</vt:lpstr>
      <vt:lpstr>Calibri Light</vt:lpstr>
      <vt:lpstr>微软雅黑</vt:lpstr>
      <vt:lpstr>Wingdings</vt:lpstr>
      <vt:lpstr>Office Theme</vt:lpstr>
      <vt:lpstr>跌倒应急预案</vt:lpstr>
      <vt:lpstr>目录</vt:lpstr>
      <vt:lpstr>单击此处添加章节
标题内容</vt:lpstr>
      <vt:lpstr>应急预案概述</vt:lpstr>
      <vt:lpstr>目的和意义</vt:lpstr>
      <vt:lpstr>适用范围</vt:lpstr>
      <vt:lpstr>编制依据</vt:lpstr>
      <vt:lpstr>风险识别与评估</vt:lpstr>
      <vt:lpstr>常见风险因素</vt:lpstr>
      <vt:lpstr>风险等级划分</vt:lpstr>
      <vt:lpstr>应对措施建议</vt:lpstr>
      <vt:lpstr>应急组织与职责</vt:lpstr>
      <vt:lpstr>应急指挥机构</vt:lpstr>
      <vt:lpstr>应急协调机制</vt:lpstr>
      <vt:lpstr>应急响应流程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2024-09-11T22:59:06.083</cp:lastPrinted>
  <dcterms:created xsi:type="dcterms:W3CDTF">2024-09-11T14:59:06Z</dcterms:created>
  <dcterms:modified xsi:type="dcterms:W3CDTF">2024-09-11T14:59:08Z</dcterms:modified>
</cp:coreProperties>
</file>