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KSNWSF+MS-UIGothic"/>
      <p:regular r:id="rId19"/>
    </p:embeddedFont>
    <p:embeddedFont>
      <p:font typeface="TMRGEI+NPWFOK+ArialMT"/>
      <p:regular r:id="rId20"/>
    </p:embeddedFont>
    <p:embeddedFont>
      <p:font typeface="BWQKQU+CLUNFP+Arial-BoldMT"/>
      <p:regular r:id="rId21"/>
    </p:embeddedFont>
    <p:embeddedFont>
      <p:font typeface="RVWKUC+IOJRSH+MicrosoftYaHei-Bold"/>
      <p:regular r:id="rId22"/>
    </p:embeddedFont>
    <p:embeddedFont>
      <p:font typeface="ITRCNA+HTDODR+MicrosoftYaHei"/>
      <p:regular r:id="rId23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38CEA-C2EA-4D68-90AA-31E26DF4F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10AF3-81F3-4AAF-89B4-196A3529C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7E89E-54D0-4206-AACE-442F2CB1E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19CBE-CB5B-4970-B848-43BFCE1ED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7CC28F-B972-4CDE-9C6F-DD7B392A9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800F04-A621-4247-ACF1-003496C9B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060CFC-4A68-476C-83F0-9118F8009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638CF4-0ABF-4871-94D3-F49150205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77061-DC8C-42AF-ACEC-3388AB2C2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B21F9-621F-4152-A084-1A1F5424E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274E3-AB6D-4C4D-9017-0CB63661E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44230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836955"/>
            <a:ext cx="7554669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F0DC"/>
                </a:solidFill>
                <a:latin typeface="KSNWSF+MS-UIGothic"/>
                <a:cs typeface="KSNWSF+MS-UIGothic"/>
              </a:rPr>
              <a:t>跨部沟通与冲突管理件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166897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TMRGEI+NPWFOK+ArialMT"/>
                <a:cs typeface="TMRGEI+NPWFOK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KSNWSF+MS-UIGothic"/>
                <a:cs typeface="KSNWSF+MS-UIGothic"/>
              </a:rPr>
              <a:t>跨部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门</a:t>
            </a:r>
            <a:r>
              <a:rPr sz="2400">
                <a:solidFill>
                  <a:srgbClr val="FFEACF"/>
                </a:solidFill>
                <a:latin typeface="KSNWSF+MS-UIGothic"/>
                <a:cs typeface="KSNWSF+MS-UIGothic"/>
              </a:rPr>
              <a:t>沟通的重要性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0300" y="221761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TMRGEI+NPWFOK+ArialMT"/>
                <a:cs typeface="TMRGEI+NPWFOK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KSNWSF+MS-UIGothic"/>
                <a:cs typeface="KSNWSF+MS-UIGothic"/>
              </a:rPr>
              <a:t>冲突管理的基本理念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210300" y="2766250"/>
            <a:ext cx="5491421" cy="24097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TMRGEI+NPWFOK+ArialMT"/>
                <a:cs typeface="TMRGEI+NPWFOK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KSNWSF+MS-UIGothic"/>
                <a:cs typeface="KSNWSF+MS-UIGothic"/>
              </a:rPr>
              <a:t>跨部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门</a:t>
            </a:r>
            <a:r>
              <a:rPr sz="2400">
                <a:solidFill>
                  <a:srgbClr val="FFEACF"/>
                </a:solidFill>
                <a:latin typeface="KSNWSF+MS-UIGothic"/>
                <a:cs typeface="KSNWSF+MS-UIGothic"/>
              </a:rPr>
              <a:t>沟通中的冲突解决策略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TMRGEI+NPWFOK+ArialMT"/>
                <a:cs typeface="TMRGEI+NPWFOK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KSNWSF+MS-UIGothic"/>
                <a:cs typeface="KSNWSF+MS-UIGothic"/>
              </a:rPr>
              <a:t>冲突管理的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FFEACF"/>
                </a:solidFill>
                <a:latin typeface="KSNWSF+MS-UIGothic"/>
                <a:cs typeface="KSNWSF+MS-UIGothic"/>
              </a:rPr>
              <a:t>用与案例分析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TMRGEI+NPWFOK+ArialMT"/>
                <a:cs typeface="TMRGEI+NPWFOK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KSNWSF+MS-UIGothic"/>
                <a:cs typeface="KSNWSF+MS-UIGothic"/>
              </a:rPr>
              <a:t>提升跨部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门</a:t>
            </a:r>
            <a:r>
              <a:rPr sz="2400">
                <a:solidFill>
                  <a:srgbClr val="FFEACF"/>
                </a:solidFill>
                <a:latin typeface="KSNWSF+MS-UIGothic"/>
                <a:cs typeface="KSNWSF+MS-UIGothic"/>
              </a:rPr>
              <a:t>沟通与冲突管理能力的</a:t>
            </a:r>
          </a:p>
          <a:p>
            <a:pPr marL="203200" marR="0">
              <a:lnSpc>
                <a:spcPts val="2400"/>
              </a:lnSpc>
              <a:spcBef>
                <a:spcPts val="1931"/>
              </a:spcBef>
              <a:spcAft>
                <a:spcPct val="0"/>
              </a:spcAft>
            </a:pPr>
            <a:r>
              <a:rPr sz="2400">
                <a:solidFill>
                  <a:srgbClr val="FFEACF"/>
                </a:solidFill>
                <a:latin typeface="KSNWSF+MS-UIGothic"/>
                <a:cs typeface="KSNWSF+MS-UIGothic"/>
              </a:rPr>
              <a:t>建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BWQKQU+CLUNFP+Arial-BoldMT"/>
                <a:cs typeface="BWQKQU+CLUNFP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79165" y="4137893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KSNWSF+MS-UIGothic"/>
                <a:cs typeface="KSNWSF+MS-UIGothic"/>
              </a:rPr>
              <a:t>跨部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门</a:t>
            </a:r>
            <a:r>
              <a:rPr sz="4550" spc="25">
                <a:solidFill>
                  <a:srgbClr val="FFEACF"/>
                </a:solidFill>
                <a:latin typeface="KSNWSF+MS-UIGothic"/>
                <a:cs typeface="KSNWSF+MS-UIGothic"/>
              </a:rPr>
              <a:t>沟通的重要性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FF960E"/>
                </a:solidFill>
                <a:latin typeface="KSNWSF+MS-UIGothic"/>
                <a:cs typeface="KSNWSF+MS-UIGothic"/>
              </a:rPr>
              <a:t>什么跨部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FF960E"/>
                </a:solidFill>
                <a:latin typeface="KSNWSF+MS-UIGothic"/>
                <a:cs typeface="KSNWSF+MS-UIGothic"/>
              </a:rPr>
              <a:t>沟通是必要的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VWKUC+IOJRSH+MicrosoftYaHei-Bold"/>
                <a:cs typeface="RVWKUC+IOJRS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VWKUC+IOJRSH+MicrosoftYaHei-Bold"/>
                <a:cs typeface="RVWKUC+IOJRS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VWKUC+IOJRSH+MicrosoftYaHei-Bold"/>
                <a:cs typeface="RVWKUC+IOJRS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KSNWSF+MS-UIGothic"/>
                <a:cs typeface="KSNWSF+MS-UIGothic"/>
              </a:rPr>
              <a:t>提升工作效率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KSNWSF+MS-UIGothic"/>
                <a:cs typeface="KSNWSF+MS-UIGothic"/>
              </a:rPr>
              <a:t>促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进协</a:t>
            </a:r>
            <a:r>
              <a:rPr sz="2000" spc="25">
                <a:solidFill>
                  <a:srgbClr val="FF960E"/>
                </a:solidFill>
                <a:latin typeface="KSNWSF+MS-UIGothic"/>
                <a:cs typeface="KSNWSF+MS-UIGothic"/>
              </a:rPr>
              <a:t>同合作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实现</a:t>
            </a:r>
            <a:r>
              <a:rPr sz="2000" spc="25">
                <a:solidFill>
                  <a:srgbClr val="FF960E"/>
                </a:solidFill>
                <a:latin typeface="KSNWSF+MS-UIGothic"/>
                <a:cs typeface="KSNWSF+MS-UIGothic"/>
              </a:rPr>
              <a:t>企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960E"/>
                </a:solidFill>
                <a:latin typeface="KSNWSF+MS-UIGothic"/>
                <a:cs typeface="KSNWSF+MS-UIGothic"/>
              </a:rPr>
              <a:t>目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SNWSF+MS-UIGothic"/>
                <a:cs typeface="KSNWSF+MS-UIGothic"/>
              </a:rPr>
              <a:t>跨部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FF960E"/>
                </a:solidFill>
                <a:latin typeface="KSNWSF+MS-UIGothic"/>
                <a:cs typeface="KSNWSF+MS-UIGothic"/>
              </a:rPr>
              <a:t>沟通的挑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SNWSF+MS-UIGothic"/>
                <a:cs typeface="KSNWSF+MS-UIGothic"/>
              </a:rPr>
              <a:t>部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门</a:t>
            </a:r>
            <a:r>
              <a:rPr sz="2300" spc="25">
                <a:solidFill>
                  <a:srgbClr val="FF960E"/>
                </a:solidFill>
                <a:latin typeface="KSNWSF+MS-UIGothic"/>
                <a:cs typeface="KSNWSF+MS-UIGothic"/>
              </a:rPr>
              <a:t>目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FF960E"/>
                </a:solidFill>
                <a:latin typeface="KSNWSF+MS-UIGothic"/>
                <a:cs typeface="KSNWSF+MS-UIGothic"/>
              </a:rPr>
              <a:t>差异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SNWSF+MS-UIGothic"/>
                <a:cs typeface="KSNWSF+MS-UIGothic"/>
              </a:rPr>
              <a:t>信息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传递</a:t>
            </a:r>
            <a:r>
              <a:rPr sz="2300" spc="25">
                <a:solidFill>
                  <a:srgbClr val="FF960E"/>
                </a:solidFill>
                <a:latin typeface="KSNWSF+MS-UIGothic"/>
                <a:cs typeface="KSNWSF+MS-UIGothic"/>
              </a:rPr>
              <a:t>失真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组织</a:t>
            </a:r>
            <a:r>
              <a:rPr sz="2300" spc="25">
                <a:solidFill>
                  <a:srgbClr val="FF960E"/>
                </a:solidFill>
                <a:latin typeface="KSNWSF+MS-UIGothic"/>
                <a:cs typeface="KSNWSF+MS-UIGothic"/>
              </a:rPr>
              <a:t>文化影响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SNWSF+MS-UIGothic"/>
                <a:cs typeface="KSNWSF+MS-UIGothic"/>
              </a:rPr>
              <a:t>如何建立高效的跨部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FF960E"/>
                </a:solidFill>
                <a:latin typeface="KSNWSF+MS-UIGothic"/>
                <a:cs typeface="KSNWSF+MS-UIGothic"/>
              </a:rPr>
              <a:t>沟通机制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BWQKQU+CLUNFP+Arial-BoldMT"/>
                <a:cs typeface="BWQKQU+CLUNFP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79165" y="4137893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KSNWSF+MS-UIGothic"/>
                <a:cs typeface="KSNWSF+MS-UIGothic"/>
              </a:rPr>
              <a:t>冲突管理的基本理念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SNWSF+MS-UIGothic"/>
                <a:cs typeface="KSNWSF+MS-UIGothic"/>
              </a:rPr>
              <a:t>什么是冲突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KSNWSF+MS-UIGothic"/>
                <a:cs typeface="KSNWSF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KSNWSF+MS-UIGothic"/>
                <a:cs typeface="KSNWSF+MS-UIGothic"/>
              </a:rPr>
              <a:t>感知差异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SNWSF+MS-UIGothic"/>
                <a:cs typeface="KSNWSF+MS-UIGothic"/>
              </a:rPr>
              <a:t>冲突的来源和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960E"/>
                </a:solidFill>
                <a:latin typeface="KSNWSF+MS-UIGothic"/>
                <a:cs typeface="KSNWSF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SNWSF+MS-UIGothic"/>
                <a:cs typeface="KSNWSF+MS-UIGothic"/>
              </a:rPr>
              <a:t>来源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393855"/>
            <a:ext cx="5308420" cy="49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FFFFFF"/>
                </a:solidFill>
                <a:latin typeface="TMRGEI+NPWFOK+ArialMT"/>
                <a:cs typeface="TMRGEI+NPWFOK+ArialMT"/>
              </a:rPr>
              <a:t>•</a:t>
            </a:r>
            <a:r>
              <a:rPr sz="1550" spc="66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KSNWSF+MS-UIGothic"/>
                <a:cs typeface="KSNWSF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KSNWSF+MS-UIGothic"/>
                <a:cs typeface="KSNWSF+MS-UIGothic"/>
              </a:rPr>
              <a:t>不一致：当个体或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KSNWSF+MS-UIGothic"/>
                <a:cs typeface="KSNWSF+MS-UIGothic"/>
              </a:rPr>
              <a:t>追求的目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KSNWSF+MS-UIGothic"/>
                <a:cs typeface="KSNWSF+MS-UIGothic"/>
              </a:rPr>
              <a:t>不相互兼容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KSNWSF+MS-UIGothic"/>
                <a:cs typeface="KSNWS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15645"/>
            <a:ext cx="4651195" cy="4912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FFFFFF"/>
                </a:solidFill>
                <a:latin typeface="TMRGEI+NPWFOK+ArialMT"/>
                <a:cs typeface="TMRGEI+NPWFOK+ArialMT"/>
              </a:rPr>
              <a:t>•</a:t>
            </a:r>
            <a:r>
              <a:rPr sz="1550" spc="66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KSNWSF+MS-UIGothic"/>
                <a:cs typeface="KSNWSF+MS-UIGothic"/>
              </a:rPr>
              <a:t>源稀缺：当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KSNWSF+MS-UIGothic"/>
                <a:cs typeface="KSNWSF+MS-UIGothic"/>
              </a:rPr>
              <a:t>源不足以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KSNWSF+MS-UIGothic"/>
                <a:cs typeface="KSNWSF+MS-UIGothic"/>
              </a:rPr>
              <a:t>足每个人的需求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KSNWSF+MS-UIGothic"/>
                <a:cs typeface="KSNWS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SNWSF+MS-UIGothic"/>
                <a:cs typeface="KSNWSF+MS-UIGothic"/>
              </a:rPr>
              <a:t>冲突的来源和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960E"/>
                </a:solidFill>
                <a:latin typeface="KSNWSF+MS-UIGothic"/>
                <a:cs typeface="KSNWSF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2612"/>
            <a:ext cx="1297247" cy="50891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TMRGEI+NPWFOK+ArialMT"/>
                <a:cs typeface="TMRGEI+NPWFOK+ArialMT"/>
              </a:rPr>
              <a:t>•</a:t>
            </a:r>
            <a:r>
              <a:rPr sz="1600" spc="640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1550" spc="25">
                <a:solidFill>
                  <a:srgbClr val="FF960E"/>
                </a:solidFill>
                <a:latin typeface="KSNWSF+MS-UIGothic"/>
                <a:cs typeface="KSNWSF+MS-UIGothic"/>
              </a:rPr>
              <a:t>沟通障碍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3727"/>
            <a:ext cx="1497126" cy="5085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MRGEI+NPWFOK+ArialMT"/>
                <a:cs typeface="TMRGEI+NPWFOK+ArialMT"/>
              </a:rPr>
              <a:t>•</a:t>
            </a:r>
            <a:r>
              <a:rPr sz="1600" spc="64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50" spc="25">
                <a:solidFill>
                  <a:srgbClr val="FFFFFF"/>
                </a:solidFill>
                <a:latin typeface="KSNWSF+MS-UIGothic"/>
                <a:cs typeface="KSNWSF+MS-UIGothic"/>
              </a:rPr>
              <a:t>价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550" spc="25">
                <a:solidFill>
                  <a:srgbClr val="FFFFFF"/>
                </a:solidFill>
                <a:latin typeface="KSNWSF+MS-UIGothic"/>
                <a:cs typeface="KSNWSF+MS-UIGothic"/>
              </a:rPr>
              <a:t>差异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193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由不同文化、背景或理念引起的冲突。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SNWSF+MS-UIGothic"/>
                <a:cs typeface="KSNWSF+MS-UIGothic"/>
              </a:rPr>
              <a:t>冲突的来源和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960E"/>
                </a:solidFill>
                <a:latin typeface="KSNWSF+MS-UIGothic"/>
                <a:cs typeface="KSNWSF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TRCNA+HTDODR+MicrosoftYaHei"/>
                <a:cs typeface="ITRCNA+HTDODR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TRCNA+HTDODR+MicrosoftYaHei"/>
                <a:cs typeface="ITRCNA+HTDODR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TRCNA+HTDODR+MicrosoftYaHei"/>
                <a:cs typeface="ITRCNA+HTDODR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TRCNA+HTDODR+MicrosoftYaHei"/>
                <a:cs typeface="ITRCNA+HTDODR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SNWSF+MS-UIGothic"/>
                <a:cs typeface="KSNWSF+MS-UIGothic"/>
              </a:rPr>
              <a:t>冲突管理的重要性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8730" y="34709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SNWSF+MS-UIGothic"/>
                <a:cs typeface="KSNWSF+MS-UIGothic"/>
              </a:rPr>
              <a:t>提升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1600">
                <a:solidFill>
                  <a:srgbClr val="FFFFFF"/>
                </a:solidFill>
                <a:latin typeface="KSNWSF+MS-UIGothic"/>
                <a:cs typeface="KSNWSF+MS-UIGothic"/>
              </a:rPr>
              <a:t>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00400" y="347090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SNWSF+MS-UIGothic"/>
                <a:cs typeface="KSNWSF+MS-UIGothic"/>
              </a:rPr>
              <a:t>增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强团队</a:t>
            </a:r>
            <a:r>
              <a:rPr sz="1600">
                <a:solidFill>
                  <a:srgbClr val="FFFFFF"/>
                </a:solidFill>
                <a:latin typeface="KSNWSF+MS-UIGothic"/>
                <a:cs typeface="KSNWSF+MS-UIGothic"/>
              </a:rPr>
              <a:t>凝聚力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21350" y="3470909"/>
            <a:ext cx="111942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SNWSF+MS-UIGothic"/>
                <a:cs typeface="KSNWSF+MS-UIGothic"/>
              </a:rPr>
              <a:t>促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进创</a:t>
            </a:r>
            <a:r>
              <a:rPr sz="1600">
                <a:solidFill>
                  <a:srgbClr val="FFFFFF"/>
                </a:solidFill>
                <a:latin typeface="KSNWSF+MS-UIGothic"/>
                <a:cs typeface="KSNWSF+MS-UIGothic"/>
              </a:rPr>
              <a:t>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740015" y="347090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维护组织</a:t>
            </a:r>
            <a:r>
              <a:rPr sz="1600">
                <a:solidFill>
                  <a:srgbClr val="FFFFFF"/>
                </a:solidFill>
                <a:latin typeface="KSNWSF+MS-UIGothic"/>
                <a:cs typeface="KSNWSF+MS-UIGothic"/>
              </a:rPr>
              <a:t>健康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413365" y="347090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SNWSF+MS-UIGothic"/>
                <a:cs typeface="KSNWSF+MS-UIGothic"/>
              </a:rPr>
              <a:t>注意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57555" y="4489938"/>
            <a:ext cx="19716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适当管理冲突可以激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团队创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造力，提高整体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效。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034029" y="4489938"/>
            <a:ext cx="191407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解决冲突，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可以建立更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密、更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信任的关系。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249545" y="4489938"/>
            <a:ext cx="19716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冲突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常激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新的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点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和解决方案，有助于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队创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新。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472044" y="4489938"/>
            <a:ext cx="19716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冲突管理有助于减少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织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内部的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紧张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力，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维护组织稳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定和健康。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737090" y="4489938"/>
            <a:ext cx="2102606" cy="19716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上述内容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仅为课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件的概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要，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教学中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应进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每个概念，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并提供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案例和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练习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以帮助学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更好地理解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KSNWSF+MS-UIGothic"/>
                <a:cs typeface="KSNWSF+MS-UIGothic"/>
              </a:rPr>
              <a:t>用冲突管理的技巧。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BWQKQU+CLUNFP+Arial-BoldMT"/>
                <a:cs typeface="BWQKQU+CLUNFP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17114" y="4137893"/>
            <a:ext cx="868271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KSNWSF+MS-UIGothic"/>
                <a:cs typeface="KSNWSF+MS-UIGothic"/>
              </a:rPr>
              <a:t>跨部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门</a:t>
            </a:r>
            <a:r>
              <a:rPr sz="4550" spc="25">
                <a:solidFill>
                  <a:srgbClr val="FFEACF"/>
                </a:solidFill>
                <a:latin typeface="KSNWSF+MS-UIGothic"/>
                <a:cs typeface="KSNWSF+MS-UIGothic"/>
              </a:rPr>
              <a:t>沟通中的冲突解决策略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810577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SNWSF+MS-UIGothic"/>
                <a:cs typeface="KSNWSF+MS-UIGothic"/>
              </a:rPr>
              <a:t>合作策略：如何促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FF960E"/>
                </a:solidFill>
                <a:latin typeface="KSNWSF+MS-UIGothic"/>
                <a:cs typeface="KSNWSF+MS-UIGothic"/>
              </a:rPr>
              <a:t>跨部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门间</a:t>
            </a:r>
            <a:r>
              <a:rPr sz="3000">
                <a:solidFill>
                  <a:srgbClr val="FF960E"/>
                </a:solidFill>
                <a:latin typeface="KSNWSF+MS-UIGothic"/>
                <a:cs typeface="KSNWSF+MS-UIGothic"/>
              </a:rPr>
              <a:t>的合作与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协调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SNWSF+MS-UIGothic"/>
                <a:cs typeface="KSNWSF+MS-UIGothic"/>
              </a:rPr>
              <a:t>开放式沟通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SNWSF+MS-UIGothic"/>
                <a:cs typeface="KSNWSF+MS-UIGothic"/>
              </a:rPr>
              <a:t>建立共同目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SNWSF+MS-UIGothic"/>
                <a:cs typeface="KSNWSF+MS-UIGothic"/>
              </a:rPr>
              <a:t>建立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协</a:t>
            </a:r>
            <a:r>
              <a:rPr sz="2300" spc="23">
                <a:solidFill>
                  <a:srgbClr val="FF960E"/>
                </a:solidFill>
                <a:latin typeface="KSNWSF+MS-UIGothic"/>
                <a:cs typeface="KSNWSF+MS-UIGothic"/>
              </a:rPr>
              <a:t>作机制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https://d.book118.com/095144230102011104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KSNWSF+MS-UIGothic</vt:lpstr>
      <vt:lpstr>TMRGEI+NPWFOK+ArialMT</vt:lpstr>
      <vt:lpstr>Times New Roman</vt:lpstr>
      <vt:lpstr>SimSun</vt:lpstr>
      <vt:lpstr>BWQKQU+CLUNFP+Arial-BoldMT</vt:lpstr>
      <vt:lpstr>RVWKUC+IOJRSH+MicrosoftYaHei-Bold</vt:lpstr>
      <vt:lpstr>ITRCNA+HTDODR+MicrosoftYaHei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2024-09-13T23:17:29.342</cp:lastPrinted>
  <dcterms:created xsi:type="dcterms:W3CDTF">2024-09-13T15:17:29Z</dcterms:created>
  <dcterms:modified xsi:type="dcterms:W3CDTF">2024-09-13T15:17:30Z</dcterms:modified>
</cp:coreProperties>
</file>