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F763A3-A966-4264-85A9-26CD67FB8D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F3BA7B-12F9-4909-AD2E-2CAE937614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6B0341-6AF9-4220-BED2-D71C207DC4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E9741F-9B0A-48D5-B3F6-C9B600801E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866A1E4-A163-4A9E-AED0-72C26AA96C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35DC37E-B2C8-4957-BDF6-3ACE87FBA7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7A173FA-4006-43C8-B734-57BB3E7D9C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C395DF-96F3-4856-807B-F4CE541B43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9C4B72-8D70-4F62-9623-6F24DA1588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B746E3-F51C-4984-A914-B135E7C3F1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DC5DB8-5FEF-46E2-A060-A7934A4F0C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5211020011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概率论与数理统计—集合论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81004" y="4871256"/>
            <a:ext cx="3607967" cy="4000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1004" y="5480856"/>
            <a:ext cx="3128727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集合论基本概念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概率空间与事件域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概率分布与随机变量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数字特征与特征函数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大数定律与中心极限定理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参数估计与假设检验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集合论基本概念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集合定义与表示方法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集合定义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集合是具有某种特定性质的事物的总体，事物称为元素。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表示方法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常用大写字母A,B,C,...表示集合，小写字母a,b,c,...表示元素。若元素a属于集合A，则记作a∈A。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元素a属于集合A，记作a∈A。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属于关系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元素a不属于集合A，记作a∉A。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不属于关系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元素与集合关系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交集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由所有既属于集合A又属于集合B的元素所组成的集合，记作A∩B（或B∩A），即A∩B={x|x∈A且x∈B}。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差集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由所有属于集合A但不属于集合B的元素所组成的集合，记作A−B（或AB），即A−B={x|x∈A且x∉B}。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并集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由所有属于集合A或属于集合B的元素所组成的集合，记作A∪B（或B∪A），即A∪B={x|x∈A或x∈B}。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集合运算及性质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对于全集U，由所有不属于集合A的元素组成的集合称为集合A的补集，记作∁UA（或CuA），即∁UA={x|x∈U且x∉A}。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补集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由集合A所有子集组成的集合称为集合A的幂集，记作P(A)或2^A。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幂集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A∪B=B∪A，A∩B=B∩A。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交换律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集合运算及性质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071464" y="927003"/>
            <a:ext cx="9419070" cy="5265503"/>
          </a:xfrm>
          <a:custGeom>
            <a:rect l="l" t="t" r="r" b="b"/>
            <a:pathLst>
              <a:path w="625" h="495">
                <a:moveTo>
                  <a:pt x="0" y="455"/>
                </a:moveTo>
                <a:lnTo>
                  <a:pt x="117" y="455"/>
                </a:lnTo>
                <a:lnTo>
                  <a:pt x="117" y="378"/>
                </a:lnTo>
                <a:lnTo>
                  <a:pt x="117" y="337"/>
                </a:lnTo>
                <a:lnTo>
                  <a:pt x="158" y="337"/>
                </a:lnTo>
                <a:lnTo>
                  <a:pt x="235" y="337"/>
                </a:lnTo>
                <a:lnTo>
                  <a:pt x="235" y="260"/>
                </a:lnTo>
                <a:lnTo>
                  <a:pt x="235" y="219"/>
                </a:lnTo>
                <a:lnTo>
                  <a:pt x="276" y="219"/>
                </a:lnTo>
                <a:lnTo>
                  <a:pt x="353" y="219"/>
                </a:lnTo>
                <a:lnTo>
                  <a:pt x="353" y="142"/>
                </a:lnTo>
                <a:lnTo>
                  <a:pt x="353" y="101"/>
                </a:lnTo>
                <a:lnTo>
                  <a:pt x="394" y="101"/>
                </a:lnTo>
                <a:lnTo>
                  <a:pt x="495" y="101"/>
                </a:lnTo>
                <a:lnTo>
                  <a:pt x="568" y="29"/>
                </a:lnTo>
                <a:lnTo>
                  <a:pt x="560" y="21"/>
                </a:lnTo>
                <a:lnTo>
                  <a:pt x="593" y="10"/>
                </a:lnTo>
                <a:lnTo>
                  <a:pt x="625" y="0"/>
                </a:lnTo>
                <a:lnTo>
                  <a:pt x="615" y="32"/>
                </a:lnTo>
                <a:lnTo>
                  <a:pt x="604" y="65"/>
                </a:lnTo>
                <a:lnTo>
                  <a:pt x="596" y="57"/>
                </a:lnTo>
                <a:lnTo>
                  <a:pt x="512" y="142"/>
                </a:lnTo>
                <a:lnTo>
                  <a:pt x="394" y="142"/>
                </a:lnTo>
                <a:lnTo>
                  <a:pt x="394" y="219"/>
                </a:lnTo>
                <a:lnTo>
                  <a:pt x="394" y="260"/>
                </a:lnTo>
                <a:lnTo>
                  <a:pt x="353" y="260"/>
                </a:lnTo>
                <a:lnTo>
                  <a:pt x="276" y="260"/>
                </a:lnTo>
                <a:lnTo>
                  <a:pt x="276" y="337"/>
                </a:lnTo>
                <a:lnTo>
                  <a:pt x="276" y="378"/>
                </a:lnTo>
                <a:lnTo>
                  <a:pt x="235" y="378"/>
                </a:lnTo>
                <a:lnTo>
                  <a:pt x="158" y="378"/>
                </a:lnTo>
                <a:lnTo>
                  <a:pt x="158" y="455"/>
                </a:lnTo>
                <a:lnTo>
                  <a:pt x="158" y="495"/>
                </a:lnTo>
                <a:lnTo>
                  <a:pt x="117" y="495"/>
                </a:lnTo>
                <a:lnTo>
                  <a:pt x="0" y="495"/>
                </a:lnTo>
                <a:lnTo>
                  <a:pt x="0" y="455"/>
                </a:ln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alpha val="100000"/>
                  <a:lumMod val="40000"/>
                  <a:lumOff val="6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212425" y="26677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8522661" y="2674162"/>
            <a:ext cx="0" cy="1059826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486155" y="28031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flipH="1">
            <a:off x="7682370" y="3015782"/>
            <a:ext cx="367566" cy="347027"/>
          </a:xfrm>
          <a:custGeom>
            <a:rect l="l" t="t" r="r" b="b"/>
            <a:pathLst>
              <a:path w="376" h="355">
                <a:moveTo>
                  <a:pt x="90" y="0"/>
                </a:moveTo>
                <a:cubicBezTo>
                  <a:pt x="104" y="0"/>
                  <a:pt x="115" y="12"/>
                  <a:pt x="115" y="26"/>
                </a:cubicBezTo>
                <a:cubicBezTo>
                  <a:pt x="115" y="40"/>
                  <a:pt x="104" y="52"/>
                  <a:pt x="90" y="52"/>
                </a:cubicBezTo>
                <a:cubicBezTo>
                  <a:pt x="75" y="52"/>
                  <a:pt x="64" y="40"/>
                  <a:pt x="64" y="26"/>
                </a:cubicBezTo>
                <a:cubicBezTo>
                  <a:pt x="64" y="12"/>
                  <a:pt x="75" y="0"/>
                  <a:pt x="90" y="0"/>
                </a:cubicBezTo>
                <a:close/>
                <a:moveTo>
                  <a:pt x="37" y="264"/>
                </a:moveTo>
                <a:cubicBezTo>
                  <a:pt x="95" y="264"/>
                  <a:pt x="95" y="264"/>
                  <a:pt x="95" y="264"/>
                </a:cubicBezTo>
                <a:cubicBezTo>
                  <a:pt x="108" y="264"/>
                  <a:pt x="118" y="274"/>
                  <a:pt x="118" y="287"/>
                </a:cubicBezTo>
                <a:cubicBezTo>
                  <a:pt x="118" y="310"/>
                  <a:pt x="118" y="310"/>
                  <a:pt x="118" y="310"/>
                </a:cubicBezTo>
                <a:cubicBezTo>
                  <a:pt x="120" y="310"/>
                  <a:pt x="120" y="310"/>
                  <a:pt x="120" y="310"/>
                </a:cubicBezTo>
                <a:cubicBezTo>
                  <a:pt x="131" y="310"/>
                  <a:pt x="131" y="310"/>
                  <a:pt x="131" y="310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4" y="287"/>
                  <a:pt x="134" y="287"/>
                  <a:pt x="134" y="287"/>
                </a:cubicBezTo>
                <a:cubicBezTo>
                  <a:pt x="134" y="274"/>
                  <a:pt x="144" y="264"/>
                  <a:pt x="156" y="264"/>
                </a:cubicBezTo>
                <a:cubicBezTo>
                  <a:pt x="215" y="264"/>
                  <a:pt x="215" y="264"/>
                  <a:pt x="215" y="264"/>
                </a:cubicBezTo>
                <a:cubicBezTo>
                  <a:pt x="227" y="264"/>
                  <a:pt x="237" y="274"/>
                  <a:pt x="237" y="287"/>
                </a:cubicBezTo>
                <a:cubicBezTo>
                  <a:pt x="237" y="310"/>
                  <a:pt x="237" y="310"/>
                  <a:pt x="237" y="310"/>
                </a:cubicBezTo>
                <a:cubicBezTo>
                  <a:pt x="241" y="310"/>
                  <a:pt x="241" y="310"/>
                  <a:pt x="241" y="310"/>
                </a:cubicBezTo>
                <a:cubicBezTo>
                  <a:pt x="250" y="310"/>
                  <a:pt x="250" y="310"/>
                  <a:pt x="250" y="310"/>
                </a:cubicBezTo>
                <a:cubicBezTo>
                  <a:pt x="255" y="310"/>
                  <a:pt x="255" y="310"/>
                  <a:pt x="255" y="310"/>
                </a:cubicBezTo>
                <a:cubicBezTo>
                  <a:pt x="255" y="287"/>
                  <a:pt x="255" y="287"/>
                  <a:pt x="255" y="287"/>
                </a:cubicBezTo>
                <a:cubicBezTo>
                  <a:pt x="255" y="274"/>
                  <a:pt x="265" y="264"/>
                  <a:pt x="278" y="264"/>
                </a:cubicBezTo>
                <a:cubicBezTo>
                  <a:pt x="336" y="264"/>
                  <a:pt x="336" y="264"/>
                  <a:pt x="336" y="264"/>
                </a:cubicBezTo>
                <a:cubicBezTo>
                  <a:pt x="348" y="264"/>
                  <a:pt x="358" y="274"/>
                  <a:pt x="358" y="287"/>
                </a:cubicBezTo>
                <a:cubicBezTo>
                  <a:pt x="358" y="310"/>
                  <a:pt x="358" y="310"/>
                  <a:pt x="358" y="310"/>
                </a:cubicBezTo>
                <a:cubicBezTo>
                  <a:pt x="362" y="310"/>
                  <a:pt x="362" y="310"/>
                  <a:pt x="362" y="310"/>
                </a:cubicBezTo>
                <a:cubicBezTo>
                  <a:pt x="371" y="310"/>
                  <a:pt x="371" y="310"/>
                  <a:pt x="371" y="310"/>
                </a:cubicBezTo>
                <a:cubicBezTo>
                  <a:pt x="376" y="310"/>
                  <a:pt x="376" y="310"/>
                  <a:pt x="376" y="310"/>
                </a:cubicBezTo>
                <a:cubicBezTo>
                  <a:pt x="376" y="323"/>
                  <a:pt x="376" y="323"/>
                  <a:pt x="376" y="323"/>
                </a:cubicBezTo>
                <a:cubicBezTo>
                  <a:pt x="371" y="323"/>
                  <a:pt x="371" y="323"/>
                  <a:pt x="371" y="323"/>
                </a:cubicBezTo>
                <a:cubicBezTo>
                  <a:pt x="362" y="323"/>
                  <a:pt x="362" y="323"/>
                  <a:pt x="362" y="323"/>
                </a:cubicBezTo>
                <a:cubicBezTo>
                  <a:pt x="358" y="323"/>
                  <a:pt x="358" y="323"/>
                  <a:pt x="358" y="323"/>
                </a:cubicBezTo>
                <a:cubicBezTo>
                  <a:pt x="358" y="355"/>
                  <a:pt x="358" y="355"/>
                  <a:pt x="358" y="355"/>
                </a:cubicBezTo>
                <a:cubicBezTo>
                  <a:pt x="255" y="355"/>
                  <a:pt x="255" y="355"/>
                  <a:pt x="255" y="355"/>
                </a:cubicBezTo>
                <a:cubicBezTo>
                  <a:pt x="255" y="323"/>
                  <a:pt x="255" y="323"/>
                  <a:pt x="255" y="323"/>
                </a:cubicBezTo>
                <a:cubicBezTo>
                  <a:pt x="250" y="323"/>
                  <a:pt x="250" y="323"/>
                  <a:pt x="250" y="323"/>
                </a:cubicBezTo>
                <a:cubicBezTo>
                  <a:pt x="241" y="323"/>
                  <a:pt x="241" y="323"/>
                  <a:pt x="241" y="323"/>
                </a:cubicBezTo>
                <a:cubicBezTo>
                  <a:pt x="237" y="323"/>
                  <a:pt x="237" y="323"/>
                  <a:pt x="237" y="323"/>
                </a:cubicBezTo>
                <a:cubicBezTo>
                  <a:pt x="237" y="355"/>
                  <a:pt x="237" y="355"/>
                  <a:pt x="237" y="355"/>
                </a:cubicBezTo>
                <a:cubicBezTo>
                  <a:pt x="134" y="355"/>
                  <a:pt x="134" y="355"/>
                  <a:pt x="134" y="355"/>
                </a:cubicBezTo>
                <a:cubicBezTo>
                  <a:pt x="134" y="323"/>
                  <a:pt x="134" y="323"/>
                  <a:pt x="134" y="323"/>
                </a:cubicBezTo>
                <a:cubicBezTo>
                  <a:pt x="131" y="323"/>
                  <a:pt x="131" y="323"/>
                  <a:pt x="131" y="323"/>
                </a:cubicBezTo>
                <a:cubicBezTo>
                  <a:pt x="120" y="323"/>
                  <a:pt x="120" y="323"/>
                  <a:pt x="120" y="323"/>
                </a:cubicBezTo>
                <a:cubicBezTo>
                  <a:pt x="118" y="323"/>
                  <a:pt x="118" y="323"/>
                  <a:pt x="118" y="323"/>
                </a:cubicBezTo>
                <a:cubicBezTo>
                  <a:pt x="118" y="355"/>
                  <a:pt x="118" y="355"/>
                  <a:pt x="118" y="355"/>
                </a:cubicBezTo>
                <a:cubicBezTo>
                  <a:pt x="14" y="355"/>
                  <a:pt x="14" y="355"/>
                  <a:pt x="14" y="355"/>
                </a:cubicBezTo>
                <a:cubicBezTo>
                  <a:pt x="14" y="323"/>
                  <a:pt x="14" y="323"/>
                  <a:pt x="14" y="323"/>
                </a:cubicBezTo>
                <a:cubicBezTo>
                  <a:pt x="0" y="323"/>
                  <a:pt x="0" y="323"/>
                  <a:pt x="0" y="323"/>
                </a:cubicBezTo>
                <a:cubicBezTo>
                  <a:pt x="0" y="310"/>
                  <a:pt x="0" y="310"/>
                  <a:pt x="0" y="310"/>
                </a:cubicBezTo>
                <a:cubicBezTo>
                  <a:pt x="14" y="310"/>
                  <a:pt x="14" y="310"/>
                  <a:pt x="14" y="310"/>
                </a:cubicBezTo>
                <a:cubicBezTo>
                  <a:pt x="14" y="287"/>
                  <a:pt x="14" y="287"/>
                  <a:pt x="14" y="287"/>
                </a:cubicBezTo>
                <a:cubicBezTo>
                  <a:pt x="14" y="274"/>
                  <a:pt x="24" y="264"/>
                  <a:pt x="37" y="264"/>
                </a:cubicBezTo>
                <a:close/>
                <a:moveTo>
                  <a:pt x="307" y="220"/>
                </a:moveTo>
                <a:cubicBezTo>
                  <a:pt x="323" y="220"/>
                  <a:pt x="336" y="232"/>
                  <a:pt x="336" y="248"/>
                </a:cubicBezTo>
                <a:cubicBezTo>
                  <a:pt x="336" y="251"/>
                  <a:pt x="335" y="255"/>
                  <a:pt x="334" y="258"/>
                </a:cubicBezTo>
                <a:cubicBezTo>
                  <a:pt x="281" y="258"/>
                  <a:pt x="281" y="258"/>
                  <a:pt x="281" y="258"/>
                </a:cubicBezTo>
                <a:cubicBezTo>
                  <a:pt x="280" y="255"/>
                  <a:pt x="279" y="251"/>
                  <a:pt x="279" y="248"/>
                </a:cubicBezTo>
                <a:cubicBezTo>
                  <a:pt x="279" y="232"/>
                  <a:pt x="292" y="220"/>
                  <a:pt x="307" y="220"/>
                </a:cubicBezTo>
                <a:close/>
                <a:moveTo>
                  <a:pt x="186" y="220"/>
                </a:moveTo>
                <a:cubicBezTo>
                  <a:pt x="202" y="220"/>
                  <a:pt x="215" y="232"/>
                  <a:pt x="215" y="248"/>
                </a:cubicBezTo>
                <a:cubicBezTo>
                  <a:pt x="215" y="251"/>
                  <a:pt x="214" y="255"/>
                  <a:pt x="213" y="258"/>
                </a:cubicBezTo>
                <a:cubicBezTo>
                  <a:pt x="160" y="258"/>
                  <a:pt x="160" y="258"/>
                  <a:pt x="160" y="258"/>
                </a:cubicBezTo>
                <a:cubicBezTo>
                  <a:pt x="159" y="255"/>
                  <a:pt x="158" y="251"/>
                  <a:pt x="158" y="248"/>
                </a:cubicBezTo>
                <a:cubicBezTo>
                  <a:pt x="158" y="232"/>
                  <a:pt x="171" y="220"/>
                  <a:pt x="186" y="220"/>
                </a:cubicBezTo>
                <a:close/>
                <a:moveTo>
                  <a:pt x="67" y="220"/>
                </a:moveTo>
                <a:cubicBezTo>
                  <a:pt x="82" y="220"/>
                  <a:pt x="95" y="232"/>
                  <a:pt x="95" y="248"/>
                </a:cubicBezTo>
                <a:cubicBezTo>
                  <a:pt x="95" y="251"/>
                  <a:pt x="94" y="255"/>
                  <a:pt x="93" y="258"/>
                </a:cubicBezTo>
                <a:cubicBezTo>
                  <a:pt x="40" y="258"/>
                  <a:pt x="40" y="258"/>
                  <a:pt x="40" y="258"/>
                </a:cubicBezTo>
                <a:cubicBezTo>
                  <a:pt x="39" y="255"/>
                  <a:pt x="38" y="251"/>
                  <a:pt x="38" y="248"/>
                </a:cubicBezTo>
                <a:cubicBezTo>
                  <a:pt x="38" y="232"/>
                  <a:pt x="51" y="220"/>
                  <a:pt x="67" y="220"/>
                </a:cubicBezTo>
                <a:close/>
                <a:moveTo>
                  <a:pt x="307" y="130"/>
                </a:moveTo>
                <a:cubicBezTo>
                  <a:pt x="307" y="147"/>
                  <a:pt x="307" y="147"/>
                  <a:pt x="307" y="147"/>
                </a:cubicBezTo>
                <a:cubicBezTo>
                  <a:pt x="293" y="147"/>
                  <a:pt x="293" y="147"/>
                  <a:pt x="293" y="147"/>
                </a:cubicBezTo>
                <a:cubicBezTo>
                  <a:pt x="308" y="201"/>
                  <a:pt x="308" y="201"/>
                  <a:pt x="308" y="201"/>
                </a:cubicBezTo>
                <a:cubicBezTo>
                  <a:pt x="289" y="201"/>
                  <a:pt x="289" y="201"/>
                  <a:pt x="289" y="201"/>
                </a:cubicBezTo>
                <a:cubicBezTo>
                  <a:pt x="273" y="147"/>
                  <a:pt x="273" y="147"/>
                  <a:pt x="273" y="147"/>
                </a:cubicBezTo>
                <a:cubicBezTo>
                  <a:pt x="216" y="147"/>
                  <a:pt x="216" y="147"/>
                  <a:pt x="216" y="147"/>
                </a:cubicBezTo>
                <a:cubicBezTo>
                  <a:pt x="201" y="201"/>
                  <a:pt x="201" y="201"/>
                  <a:pt x="201" y="201"/>
                </a:cubicBezTo>
                <a:cubicBezTo>
                  <a:pt x="181" y="201"/>
                  <a:pt x="181" y="201"/>
                  <a:pt x="181" y="201"/>
                </a:cubicBezTo>
                <a:cubicBezTo>
                  <a:pt x="197" y="147"/>
                  <a:pt x="197" y="147"/>
                  <a:pt x="197" y="147"/>
                </a:cubicBezTo>
                <a:cubicBezTo>
                  <a:pt x="181" y="147"/>
                  <a:pt x="181" y="147"/>
                  <a:pt x="181" y="147"/>
                </a:cubicBezTo>
                <a:cubicBezTo>
                  <a:pt x="181" y="130"/>
                  <a:pt x="181" y="130"/>
                  <a:pt x="181" y="130"/>
                </a:cubicBezTo>
                <a:cubicBezTo>
                  <a:pt x="307" y="130"/>
                  <a:pt x="307" y="130"/>
                  <a:pt x="307" y="130"/>
                </a:cubicBezTo>
                <a:close/>
                <a:moveTo>
                  <a:pt x="180" y="16"/>
                </a:moveTo>
                <a:cubicBezTo>
                  <a:pt x="175" y="16"/>
                  <a:pt x="170" y="18"/>
                  <a:pt x="166" y="21"/>
                </a:cubicBezTo>
                <a:cubicBezTo>
                  <a:pt x="166" y="21"/>
                  <a:pt x="166" y="21"/>
                  <a:pt x="166" y="21"/>
                </a:cubicBezTo>
                <a:cubicBezTo>
                  <a:pt x="163" y="25"/>
                  <a:pt x="161" y="30"/>
                  <a:pt x="161" y="35"/>
                </a:cubicBezTo>
                <a:cubicBezTo>
                  <a:pt x="161" y="72"/>
                  <a:pt x="161" y="72"/>
                  <a:pt x="161" y="72"/>
                </a:cubicBezTo>
                <a:cubicBezTo>
                  <a:pt x="155" y="73"/>
                  <a:pt x="155" y="73"/>
                  <a:pt x="155" y="73"/>
                </a:cubicBezTo>
                <a:cubicBezTo>
                  <a:pt x="155" y="67"/>
                  <a:pt x="155" y="67"/>
                  <a:pt x="155" y="67"/>
                </a:cubicBezTo>
                <a:cubicBezTo>
                  <a:pt x="128" y="67"/>
                  <a:pt x="128" y="67"/>
                  <a:pt x="128" y="67"/>
                </a:cubicBezTo>
                <a:cubicBezTo>
                  <a:pt x="109" y="55"/>
                  <a:pt x="109" y="55"/>
                  <a:pt x="109" y="55"/>
                </a:cubicBezTo>
                <a:cubicBezTo>
                  <a:pt x="63" y="55"/>
                  <a:pt x="117" y="55"/>
                  <a:pt x="66" y="55"/>
                </a:cubicBezTo>
                <a:cubicBezTo>
                  <a:pt x="57" y="55"/>
                  <a:pt x="50" y="63"/>
                  <a:pt x="50" y="71"/>
                </a:cubicBezTo>
                <a:cubicBezTo>
                  <a:pt x="50" y="122"/>
                  <a:pt x="50" y="122"/>
                  <a:pt x="50" y="122"/>
                </a:cubicBezTo>
                <a:cubicBezTo>
                  <a:pt x="66" y="122"/>
                  <a:pt x="66" y="122"/>
                  <a:pt x="66" y="122"/>
                </a:cubicBezTo>
                <a:cubicBezTo>
                  <a:pt x="66" y="85"/>
                  <a:pt x="66" y="85"/>
                  <a:pt x="66" y="85"/>
                </a:cubicBezTo>
                <a:cubicBezTo>
                  <a:pt x="69" y="85"/>
                  <a:pt x="69" y="85"/>
                  <a:pt x="69" y="85"/>
                </a:cubicBezTo>
                <a:cubicBezTo>
                  <a:pt x="69" y="122"/>
                  <a:pt x="69" y="122"/>
                  <a:pt x="69" y="122"/>
                </a:cubicBezTo>
                <a:cubicBezTo>
                  <a:pt x="69" y="132"/>
                  <a:pt x="69" y="132"/>
                  <a:pt x="69" y="132"/>
                </a:cubicBezTo>
                <a:cubicBezTo>
                  <a:pt x="69" y="199"/>
                  <a:pt x="69" y="199"/>
                  <a:pt x="69" y="199"/>
                </a:cubicBezTo>
                <a:cubicBezTo>
                  <a:pt x="87" y="199"/>
                  <a:pt x="87" y="199"/>
                  <a:pt x="87" y="199"/>
                </a:cubicBezTo>
                <a:cubicBezTo>
                  <a:pt x="87" y="143"/>
                  <a:pt x="87" y="143"/>
                  <a:pt x="87" y="143"/>
                </a:cubicBezTo>
                <a:cubicBezTo>
                  <a:pt x="91" y="143"/>
                  <a:pt x="91" y="143"/>
                  <a:pt x="91" y="143"/>
                </a:cubicBezTo>
                <a:cubicBezTo>
                  <a:pt x="91" y="199"/>
                  <a:pt x="91" y="199"/>
                  <a:pt x="91" y="199"/>
                </a:cubicBezTo>
                <a:cubicBezTo>
                  <a:pt x="109" y="199"/>
                  <a:pt x="109" y="199"/>
                  <a:pt x="109" y="199"/>
                </a:cubicBezTo>
                <a:cubicBezTo>
                  <a:pt x="109" y="189"/>
                  <a:pt x="109" y="189"/>
                  <a:pt x="109" y="189"/>
                </a:cubicBezTo>
                <a:cubicBezTo>
                  <a:pt x="109" y="132"/>
                  <a:pt x="109" y="132"/>
                  <a:pt x="109" y="132"/>
                </a:cubicBezTo>
                <a:cubicBezTo>
                  <a:pt x="109" y="122"/>
                  <a:pt x="109" y="122"/>
                  <a:pt x="109" y="122"/>
                </a:cubicBezTo>
                <a:cubicBezTo>
                  <a:pt x="109" y="85"/>
                  <a:pt x="109" y="85"/>
                  <a:pt x="109" y="85"/>
                </a:cubicBezTo>
                <a:cubicBezTo>
                  <a:pt x="109" y="75"/>
                  <a:pt x="109" y="75"/>
                  <a:pt x="109" y="75"/>
                </a:cubicBezTo>
                <a:cubicBezTo>
                  <a:pt x="128" y="85"/>
                  <a:pt x="128" y="85"/>
                  <a:pt x="128" y="85"/>
                </a:cubicBezTo>
                <a:cubicBezTo>
                  <a:pt x="155" y="85"/>
                  <a:pt x="155" y="85"/>
                  <a:pt x="155" y="85"/>
                </a:cubicBezTo>
                <a:cubicBezTo>
                  <a:pt x="155" y="80"/>
                  <a:pt x="155" y="80"/>
                  <a:pt x="155" y="80"/>
                </a:cubicBezTo>
                <a:cubicBezTo>
                  <a:pt x="161" y="79"/>
                  <a:pt x="161" y="79"/>
                  <a:pt x="161" y="79"/>
                </a:cubicBezTo>
                <a:cubicBezTo>
                  <a:pt x="161" y="107"/>
                  <a:pt x="161" y="107"/>
                  <a:pt x="161" y="107"/>
                </a:cubicBezTo>
                <a:cubicBezTo>
                  <a:pt x="161" y="112"/>
                  <a:pt x="163" y="117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70" y="124"/>
                  <a:pt x="175" y="126"/>
                  <a:pt x="180" y="126"/>
                </a:cubicBezTo>
                <a:cubicBezTo>
                  <a:pt x="304" y="126"/>
                  <a:pt x="304" y="126"/>
                  <a:pt x="304" y="126"/>
                </a:cubicBezTo>
                <a:cubicBezTo>
                  <a:pt x="309" y="126"/>
                  <a:pt x="314" y="124"/>
                  <a:pt x="317" y="120"/>
                </a:cubicBezTo>
                <a:cubicBezTo>
                  <a:pt x="317" y="120"/>
                  <a:pt x="317" y="120"/>
                  <a:pt x="317" y="120"/>
                </a:cubicBezTo>
                <a:cubicBezTo>
                  <a:pt x="321" y="117"/>
                  <a:pt x="323" y="112"/>
                  <a:pt x="323" y="107"/>
                </a:cubicBezTo>
                <a:cubicBezTo>
                  <a:pt x="323" y="35"/>
                  <a:pt x="323" y="35"/>
                  <a:pt x="323" y="35"/>
                </a:cubicBezTo>
                <a:cubicBezTo>
                  <a:pt x="323" y="30"/>
                  <a:pt x="321" y="25"/>
                  <a:pt x="317" y="21"/>
                </a:cubicBezTo>
                <a:cubicBezTo>
                  <a:pt x="314" y="18"/>
                  <a:pt x="309" y="16"/>
                  <a:pt x="304" y="16"/>
                </a:cubicBezTo>
                <a:cubicBezTo>
                  <a:pt x="180" y="16"/>
                  <a:pt x="180" y="16"/>
                  <a:pt x="180" y="16"/>
                </a:cubicBezTo>
                <a:close/>
                <a:moveTo>
                  <a:pt x="304" y="31"/>
                </a:moveTo>
                <a:cubicBezTo>
                  <a:pt x="305" y="31"/>
                  <a:pt x="306" y="31"/>
                  <a:pt x="307" y="32"/>
                </a:cubicBezTo>
                <a:cubicBezTo>
                  <a:pt x="307" y="33"/>
                  <a:pt x="308" y="34"/>
                  <a:pt x="308" y="35"/>
                </a:cubicBezTo>
                <a:cubicBezTo>
                  <a:pt x="308" y="107"/>
                  <a:pt x="308" y="107"/>
                  <a:pt x="308" y="107"/>
                </a:cubicBezTo>
                <a:cubicBezTo>
                  <a:pt x="308" y="108"/>
                  <a:pt x="307" y="109"/>
                  <a:pt x="307" y="109"/>
                </a:cubicBezTo>
                <a:cubicBezTo>
                  <a:pt x="307" y="110"/>
                  <a:pt x="307" y="110"/>
                  <a:pt x="307" y="110"/>
                </a:cubicBezTo>
                <a:cubicBezTo>
                  <a:pt x="306" y="110"/>
                  <a:pt x="305" y="111"/>
                  <a:pt x="304" y="111"/>
                </a:cubicBezTo>
                <a:cubicBezTo>
                  <a:pt x="180" y="111"/>
                  <a:pt x="180" y="111"/>
                  <a:pt x="180" y="111"/>
                </a:cubicBezTo>
                <a:cubicBezTo>
                  <a:pt x="179" y="111"/>
                  <a:pt x="178" y="110"/>
                  <a:pt x="177" y="110"/>
                </a:cubicBezTo>
                <a:cubicBezTo>
                  <a:pt x="177" y="109"/>
                  <a:pt x="177" y="109"/>
                  <a:pt x="177" y="109"/>
                </a:cubicBezTo>
                <a:cubicBezTo>
                  <a:pt x="176" y="109"/>
                  <a:pt x="176" y="108"/>
                  <a:pt x="176" y="107"/>
                </a:cubicBezTo>
                <a:cubicBezTo>
                  <a:pt x="176" y="76"/>
                  <a:pt x="176" y="76"/>
                  <a:pt x="176" y="76"/>
                </a:cubicBezTo>
                <a:cubicBezTo>
                  <a:pt x="238" y="63"/>
                  <a:pt x="238" y="63"/>
                  <a:pt x="238" y="63"/>
                </a:cubicBezTo>
                <a:cubicBezTo>
                  <a:pt x="237" y="62"/>
                  <a:pt x="237" y="62"/>
                  <a:pt x="237" y="62"/>
                </a:cubicBezTo>
                <a:cubicBezTo>
                  <a:pt x="176" y="70"/>
                  <a:pt x="176" y="70"/>
                  <a:pt x="176" y="70"/>
                </a:cubicBezTo>
                <a:cubicBezTo>
                  <a:pt x="176" y="35"/>
                  <a:pt x="176" y="35"/>
                  <a:pt x="176" y="35"/>
                </a:cubicBezTo>
                <a:cubicBezTo>
                  <a:pt x="176" y="34"/>
                  <a:pt x="176" y="33"/>
                  <a:pt x="177" y="32"/>
                </a:cubicBezTo>
                <a:cubicBezTo>
                  <a:pt x="177" y="32"/>
                  <a:pt x="177" y="32"/>
                  <a:pt x="177" y="32"/>
                </a:cubicBezTo>
                <a:cubicBezTo>
                  <a:pt x="178" y="31"/>
                  <a:pt x="179" y="31"/>
                  <a:pt x="180" y="31"/>
                </a:cubicBezTo>
                <a:lnTo>
                  <a:pt x="304" y="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440775" y="3915508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>
            <a:off x="6751011" y="3921937"/>
            <a:ext cx="0" cy="1059826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5714505" y="4050959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78650" y="51442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4988886" y="5150662"/>
            <a:ext cx="0" cy="1059826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AutoShape 12"/>
          <p:cNvSpPr/>
          <p:nvPr/>
        </p:nvSpPr>
        <p:spPr>
          <a:xfrm>
            <a:off x="3952380" y="52796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908809" y="4245412"/>
            <a:ext cx="367665" cy="367665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146684" y="5474137"/>
            <a:ext cx="367665" cy="367665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集合运算及性质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5222881" y="5436037"/>
            <a:ext cx="2541428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结合律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971715" y="4184077"/>
            <a:ext cx="2541428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分配律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8736929" y="2936302"/>
            <a:ext cx="2541428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德摩根律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2228086" y="3512222"/>
            <a:ext cx="2381737" cy="806572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(A∪B)∩C=(A∩C)∪(B∩C)，(A∩B)∪C=(A∪C)∩(B∪C)。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027453" y="2264447"/>
            <a:ext cx="2381737" cy="806572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∁U(A∪B)=∁UA∩∁UB，∁U(A∩B)=∁UA∪∁UB。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454963" y="4740947"/>
            <a:ext cx="2381737" cy="806572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(A∪B)∪C=A∪(B∪C)，(A∩B)∩C=A∩(B∩C)。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概率空间与事件域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概率空间是一个由三个元素（样本空间、事件域和概率测度）构成的三元组，用于描述随机试验所有可能结果的集合及其概率分布。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概率空间具有非负性、规范性（全概率为1）和可列可加性三个基本性质。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概率空间定义及性质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概率空间性质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概率空间定义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事件域的生成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事件域是由样本空间中的子集构成的集合，可以通过幂集、代数或σ-代数等方法生成。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事件域的性质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事件域是一个σ-代数，即它对可数并、可数交和补运算封闭。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事件域构造方法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575" r="145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完备性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完备事件组是指若干个互斥且穷尽的事件构成的集合，它们的并事件等于全空间，且每个事件的概率大于零。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独立性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两个事件独立是指一个事件的发生不影响另一个事件的发生概率，即两事件的交事件的概率等于各自概率的乘积。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互斥性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两个事件互斥是指它们不可能同时发生，即两事件的交事件为空集。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独立性、互斥性和完备性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概率分布与随机变量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分布律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描述离散型随机变量取各个值的概率，常用概率质量函数表示。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常见离散型随机变量分布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二项分布、泊松分布、几何分布等。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离散型随机变量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取值可数的随机变量，如投掷骰子的点数。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7042" r="17042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离散型随机变量及其分布律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https://d.book118.com/095211020011011101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2024-09-09T06:08:49.485</cp:lastPrinted>
  <dcterms:created xsi:type="dcterms:W3CDTF">2024-09-08T22:08:49Z</dcterms:created>
  <dcterms:modified xsi:type="dcterms:W3CDTF">2024-09-08T22:08:51Z</dcterms:modified>
</cp:coreProperties>
</file>