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525000" cy="53467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22A293-A65A-40C8-90F5-36DDBCA93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FFFD57-ACAD-48D4-B433-6A4694E1E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6AC802-F35E-4CEB-AC37-33B7AAB14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FF0849-EBB5-45C9-B79F-13B7621C54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5FBF3A-0E0A-4844-A891-76F36E5049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07AA4A-4722-4430-8C7C-FA1D40149C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F42D8E-945B-48C4-AFCB-F7262299D3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8E635A-7943-4E4D-9585-AFDEFEEA59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C943B4-FAFC-4A23-920A-B94EE07551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FF4E4-86F1-4D76-898D-76D4A2528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BCFBB6-3BE1-4931-8856-9D7B8666C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21313410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8833899" y="259556"/>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9169123" y="259556"/>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8864356" y="259556"/>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AutoShape 7"/>
          <p:cNvSpPr/>
          <p:nvPr/>
        </p:nvSpPr>
        <p:spPr>
          <a:xfrm>
            <a:off x="8833899" y="397305"/>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9169123" y="397305"/>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8864356" y="397305"/>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8833899" y="535054"/>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9169123" y="535054"/>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8864356" y="535054"/>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3391386" y="2907506"/>
            <a:ext cx="181255" cy="181255"/>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3655554" y="2913980"/>
            <a:ext cx="168309" cy="168309"/>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3906776" y="2920453"/>
            <a:ext cx="155362" cy="155362"/>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4135329" y="2926927"/>
            <a:ext cx="142415" cy="142415"/>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4360657" y="2933400"/>
            <a:ext cx="129468" cy="129468"/>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TextBox 18"/>
          <p:cNvSpPr txBox="1"/>
          <p:nvPr/>
        </p:nvSpPr>
        <p:spPr>
          <a:xfrm>
            <a:off x="997751" y="1139680"/>
            <a:ext cx="6793492" cy="833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050" b="1">
                <a:solidFill>
                  <a:schemeClr val="accent1"/>
                </a:solidFill>
                <a:latin typeface="Microsoft Yahei"/>
                <a:ea typeface="Microsoft Yahei"/>
                <a:cs typeface="Microsoft Yahei"/>
              </a:rPr>
              <a:t>首诊负责制医学课件</a:t>
            </a:r>
          </a:p>
        </p:txBody>
      </p:sp>
      <p:sp>
        <p:nvSpPr>
          <p:cNvPr id="19" name="AutoShape 19"/>
          <p:cNvSpPr/>
          <p:nvPr/>
        </p:nvSpPr>
        <p:spPr>
          <a:xfrm>
            <a:off x="303308" y="262258"/>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303308" y="37014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303308" y="47803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303308" y="58592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1089456" y="2993753"/>
            <a:ext cx="2369127" cy="19050"/>
          </a:xfrm>
          <a:prstGeom prst="rect">
            <a:avLst/>
          </a:prstGeom>
          <a:gradFill>
            <a:gsLst>
              <a:gs pos="0">
                <a:schemeClr val="accent3">
                  <a:alpha val="100000"/>
                </a:schemeClr>
              </a:gs>
              <a:gs pos="100000">
                <a:schemeClr val="accent2">
                  <a:alpha val="100000"/>
                </a:schemeClr>
              </a:gs>
            </a:gsLst>
            <a:lin ang="0"/>
          </a:gra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7138604" y="3359818"/>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Freeform 41"/>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Freeform 42"/>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Freeform 43"/>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4" name="TextBox 44"/>
          <p:cNvSpPr txBox="1"/>
          <p:nvPr/>
        </p:nvSpPr>
        <p:spPr>
          <a:xfrm>
            <a:off x="997751" y="3439581"/>
            <a:ext cx="6222254" cy="655439"/>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375"/>
              </a:spcBef>
            </a:pPr>
            <a:endParaRPr lang="en-US" sz="1575">
              <a:solidFill>
                <a:schemeClr val="accent1"/>
              </a:solidFill>
              <a:latin typeface="Microsoft Yahei"/>
              <a:ea typeface="Microsoft Yahei"/>
              <a:cs typeface="Microsoft Yahei"/>
            </a:endParaRPr>
          </a:p>
        </p:txBody>
      </p:sp>
      <p:sp>
        <p:nvSpPr>
          <p:cNvPr id="45" name="TextBox 45"/>
          <p:cNvSpPr txBox="1"/>
          <p:nvPr/>
        </p:nvSpPr>
        <p:spPr>
          <a:xfrm>
            <a:off x="997751" y="3915071"/>
            <a:ext cx="5715000" cy="655439"/>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375"/>
              </a:spcBef>
            </a:pPr>
            <a:endParaRPr lang="en-US" sz="1575">
              <a:solidFill>
                <a:schemeClr val="accent1"/>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11261" y="0"/>
            <a:ext cx="3078497" cy="5357813"/>
          </a:xfrm>
          <a:prstGeom prst="rect">
            <a:avLst/>
          </a:prstGeom>
          <a:solidFill>
            <a:schemeClr val="accent3"/>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1945863" y="-2054816"/>
            <a:ext cx="4305017" cy="4305017"/>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1070470" y="-1193497"/>
            <a:ext cx="2554230" cy="2554230"/>
          </a:xfrm>
          <a:prstGeom prst="ellipse">
            <a:avLst/>
          </a:prstGeom>
          <a:solidFill>
            <a:schemeClr val="accent3">
              <a:alpha val="67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TextBox 7"/>
          <p:cNvSpPr txBox="1"/>
          <p:nvPr/>
        </p:nvSpPr>
        <p:spPr>
          <a:xfrm>
            <a:off x="3754141" y="890588"/>
            <a:ext cx="5127370" cy="286940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75" b="1">
                <a:solidFill>
                  <a:schemeClr val="accent1"/>
                </a:solidFill>
                <a:latin typeface="Microsoft Yahei"/>
                <a:ea typeface="Microsoft Yahei"/>
                <a:cs typeface="Microsoft Yahei"/>
              </a:rPr>
              <a:t>首诊负责制概述</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首诊负责制的基本原则</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首诊负责制的工作内容</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首诊负责制与其他医疗制度的关系</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首诊负责制在临床实践中的应用举例</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首诊负责制在医疗质量管理中的重要性</a:t>
            </a:r>
          </a:p>
        </p:txBody>
      </p:sp>
      <p:sp>
        <p:nvSpPr>
          <p:cNvPr id="8" name="TextBox 8"/>
          <p:cNvSpPr txBox="1"/>
          <p:nvPr/>
        </p:nvSpPr>
        <p:spPr>
          <a:xfrm>
            <a:off x="6811833" y="4652963"/>
            <a:ext cx="3444166" cy="9906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375"/>
              </a:spcBef>
            </a:pPr>
            <a:r>
              <a:rPr lang="en-US" sz="4500" b="1">
                <a:solidFill>
                  <a:schemeClr val="accent3">
                    <a:lumMod val="40000"/>
                    <a:lumOff val="60000"/>
                    <a:alpha val="34000"/>
                  </a:schemeClr>
                </a:solidFill>
                <a:latin typeface="Microsoft Yahei"/>
                <a:ea typeface="Microsoft Yahei"/>
                <a:cs typeface="Microsoft Yahei"/>
              </a:rPr>
              <a:t>contents</a:t>
            </a:r>
          </a:p>
        </p:txBody>
      </p:sp>
      <p:sp>
        <p:nvSpPr>
          <p:cNvPr id="9" name="TextBox 9"/>
          <p:cNvSpPr txBox="1"/>
          <p:nvPr/>
        </p:nvSpPr>
        <p:spPr>
          <a:xfrm>
            <a:off x="-212036" y="2782468"/>
            <a:ext cx="2833586" cy="2571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6000" b="1">
                <a:solidFill>
                  <a:srgbClr val="FFFFFF"/>
                </a:solidFill>
                <a:latin typeface="Microsoft Yahei"/>
                <a:ea typeface="Microsoft Yahei"/>
                <a:cs typeface="Microsoft Yahei"/>
              </a:rPr>
              <a:t>目</a:t>
            </a:r>
          </a:p>
          <a:p>
            <a:pPr algn="ctr">
              <a:lnSpc>
                <a:spcPct val="125000"/>
              </a:lnSpc>
            </a:pPr>
            <a:r>
              <a:rPr lang="en-US" sz="600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01</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首诊负责制概述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4" name="Picture 4"/>
          <p:cNvPicPr>
            <a:picLocks noChangeAspect="1"/>
          </p:cNvPicPr>
          <p:nvPr/>
        </p:nvPicPr>
        <p:blipFill>
          <a:blip r:embed="rId3">
            <a:alphaModFix amt="70000"/>
          </a:blip>
          <a:srcRect l="12500" r="12500"/>
          <a:stretch>
            <a:fillRect/>
          </a:stretch>
        </p:blipFill>
        <p:spPr>
          <a:xfrm>
            <a:off x="733971" y="1105724"/>
            <a:ext cx="3783824" cy="3783825"/>
          </a:xfrm>
          <a:prstGeom prst="roundRect">
            <a:avLst/>
          </a:prstGeom>
        </p:spPr>
      </p:pic>
      <p:sp>
        <p:nvSpPr>
          <p:cNvPr id="5" name="TextBox 5"/>
          <p:cNvSpPr txBox="1"/>
          <p:nvPr/>
        </p:nvSpPr>
        <p:spPr>
          <a:xfrm>
            <a:off x="4891990" y="1567100"/>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首诊负责制是指医疗工作者在面对病人时，无论其病情轻重、复杂或简单，均应承担起首次接诊的责任，负责病人的诊断、治疗、会诊、转诊、病情告知等工作的制度。</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定义</a:t>
            </a:r>
          </a:p>
        </p:txBody>
      </p:sp>
      <p:sp>
        <p:nvSpPr>
          <p:cNvPr id="7" name="TextBox 7"/>
          <p:cNvSpPr txBox="1"/>
          <p:nvPr/>
        </p:nvSpPr>
        <p:spPr>
          <a:xfrm>
            <a:off x="4891990" y="3515137"/>
            <a:ext cx="3718928" cy="143708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首诊负责制的核心是“以病人为中心”，强调医生对病人的全面负责，以及医疗工作的连续性和完整性。它体现了医疗服务的整体性和协调性，有助于提高医疗质量和病人满意度。</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特点</a:t>
            </a:r>
          </a:p>
        </p:txBody>
      </p:sp>
      <p:sp>
        <p:nvSpPr>
          <p:cNvPr id="9" name="AutoShape 9"/>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首诊负责制的定义与特点</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2835654" y="1120993"/>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2940923" y="1226262"/>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6" name="Connector 6"/>
          <p:cNvCxnSpPr/>
          <p:nvPr/>
        </p:nvCxnSpPr>
        <p:spPr>
          <a:xfrm flipH="1">
            <a:off x="3084924" y="1619533"/>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442804" y="953528"/>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提高医疗质量和病人满意度</a:t>
            </a:r>
          </a:p>
        </p:txBody>
      </p:sp>
      <p:sp>
        <p:nvSpPr>
          <p:cNvPr id="8" name="TextBox 8"/>
          <p:cNvSpPr txBox="1"/>
          <p:nvPr/>
        </p:nvSpPr>
        <p:spPr>
          <a:xfrm>
            <a:off x="3442804" y="1382153"/>
            <a:ext cx="5383822"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首诊负责制确保了医生对病人的全面关注和负责，减少了医疗差错和纠纷，提高了医疗质量和病人满意度。</a:t>
            </a:r>
          </a:p>
        </p:txBody>
      </p:sp>
      <p:sp>
        <p:nvSpPr>
          <p:cNvPr id="9" name="AutoShape 9"/>
          <p:cNvSpPr/>
          <p:nvPr/>
        </p:nvSpPr>
        <p:spPr>
          <a:xfrm>
            <a:off x="-1433790" y="1646844"/>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3">
            <a:alphaModFix/>
          </a:blip>
          <a:srcRect l="2250" r="2250"/>
          <a:stretch>
            <a:fillRect/>
          </a:stretch>
        </p:blipFill>
        <p:spPr>
          <a:xfrm>
            <a:off x="-1226579" y="1854055"/>
            <a:ext cx="3574962" cy="3574962"/>
          </a:xfrm>
          <a:prstGeom prst="ellipse">
            <a:avLst/>
          </a:prstGeom>
        </p:spPr>
      </p:pic>
      <p:sp>
        <p:nvSpPr>
          <p:cNvPr id="11" name="AutoShape 11"/>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TextBox 31"/>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首诊负责制的重要性</a:t>
            </a:r>
          </a:p>
        </p:txBody>
      </p:sp>
      <p:sp>
        <p:nvSpPr>
          <p:cNvPr id="32" name="AutoShape 32"/>
          <p:cNvSpPr/>
          <p:nvPr/>
        </p:nvSpPr>
        <p:spPr>
          <a:xfrm>
            <a:off x="2835654" y="2464997"/>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2940923" y="2570266"/>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34" name="Connector 34"/>
          <p:cNvCxnSpPr/>
          <p:nvPr/>
        </p:nvCxnSpPr>
        <p:spPr>
          <a:xfrm flipH="1">
            <a:off x="3084924" y="2963536"/>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TextBox 35"/>
          <p:cNvSpPr txBox="1"/>
          <p:nvPr/>
        </p:nvSpPr>
        <p:spPr>
          <a:xfrm>
            <a:off x="3442804" y="2297532"/>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优化医疗资源分配</a:t>
            </a:r>
          </a:p>
        </p:txBody>
      </p:sp>
      <p:sp>
        <p:nvSpPr>
          <p:cNvPr id="36" name="TextBox 36"/>
          <p:cNvSpPr txBox="1"/>
          <p:nvPr/>
        </p:nvSpPr>
        <p:spPr>
          <a:xfrm>
            <a:off x="3442804" y="2726157"/>
            <a:ext cx="5383822"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首诊负责制通过将病人的治疗和管理集中于一个医生或一组医生，优化了医疗资源的分配和利用，提高了医疗服务的效率。</a:t>
            </a:r>
          </a:p>
        </p:txBody>
      </p:sp>
      <p:sp>
        <p:nvSpPr>
          <p:cNvPr id="37" name="AutoShape 37"/>
          <p:cNvSpPr/>
          <p:nvPr/>
        </p:nvSpPr>
        <p:spPr>
          <a:xfrm>
            <a:off x="2835654" y="3809001"/>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2940923" y="3914270"/>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39" name="Connector 39"/>
          <p:cNvCxnSpPr/>
          <p:nvPr/>
        </p:nvCxnSpPr>
        <p:spPr>
          <a:xfrm flipH="1">
            <a:off x="3084924" y="430754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0" name="TextBox 40"/>
          <p:cNvSpPr txBox="1"/>
          <p:nvPr/>
        </p:nvSpPr>
        <p:spPr>
          <a:xfrm>
            <a:off x="3442804" y="3641536"/>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提升医生职业素养</a:t>
            </a:r>
          </a:p>
        </p:txBody>
      </p:sp>
      <p:sp>
        <p:nvSpPr>
          <p:cNvPr id="41" name="TextBox 41"/>
          <p:cNvSpPr txBox="1"/>
          <p:nvPr/>
        </p:nvSpPr>
        <p:spPr>
          <a:xfrm>
            <a:off x="3442804" y="4070161"/>
            <a:ext cx="5383822"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首诊负责制要求医生全面负责病人的诊断和治疗，提升了医生对病人病情的全面了解和判断能力，也促进了医生职业素养的提高。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4832629" y="1368193"/>
            <a:ext cx="4095831" cy="3308171"/>
          </a:xfrm>
          <a:prstGeom prst="roundRect">
            <a:avLst/>
          </a:prstGeom>
          <a:solidFill>
            <a:schemeClr val="accent2">
              <a:lumMod val="20000"/>
              <a:lumOff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596540" y="1368193"/>
            <a:ext cx="4095831" cy="3308171"/>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88708" y="2047958"/>
            <a:ext cx="2147584" cy="214758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TextBox 8"/>
          <p:cNvSpPr txBox="1"/>
          <p:nvPr/>
        </p:nvSpPr>
        <p:spPr>
          <a:xfrm>
            <a:off x="3811921" y="2312125"/>
            <a:ext cx="1760899" cy="1619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9" name="Connector 9"/>
          <p:cNvCxnSpPr/>
          <p:nvPr/>
        </p:nvCxnSpPr>
        <p:spPr>
          <a:xfrm>
            <a:off x="948840" y="2230618"/>
            <a:ext cx="2231294" cy="0"/>
          </a:xfrm>
          <a:prstGeom prst="line">
            <a:avLst/>
          </a:prstGeom>
          <a:ln w="9525">
            <a:solidFill>
              <a:srgbClr val="FFFFFF"/>
            </a:solidFill>
            <a:headEnd type="oval"/>
          </a:ln>
        </p:spPr>
      </p:cxnSp>
      <p:sp>
        <p:nvSpPr>
          <p:cNvPr id="10" name="TextBox 10"/>
          <p:cNvSpPr txBox="1"/>
          <p:nvPr/>
        </p:nvSpPr>
        <p:spPr>
          <a:xfrm>
            <a:off x="847712" y="2290542"/>
            <a:ext cx="2549233" cy="1190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首诊负责制已经在国内外医疗界得到了广泛应用，它不仅在各级医疗机构中得到了实施，而且在很多重大公共卫生事件中发挥了重要作用。</a:t>
            </a:r>
          </a:p>
        </p:txBody>
      </p:sp>
      <p:sp>
        <p:nvSpPr>
          <p:cNvPr id="11" name="TextBox 11"/>
          <p:cNvSpPr txBox="1"/>
          <p:nvPr/>
        </p:nvSpPr>
        <p:spPr>
          <a:xfrm>
            <a:off x="4991588" y="1613123"/>
            <a:ext cx="3685699" cy="666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发展</a:t>
            </a:r>
          </a:p>
        </p:txBody>
      </p:sp>
      <p:cxnSp>
        <p:nvCxnSpPr>
          <p:cNvPr id="12" name="Connector 12"/>
          <p:cNvCxnSpPr/>
          <p:nvPr/>
        </p:nvCxnSpPr>
        <p:spPr>
          <a:xfrm>
            <a:off x="6341922" y="2230618"/>
            <a:ext cx="2231294" cy="0"/>
          </a:xfrm>
          <a:prstGeom prst="line">
            <a:avLst/>
          </a:prstGeom>
          <a:ln w="9525">
            <a:solidFill>
              <a:srgbClr val="031A3E"/>
            </a:solidFill>
            <a:tailEnd type="oval"/>
          </a:ln>
        </p:spPr>
      </p:cxnSp>
      <p:sp>
        <p:nvSpPr>
          <p:cNvPr id="13" name="TextBox 13"/>
          <p:cNvSpPr txBox="1"/>
          <p:nvPr/>
        </p:nvSpPr>
        <p:spPr>
          <a:xfrm>
            <a:off x="6107564" y="2290542"/>
            <a:ext cx="2569723" cy="1940719"/>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随着医疗技术的不断发展和病人需求的不断变化，首诊负责制也需要不断发展和完善。未来，首诊负责制将进一步加强对病人隐私保护、医疗质量和效率的提升等方面的关注和管理。同时，也需要通过教育和培训，提升医生对首诊负责制的认识和实施能力。</a:t>
            </a:r>
          </a:p>
        </p:txBody>
      </p:sp>
      <p:sp>
        <p:nvSpPr>
          <p:cNvPr id="14" name="TextBox 14"/>
          <p:cNvSpPr txBox="1"/>
          <p:nvPr/>
        </p:nvSpPr>
        <p:spPr>
          <a:xfrm>
            <a:off x="847712" y="1613123"/>
            <a:ext cx="3242802" cy="666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现状</a:t>
            </a:r>
          </a:p>
        </p:txBody>
      </p:sp>
      <p:sp>
        <p:nvSpPr>
          <p:cNvPr id="15" name="AutoShape 15"/>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TextBox 35"/>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首诊负责制的现状与发展</a:t>
            </a:r>
          </a:p>
        </p:txBody>
      </p:sp>
      <p:sp>
        <p:nvSpPr>
          <p:cNvPr id="36" name="AutoShape 36"/>
          <p:cNvSpPr/>
          <p:nvPr/>
        </p:nvSpPr>
        <p:spPr>
          <a:xfrm>
            <a:off x="7268148" y="-1705956"/>
            <a:ext cx="2796500" cy="279650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618470" y="4506684"/>
            <a:ext cx="973910" cy="97391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02</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首诊负责制的基本原则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4" name="Picture 4"/>
          <p:cNvPicPr>
            <a:picLocks noChangeAspect="1"/>
          </p:cNvPicPr>
          <p:nvPr/>
        </p:nvPicPr>
        <p:blipFill>
          <a:blip r:embed="rId3">
            <a:alphaModFix amt="70000"/>
          </a:blip>
          <a:srcRect l="12500" r="12500"/>
          <a:stretch>
            <a:fillRect/>
          </a:stretch>
        </p:blipFill>
        <p:spPr>
          <a:xfrm>
            <a:off x="733971" y="1105724"/>
            <a:ext cx="3783824" cy="3783825"/>
          </a:xfrm>
          <a:prstGeom prst="roundRect">
            <a:avLst/>
          </a:prstGeom>
        </p:spPr>
      </p:pic>
      <p:sp>
        <p:nvSpPr>
          <p:cNvPr id="5" name="TextBox 5"/>
          <p:cNvSpPr txBox="1"/>
          <p:nvPr/>
        </p:nvSpPr>
        <p:spPr>
          <a:xfrm>
            <a:off x="4891990" y="1105724"/>
            <a:ext cx="3718928"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病人属地原则是指医院对病人的诊疗活动应当在其所在的医疗组织及其所管辖的地区范围内进行，以方便病人得到及时、有效的医疗服务。</a:t>
            </a:r>
          </a:p>
        </p:txBody>
      </p:sp>
      <p:sp>
        <p:nvSpPr>
          <p:cNvPr id="6" name="TextBox 6"/>
          <p:cNvSpPr txBox="1"/>
          <p:nvPr/>
        </p:nvSpPr>
        <p:spPr>
          <a:xfrm>
            <a:off x="4891990" y="2899456"/>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医院对病人及其家属的诊疗活动应当遵循医疗合同约定，确保病人及其家属能够获得符合合同约定的医疗服务。</a:t>
            </a:r>
          </a:p>
        </p:txBody>
      </p:sp>
      <p:sp>
        <p:nvSpPr>
          <p:cNvPr id="7" name="AutoShape 7"/>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病人属地原则</a:t>
            </a:r>
          </a:p>
        </p:txBody>
      </p:sp>
      <p:sp>
        <p:nvSpPr>
          <p:cNvPr id="28" name="AutoShape 28"/>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TextBox 4"/>
          <p:cNvSpPr txBox="1"/>
          <p:nvPr/>
        </p:nvSpPr>
        <p:spPr>
          <a:xfrm>
            <a:off x="355440" y="1380177"/>
            <a:ext cx="3576153" cy="6572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诊疗连续性原则是指医院应当为病人提供不间断的医疗服务，包括门诊、急诊、住院和康复等环节。</a:t>
            </a:r>
          </a:p>
        </p:txBody>
      </p:sp>
      <p:sp>
        <p:nvSpPr>
          <p:cNvPr id="5" name="TextBox 5"/>
          <p:cNvSpPr txBox="1"/>
          <p:nvPr/>
        </p:nvSpPr>
        <p:spPr>
          <a:xfrm>
            <a:off x="538745" y="3468227"/>
            <a:ext cx="3530492" cy="89058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医院应当根据病人的病情和需要，制定合理的诊疗方案，并按照诊疗方案进行连续的医疗服务，确保病人的病情得到有效控制和好转。</a:t>
            </a:r>
          </a:p>
        </p:txBody>
      </p:sp>
      <p:sp>
        <p:nvSpPr>
          <p:cNvPr id="6" name="AutoShape 6"/>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诊疗连续性原则</a:t>
            </a:r>
          </a:p>
        </p:txBody>
      </p:sp>
      <p:sp>
        <p:nvSpPr>
          <p:cNvPr id="27" name="AutoShape 27"/>
          <p:cNvSpPr/>
          <p:nvPr/>
        </p:nvSpPr>
        <p:spPr>
          <a:xfrm>
            <a:off x="482502" y="2582814"/>
            <a:ext cx="548022" cy="96092"/>
          </a:xfrm>
          <a:prstGeom prst="rect">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rtlCol="0" anchor="ct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pPr algn="ctr">
              <a:spcBef>
                <a:spcPts val="375"/>
              </a:spcBef>
              <a:defRPr/>
            </a:pPr>
            <a:endParaRPr lang="en-US" sz="1100"/>
          </a:p>
        </p:txBody>
      </p:sp>
      <p:sp>
        <p:nvSpPr>
          <p:cNvPr id="28" name="AutoShape 28"/>
          <p:cNvSpPr/>
          <p:nvPr/>
        </p:nvSpPr>
        <p:spPr>
          <a:xfrm>
            <a:off x="4411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9745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30" name="Connector 30"/>
          <p:cNvCxnSpPr/>
          <p:nvPr/>
        </p:nvCxnSpPr>
        <p:spPr>
          <a:xfrm>
            <a:off x="1030524" y="2631281"/>
            <a:ext cx="50272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34" name="Connector 34"/>
          <p:cNvCxnSpPr/>
          <p:nvPr/>
        </p:nvCxnSpPr>
        <p:spPr>
          <a:xfrm>
            <a:off x="1238964" y="4710426"/>
            <a:ext cx="480754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AutoShape 35"/>
          <p:cNvSpPr/>
          <p:nvPr/>
        </p:nvSpPr>
        <p:spPr>
          <a:xfrm>
            <a:off x="7978616" y="-1006838"/>
            <a:ext cx="1695299" cy="1695299"/>
          </a:xfrm>
          <a:prstGeom prst="ellipse">
            <a:avLst/>
          </a:prstGeom>
          <a:gradFill>
            <a:gsLst>
              <a:gs pos="0">
                <a:schemeClr val="accent4">
                  <a:lumMod val="40000"/>
                  <a:lumOff val="60000"/>
                  <a:alpha val="22000"/>
                  <a:lumMod val="75000"/>
                </a:schemeClr>
              </a:gs>
              <a:gs pos="100000">
                <a:schemeClr val="accent4">
                  <a:alpha val="22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6" name="Picture 36"/>
          <p:cNvPicPr>
            <a:picLocks noChangeAspect="1"/>
          </p:cNvPicPr>
          <p:nvPr/>
        </p:nvPicPr>
        <p:blipFill>
          <a:blip r:embed="rId3">
            <a:alphaModFix amt="70000"/>
          </a:blip>
          <a:srcRect l="20656" r="20656"/>
          <a:stretch>
            <a:fillRect/>
          </a:stretch>
        </p:blipFill>
        <p:spPr>
          <a:xfrm>
            <a:off x="6096320" y="1015032"/>
            <a:ext cx="2874862" cy="383315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4" name="Picture 4"/>
          <p:cNvPicPr>
            <a:picLocks noChangeAspect="1"/>
          </p:cNvPicPr>
          <p:nvPr/>
        </p:nvPicPr>
        <p:blipFill>
          <a:blip r:embed="rId3">
            <a:alphaModFix amt="70000"/>
          </a:blip>
          <a:srcRect l="12500" r="12500"/>
          <a:stretch>
            <a:fillRect/>
          </a:stretch>
        </p:blipFill>
        <p:spPr>
          <a:xfrm>
            <a:off x="733971" y="1105724"/>
            <a:ext cx="3783824" cy="3783825"/>
          </a:xfrm>
          <a:prstGeom prst="roundRect">
            <a:avLst/>
          </a:prstGeom>
        </p:spPr>
      </p:pic>
      <p:sp>
        <p:nvSpPr>
          <p:cNvPr id="5" name="TextBox 5"/>
          <p:cNvSpPr txBox="1"/>
          <p:nvPr/>
        </p:nvSpPr>
        <p:spPr>
          <a:xfrm>
            <a:off x="4891990" y="1105724"/>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病历完整性原则是指医院应当为病人建立完整的病历资料，并妥善保存。</a:t>
            </a:r>
          </a:p>
        </p:txBody>
      </p:sp>
      <p:sp>
        <p:nvSpPr>
          <p:cNvPr id="6" name="TextBox 6"/>
          <p:cNvSpPr txBox="1"/>
          <p:nvPr/>
        </p:nvSpPr>
        <p:spPr>
          <a:xfrm>
            <a:off x="4891990" y="2899456"/>
            <a:ext cx="3718928"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医院应当根据相关法律法规和规范要求，制定病历书写和保存的标准和规范，确保病历资料的真实性、完整性和可追溯性。</a:t>
            </a:r>
          </a:p>
        </p:txBody>
      </p:sp>
      <p:sp>
        <p:nvSpPr>
          <p:cNvPr id="7" name="AutoShape 7"/>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病历完整性原则</a:t>
            </a:r>
          </a:p>
        </p:txBody>
      </p:sp>
      <p:sp>
        <p:nvSpPr>
          <p:cNvPr id="28" name="AutoShape 28"/>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TextBox 4"/>
          <p:cNvSpPr txBox="1"/>
          <p:nvPr/>
        </p:nvSpPr>
        <p:spPr>
          <a:xfrm>
            <a:off x="355440" y="1380177"/>
            <a:ext cx="3576153" cy="89058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信息共享原则是指医院应当利用信息技术手段，促进不同医疗组织之间信息的共享和交流，以便更好地为病人提供医疗服务。</a:t>
            </a:r>
          </a:p>
        </p:txBody>
      </p:sp>
      <p:sp>
        <p:nvSpPr>
          <p:cNvPr id="5" name="TextBox 5"/>
          <p:cNvSpPr txBox="1"/>
          <p:nvPr/>
        </p:nvSpPr>
        <p:spPr>
          <a:xfrm>
            <a:off x="538745" y="3468227"/>
            <a:ext cx="3530492" cy="89058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医院应当建立信息共享平台，整合不同医疗组织之间的信息数据，实现医疗信息的共享和交流，提高医疗服务的效率和质量。</a:t>
            </a:r>
          </a:p>
        </p:txBody>
      </p:sp>
      <p:sp>
        <p:nvSpPr>
          <p:cNvPr id="6" name="AutoShape 6"/>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信息共享原则</a:t>
            </a:r>
          </a:p>
        </p:txBody>
      </p:sp>
      <p:sp>
        <p:nvSpPr>
          <p:cNvPr id="27" name="AutoShape 27"/>
          <p:cNvSpPr/>
          <p:nvPr/>
        </p:nvSpPr>
        <p:spPr>
          <a:xfrm>
            <a:off x="482502" y="2582814"/>
            <a:ext cx="548022" cy="96092"/>
          </a:xfrm>
          <a:prstGeom prst="rect">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rtlCol="0" anchor="ct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pPr algn="ctr">
              <a:spcBef>
                <a:spcPts val="375"/>
              </a:spcBef>
              <a:defRPr/>
            </a:pPr>
            <a:endParaRPr lang="en-US" sz="1100"/>
          </a:p>
        </p:txBody>
      </p:sp>
      <p:sp>
        <p:nvSpPr>
          <p:cNvPr id="28" name="AutoShape 28"/>
          <p:cNvSpPr/>
          <p:nvPr/>
        </p:nvSpPr>
        <p:spPr>
          <a:xfrm>
            <a:off x="4411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9745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30" name="Connector 30"/>
          <p:cNvCxnSpPr/>
          <p:nvPr/>
        </p:nvCxnSpPr>
        <p:spPr>
          <a:xfrm>
            <a:off x="1030524" y="2631281"/>
            <a:ext cx="50272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34" name="Connector 34"/>
          <p:cNvCxnSpPr/>
          <p:nvPr/>
        </p:nvCxnSpPr>
        <p:spPr>
          <a:xfrm>
            <a:off x="1238964" y="4710426"/>
            <a:ext cx="480754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AutoShape 35"/>
          <p:cNvSpPr/>
          <p:nvPr/>
        </p:nvSpPr>
        <p:spPr>
          <a:xfrm>
            <a:off x="7978616" y="-1006838"/>
            <a:ext cx="1695299" cy="1695299"/>
          </a:xfrm>
          <a:prstGeom prst="ellipse">
            <a:avLst/>
          </a:prstGeom>
          <a:gradFill>
            <a:gsLst>
              <a:gs pos="0">
                <a:schemeClr val="accent4">
                  <a:lumMod val="40000"/>
                  <a:lumOff val="60000"/>
                  <a:alpha val="22000"/>
                  <a:lumMod val="75000"/>
                </a:schemeClr>
              </a:gs>
              <a:gs pos="100000">
                <a:schemeClr val="accent4">
                  <a:alpha val="22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6" name="Picture 36"/>
          <p:cNvPicPr>
            <a:picLocks noChangeAspect="1"/>
          </p:cNvPicPr>
          <p:nvPr/>
        </p:nvPicPr>
        <p:blipFill>
          <a:blip r:embed="rId3">
            <a:alphaModFix amt="70000"/>
          </a:blip>
          <a:srcRect l="16949" r="16949"/>
          <a:stretch>
            <a:fillRect/>
          </a:stretch>
        </p:blipFill>
        <p:spPr>
          <a:xfrm>
            <a:off x="6096320" y="1015032"/>
            <a:ext cx="2874862" cy="383315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6" name="Picture 6"/>
          <p:cNvPicPr>
            <a:picLocks noChangeAspect="1"/>
          </p:cNvPicPr>
          <p:nvPr/>
        </p:nvPicPr>
        <p:blipFill>
          <a:blip r:embed="rId3">
            <a:alphaModFix amt="70000"/>
          </a:blip>
          <a:srcRect l="21875" r="21875"/>
          <a:stretch>
            <a:fillRect/>
          </a:stretch>
        </p:blipFill>
        <p:spPr>
          <a:xfrm>
            <a:off x="578662" y="912874"/>
            <a:ext cx="2874863" cy="3833150"/>
          </a:xfrm>
          <a:prstGeom prst="parallelogram">
            <a:avLst/>
          </a:prstGeom>
        </p:spPr>
      </p:pic>
      <p:sp>
        <p:nvSpPr>
          <p:cNvPr id="7" name="AutoShape 7"/>
          <p:cNvSpPr/>
          <p:nvPr/>
        </p:nvSpPr>
        <p:spPr>
          <a:xfrm>
            <a:off x="1952680" y="4872106"/>
            <a:ext cx="7203254"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TextBox 14"/>
          <p:cNvSpPr txBox="1"/>
          <p:nvPr/>
        </p:nvSpPr>
        <p:spPr>
          <a:xfrm>
            <a:off x="3714750" y="1672622"/>
            <a:ext cx="4875483"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及时转诊原则是指医院在病人病情超出自身诊疗能力范围时，应当及时将病人转诊至上级医疗机构或者相关专科医疗机构，以确保病人得到及时、有效的医疗服务。</a:t>
            </a:r>
          </a:p>
        </p:txBody>
      </p:sp>
      <p:sp>
        <p:nvSpPr>
          <p:cNvPr id="15" name="TextBox 15"/>
          <p:cNvSpPr txBox="1"/>
          <p:nvPr/>
        </p:nvSpPr>
        <p:spPr>
          <a:xfrm>
            <a:off x="3714750" y="3222117"/>
            <a:ext cx="4875483"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医院应当根据病人的病情和需要，制定合理的转诊方案，确保病人能够及时得到有效的医疗服务。同时，医院应当加强与上级医疗机构和相关专科医疗机构的沟通和协作，确保病人的转诊过程畅通无阻。</a:t>
            </a:r>
          </a:p>
        </p:txBody>
      </p:sp>
      <p:sp>
        <p:nvSpPr>
          <p:cNvPr id="16" name="AutoShape 16"/>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TextBox 36"/>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及时转诊原则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03</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首诊负责制的工作内容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4" name="Picture 4"/>
          <p:cNvPicPr>
            <a:picLocks noChangeAspect="1"/>
          </p:cNvPicPr>
          <p:nvPr/>
        </p:nvPicPr>
        <p:blipFill>
          <a:blip r:embed="rId3">
            <a:alphaModFix amt="70000"/>
          </a:blip>
          <a:srcRect l="15649" r="15649"/>
          <a:stretch>
            <a:fillRect/>
          </a:stretch>
        </p:blipFill>
        <p:spPr>
          <a:xfrm>
            <a:off x="5541059" y="1218194"/>
            <a:ext cx="3510022" cy="3510022"/>
          </a:xfrm>
          <a:prstGeom prst="roundRect">
            <a:avLst/>
          </a:prstGeom>
        </p:spPr>
      </p:pic>
      <p:sp>
        <p:nvSpPr>
          <p:cNvPr id="5" name="Freeform 5"/>
          <p:cNvSpPr/>
          <p:nvPr/>
        </p:nvSpPr>
        <p:spPr>
          <a:xfrm>
            <a:off x="435218" y="1118449"/>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63180" y="1032724"/>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首次接诊</a:t>
            </a:r>
          </a:p>
        </p:txBody>
      </p:sp>
      <p:sp>
        <p:nvSpPr>
          <p:cNvPr id="28" name="Freeform 28"/>
          <p:cNvSpPr/>
          <p:nvPr/>
        </p:nvSpPr>
        <p:spPr>
          <a:xfrm>
            <a:off x="421180" y="246974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8192" y="2384023"/>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0199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586744" y="3716272"/>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118449"/>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患者就诊时，首诊医师应询问病史，进行必要的体格检查，并做好记录。</a:t>
            </a:r>
          </a:p>
        </p:txBody>
      </p:sp>
      <p:sp>
        <p:nvSpPr>
          <p:cNvPr id="33" name="TextBox 33"/>
          <p:cNvSpPr txBox="1"/>
          <p:nvPr/>
        </p:nvSpPr>
        <p:spPr>
          <a:xfrm>
            <a:off x="1756668" y="2449330"/>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首诊医师应做出初步诊断，并制定相应的诊疗计划。</a:t>
            </a:r>
          </a:p>
        </p:txBody>
      </p:sp>
      <p:sp>
        <p:nvSpPr>
          <p:cNvPr id="34" name="TextBox 34"/>
          <p:cNvSpPr txBox="1"/>
          <p:nvPr/>
        </p:nvSpPr>
        <p:spPr>
          <a:xfrm>
            <a:off x="1756668" y="3801997"/>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需要进一步检查或会诊的病人，首诊医师应安排转诊或联系会诊。</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585609" y="1030568"/>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mt="70000"/>
          </a:blip>
          <a:srcRect l="16708" r="16708"/>
          <a:stretch>
            <a:fillRect/>
          </a:stretch>
        </p:blipFill>
        <p:spPr>
          <a:xfrm>
            <a:off x="-378398" y="1237779"/>
            <a:ext cx="3574962" cy="3574962"/>
          </a:xfrm>
          <a:prstGeom prst="ellipse">
            <a:avLst/>
          </a:prstGeom>
        </p:spPr>
      </p:pic>
      <p:sp>
        <p:nvSpPr>
          <p:cNvPr id="6" name="AutoShape 6"/>
          <p:cNvSpPr/>
          <p:nvPr/>
        </p:nvSpPr>
        <p:spPr>
          <a:xfrm>
            <a:off x="3856181" y="3981220"/>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27606" y="4102707"/>
            <a:ext cx="764956"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03</a:t>
            </a:r>
          </a:p>
        </p:txBody>
      </p:sp>
      <p:sp>
        <p:nvSpPr>
          <p:cNvPr id="8" name="TextBox 8"/>
          <p:cNvSpPr txBox="1"/>
          <p:nvPr/>
        </p:nvSpPr>
        <p:spPr>
          <a:xfrm>
            <a:off x="4745759" y="3921732"/>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对于危重患者，首诊医师应立即采取急救措施，并通知上级医师指导诊疗工作。</a:t>
            </a:r>
          </a:p>
        </p:txBody>
      </p:sp>
      <p:sp>
        <p:nvSpPr>
          <p:cNvPr id="9" name="AutoShape 9"/>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TextBox 29"/>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病情评估</a:t>
            </a:r>
          </a:p>
        </p:txBody>
      </p:sp>
      <p:sp>
        <p:nvSpPr>
          <p:cNvPr id="30" name="AutoShape 30"/>
          <p:cNvSpPr/>
          <p:nvPr/>
        </p:nvSpPr>
        <p:spPr>
          <a:xfrm>
            <a:off x="3856181" y="1421548"/>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3848549" y="1552560"/>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01</a:t>
            </a:r>
          </a:p>
        </p:txBody>
      </p:sp>
      <p:sp>
        <p:nvSpPr>
          <p:cNvPr id="32" name="TextBox 32"/>
          <p:cNvSpPr txBox="1"/>
          <p:nvPr/>
        </p:nvSpPr>
        <p:spPr>
          <a:xfrm>
            <a:off x="4745759" y="1421548"/>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首诊医师应对患者的病情进行全面的评估，包括症状、体征、实验室检查等方面。</a:t>
            </a:r>
          </a:p>
        </p:txBody>
      </p:sp>
      <p:sp>
        <p:nvSpPr>
          <p:cNvPr id="33" name="AutoShape 33"/>
          <p:cNvSpPr/>
          <p:nvPr/>
        </p:nvSpPr>
        <p:spPr>
          <a:xfrm>
            <a:off x="3856181" y="2701384"/>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3848549" y="2832396"/>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02</a:t>
            </a:r>
          </a:p>
        </p:txBody>
      </p:sp>
      <p:sp>
        <p:nvSpPr>
          <p:cNvPr id="35" name="TextBox 35"/>
          <p:cNvSpPr txBox="1"/>
          <p:nvPr/>
        </p:nvSpPr>
        <p:spPr>
          <a:xfrm>
            <a:off x="4762500" y="2751433"/>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根据病情评估结果，首诊医师应对患者进行分类，分为危重、急症、非急症等类型。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4" name="Picture 4"/>
          <p:cNvPicPr>
            <a:picLocks noChangeAspect="1"/>
          </p:cNvPicPr>
          <p:nvPr/>
        </p:nvPicPr>
        <p:blipFill>
          <a:blip r:embed="rId3">
            <a:alphaModFix amt="70000"/>
          </a:blip>
          <a:srcRect l="16688" r="16688"/>
          <a:stretch>
            <a:fillRect/>
          </a:stretch>
        </p:blipFill>
        <p:spPr>
          <a:xfrm>
            <a:off x="5541059" y="1218194"/>
            <a:ext cx="3510021" cy="3510022"/>
          </a:xfrm>
          <a:prstGeom prst="roundRect">
            <a:avLst/>
          </a:prstGeom>
        </p:spPr>
      </p:pic>
      <p:sp>
        <p:nvSpPr>
          <p:cNvPr id="5" name="Freeform 5"/>
          <p:cNvSpPr/>
          <p:nvPr/>
        </p:nvSpPr>
        <p:spPr>
          <a:xfrm>
            <a:off x="435218" y="1118449"/>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63180" y="1032724"/>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诊疗计划</a:t>
            </a:r>
          </a:p>
        </p:txBody>
      </p:sp>
      <p:sp>
        <p:nvSpPr>
          <p:cNvPr id="28" name="Freeform 28"/>
          <p:cNvSpPr/>
          <p:nvPr/>
        </p:nvSpPr>
        <p:spPr>
          <a:xfrm>
            <a:off x="421180" y="246974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8192" y="2384023"/>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0199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586744" y="3716272"/>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118449"/>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首诊医师应根据病情评估结果，制定相应的诊疗计划。</a:t>
            </a:r>
          </a:p>
        </p:txBody>
      </p:sp>
      <p:sp>
        <p:nvSpPr>
          <p:cNvPr id="33" name="TextBox 33"/>
          <p:cNvSpPr txBox="1"/>
          <p:nvPr/>
        </p:nvSpPr>
        <p:spPr>
          <a:xfrm>
            <a:off x="1756668" y="2449330"/>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诊疗计划应包括检查、用药、手术等方面，并根据患者情况及时调整。</a:t>
            </a:r>
          </a:p>
        </p:txBody>
      </p:sp>
      <p:sp>
        <p:nvSpPr>
          <p:cNvPr id="34" name="TextBox 34"/>
          <p:cNvSpPr txBox="1"/>
          <p:nvPr/>
        </p:nvSpPr>
        <p:spPr>
          <a:xfrm>
            <a:off x="1756668" y="3801997"/>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对于复杂病例，首诊医师应向上级医师请示，共同商讨诊疗方案。</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https://d.book118.com/095213134101011034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2024-08-29T15:28:39.975</cp:lastPrinted>
  <dcterms:created xsi:type="dcterms:W3CDTF">2024-08-29T07:28:39Z</dcterms:created>
  <dcterms:modified xsi:type="dcterms:W3CDTF">2024-08-29T07:28:42Z</dcterms:modified>
</cp:coreProperties>
</file>