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5277531-6341-47AD-9F42-C9F7559DC8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51A384F-0514-4E65-906B-34FE97EC18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ABF0F6E-4BFD-48AB-8011-0B22531AD2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1A7F2C4-441B-40AD-AA17-8AF8A3CB6AD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2F395AE-71B7-46A8-9AF4-CECFEFB49BF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B32B12B-0B62-4C83-B55A-247614E2205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0856035-F2AD-4364-B1A6-15A7D60C99E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F40C781-C458-4A22-8DC9-79750BBEA1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4842AE0-3159-4AB6-86C3-9F49BD1DAB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DE90184-66B2-4EFF-AF54-ADBFD48C1E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EE594C-8655-40CB-9A6D-DF349F5D70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 Id="rId6"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95221222302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11708" y="1595439"/>
            <a:ext cx="57721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VTE护理查房课件</a:t>
            </a:r>
          </a:p>
        </p:txBody>
      </p:sp>
      <p:sp>
        <p:nvSpPr>
          <p:cNvPr id="4" name="AutoShape 4"/>
          <p:cNvSpPr/>
          <p:nvPr/>
        </p:nvSpPr>
        <p:spPr>
          <a:xfrm>
            <a:off x="1105622"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36425"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054506" y="5422868"/>
            <a:ext cx="4785198" cy="0"/>
          </a:xfrm>
          <a:prstGeom prst="line">
            <a:avLst/>
          </a:prstGeom>
          <a:ln w="9525">
            <a:solidFill>
              <a:srgbClr val="000000">
                <a:alpha val="100000"/>
              </a:srgbClr>
            </a:solidFill>
            <a:prstDash val="solid"/>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807827"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VTE概述</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VTE的护理评估</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VTE的预防护理</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VTE的护理诊断与处理</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VTE的护理案例分享</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VTE概述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939" r="3293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5281" r="2528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5273" r="35273"/>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VTE是静脉血栓栓塞症的简称，是指血液在静脉内不正常地凝结，使血管完全或不完全阻塞，属静脉回流障碍性疾病。</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总结词</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VTE包括深静脉血栓形成（DVT）和肺血栓栓塞症（PTE），是同一种疾病在不同部位、不同阶段的表现。</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详细描述</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VTE的定义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VTE根据发生部位可分为深静脉血栓形成和肺血栓栓塞症，其中深静脉血栓形成又可分为下肢深静脉血栓形成和上肢深静脉血栓形成。</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下肢深静脉血栓形成是最常见的类型，主要发生于下肢的腘静脉、股静脉和髂静脉。上肢深静脉血栓形成则较少见，主要发生于上肢的腋静脉、肱静脉和桡静脉。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313" r="2531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VTE的分类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VTE的发病机制</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VTE的发病机制较为复杂，主要与血流缓慢、血管内皮损伤和血液高凝状态等因素有关。</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长时间卧床、肢体制动、肿瘤、手术等是常见的诱发因素。当血液在静脉内流动缓慢时，容易形成血栓；而当血管内皮受到损伤时，血小板等凝血因子容易在损伤处聚集形成血栓；此外，血液高凝状态也是导致VTE发生的重要因素。</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VTE的护理评估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16222" y="4004786"/>
            <a:ext cx="1975009" cy="1972913"/>
          </a:xfrm>
          <a:prstGeom prst="ellipse">
            <a:avLst/>
          </a:prstGeom>
          <a:solidFill>
            <a:srgbClr val="FFFEFE">
              <a:alpha val="0"/>
            </a:srgbClr>
          </a:solidFill>
          <a:ln w="21431">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评估内容</a:t>
              </a:r>
            </a:p>
          </p:txBody>
        </p:sp>
      </p:grpSp>
      <p:sp>
        <p:nvSpPr>
          <p:cNvPr id="25" name="AutoShape 25"/>
          <p:cNvSpPr/>
          <p:nvPr/>
        </p:nvSpPr>
        <p:spPr>
          <a:xfrm>
            <a:off x="653186" y="3037951"/>
            <a:ext cx="1104138" cy="11037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1406232" y="3836623"/>
            <a:ext cx="348996" cy="34747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1736178" y="4137422"/>
            <a:ext cx="158686" cy="158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8" name="Connector 28"/>
          <p:cNvCxnSpPr/>
          <p:nvPr/>
        </p:nvCxnSpPr>
        <p:spPr>
          <a:xfrm>
            <a:off x="1765528" y="3629025"/>
            <a:ext cx="8375194" cy="0"/>
          </a:xfrm>
          <a:prstGeom prst="line">
            <a:avLst/>
          </a:prstGeom>
          <a:ln w="63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29" name="AutoShape 29"/>
          <p:cNvSpPr/>
          <p:nvPr/>
        </p:nvSpPr>
        <p:spPr>
          <a:xfrm>
            <a:off x="2339362" y="3540109"/>
            <a:ext cx="177832"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2976490" y="3540109"/>
            <a:ext cx="177832"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3613712" y="3540109"/>
            <a:ext cx="177832"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250839" y="3540109"/>
            <a:ext cx="177832"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888062" y="3540109"/>
            <a:ext cx="177832"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525189" y="3540109"/>
            <a:ext cx="175736"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434666" y="3540109"/>
            <a:ext cx="177832"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8071793" y="3540109"/>
            <a:ext cx="177832"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162412" y="3540109"/>
            <a:ext cx="175736"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799634" y="3540109"/>
            <a:ext cx="175736"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8709016" y="3540109"/>
            <a:ext cx="177832"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346238" y="3540109"/>
            <a:ext cx="177832"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144125" y="3028426"/>
            <a:ext cx="1104138" cy="11037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897172" y="3827098"/>
            <a:ext cx="348996" cy="34747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11227117" y="4127897"/>
            <a:ext cx="158686" cy="158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4" name="Group 44"/>
          <p:cNvGrpSpPr/>
          <p:nvPr/>
        </p:nvGrpSpPr>
        <p:grpSpPr>
          <a:xfrm>
            <a:off x="3510796" y="1383030"/>
            <a:ext cx="5170408" cy="1981390"/>
            <a:chOff x="3510796" y="1383030"/>
            <a:chExt cx="5170408" cy="1981390"/>
          </a:xfrm>
        </p:grpSpPr>
        <p:sp>
          <p:nvSpPr>
            <p:cNvPr id="45" name="AutoShape 45"/>
            <p:cNvSpPr/>
            <p:nvPr/>
          </p:nvSpPr>
          <p:spPr>
            <a:xfrm>
              <a:off x="6706195" y="1383030"/>
              <a:ext cx="1975009" cy="1975009"/>
            </a:xfrm>
            <a:prstGeom prst="ellipse">
              <a:avLst/>
            </a:prstGeom>
            <a:solidFill>
              <a:srgbClr val="FFFEFE">
                <a:alpha val="0"/>
              </a:srgbClr>
            </a:solidFill>
            <a:ln w="21431">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6" name="AutoShape 46"/>
            <p:cNvSpPr/>
            <p:nvPr/>
          </p:nvSpPr>
          <p:spPr>
            <a:xfrm>
              <a:off x="3510796" y="1391507"/>
              <a:ext cx="1972913" cy="1972913"/>
            </a:xfrm>
            <a:prstGeom prst="ellipse">
              <a:avLst/>
            </a:prstGeom>
            <a:solidFill>
              <a:srgbClr val="FFFEFE">
                <a:alpha val="0"/>
              </a:srgbClr>
            </a:solidFill>
            <a:ln w="21431">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7" name="TextBox 47"/>
            <p:cNvSpPr txBox="1"/>
            <p:nvPr/>
          </p:nvSpPr>
          <p:spPr>
            <a:xfrm>
              <a:off x="3620861" y="1720882"/>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病史</a:t>
              </a:r>
            </a:p>
          </p:txBody>
        </p:sp>
        <p:sp>
          <p:nvSpPr>
            <p:cNvPr id="48" name="TextBox 48"/>
            <p:cNvSpPr txBox="1"/>
            <p:nvPr/>
          </p:nvSpPr>
          <p:spPr>
            <a:xfrm>
              <a:off x="6762276" y="1720882"/>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生活习惯</a:t>
              </a:r>
            </a:p>
          </p:txBody>
        </p:sp>
        <p:sp>
          <p:nvSpPr>
            <p:cNvPr id="49" name="TextBox 49"/>
            <p:cNvSpPr txBox="1"/>
            <p:nvPr/>
          </p:nvSpPr>
          <p:spPr>
            <a:xfrm>
              <a:off x="3755288" y="2044732"/>
              <a:ext cx="1483930" cy="1058052"/>
            </a:xfrm>
            <a:prstGeom prst="rect">
              <a:avLst/>
            </a:prstGeom>
          </p:spPr>
          <p:txBody>
            <a:bodyPr vert="horz" wrap="square" lIns="95250" tIns="95250" rIns="47625" bIns="952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是否有血栓病史、手术史、肿瘤史等。</a:t>
              </a:r>
            </a:p>
          </p:txBody>
        </p:sp>
        <p:sp>
          <p:nvSpPr>
            <p:cNvPr id="50" name="TextBox 50"/>
            <p:cNvSpPr txBox="1"/>
            <p:nvPr/>
          </p:nvSpPr>
          <p:spPr>
            <a:xfrm>
              <a:off x="6951735" y="2122338"/>
              <a:ext cx="1483930" cy="902839"/>
            </a:xfrm>
            <a:prstGeom prst="rect">
              <a:avLst/>
            </a:prstGeom>
          </p:spPr>
          <p:txBody>
            <a:bodyPr vert="horz" wrap="square" lIns="95250" tIns="95250" rIns="47625" bIns="952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是否吸烟、饮酒、饮食不规律等。</a:t>
              </a:r>
            </a:p>
          </p:txBody>
        </p:sp>
        <p:sp>
          <p:nvSpPr>
            <p:cNvPr id="51" name="Freeform 51"/>
            <p:cNvSpPr/>
            <p:nvPr/>
          </p:nvSpPr>
          <p:spPr>
            <a:xfrm>
              <a:off x="4303236" y="1457395"/>
              <a:ext cx="388033" cy="388033"/>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7482437" y="1457395"/>
              <a:ext cx="422525" cy="422525"/>
            </a:xfrm>
            <a:custGeom>
              <a:rect l="l" t="t" r="r" b="b"/>
              <a:pathLst>
                <a:path w="32385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3" name="AutoShape 53"/>
          <p:cNvSpPr/>
          <p:nvPr/>
        </p:nvSpPr>
        <p:spPr>
          <a:xfrm>
            <a:off x="5116990" y="4002691"/>
            <a:ext cx="1975009" cy="1975009"/>
          </a:xfrm>
          <a:prstGeom prst="ellipse">
            <a:avLst/>
          </a:prstGeom>
          <a:solidFill>
            <a:srgbClr val="FFFEFE">
              <a:alpha val="0"/>
            </a:srgbClr>
          </a:solidFill>
          <a:ln w="21431">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4" name="AutoShape 54"/>
          <p:cNvSpPr/>
          <p:nvPr/>
        </p:nvSpPr>
        <p:spPr>
          <a:xfrm>
            <a:off x="8300769" y="4023836"/>
            <a:ext cx="1975009" cy="1972913"/>
          </a:xfrm>
          <a:prstGeom prst="ellipse">
            <a:avLst/>
          </a:prstGeom>
          <a:solidFill>
            <a:srgbClr val="FFFFFF">
              <a:alpha val="0"/>
            </a:srgbClr>
          </a:solidFill>
          <a:ln w="19050">
            <a:solidFill>
              <a:schemeClr val="accent6">
                <a:alpha val="100000"/>
              </a:schemeClr>
            </a:solidFill>
            <a:prstDash val="solid"/>
          </a:ln>
        </p:spPr>
        <p:style>
          <a:lnRef idx="0">
            <a:schemeClr val="accent6"/>
          </a:lnRef>
          <a:fillRef idx="1">
            <a:schemeClr val="accent6"/>
          </a:fillRef>
          <a:effectRef idx="0">
            <a:schemeClr val="accent6"/>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5" name="TextBox 55"/>
          <p:cNvSpPr txBox="1"/>
          <p:nvPr/>
        </p:nvSpPr>
        <p:spPr>
          <a:xfrm>
            <a:off x="2060171" y="4450985"/>
            <a:ext cx="1862848" cy="466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4">
                    <a:alpha val="100000"/>
                  </a:schemeClr>
                </a:solidFill>
                <a:latin typeface="Microsoft Yahei"/>
                <a:ea typeface="Microsoft Yahei"/>
                <a:cs typeface="Microsoft Yahei"/>
              </a:rPr>
              <a:t>患者基本信息</a:t>
            </a:r>
          </a:p>
        </p:txBody>
      </p:sp>
      <p:sp>
        <p:nvSpPr>
          <p:cNvPr id="56" name="TextBox 56"/>
          <p:cNvSpPr txBox="1"/>
          <p:nvPr/>
        </p:nvSpPr>
        <p:spPr>
          <a:xfrm>
            <a:off x="5200576" y="4450985"/>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家族史</a:t>
            </a:r>
          </a:p>
        </p:txBody>
      </p:sp>
      <p:sp>
        <p:nvSpPr>
          <p:cNvPr id="57" name="TextBox 57"/>
          <p:cNvSpPr txBox="1"/>
          <p:nvPr/>
        </p:nvSpPr>
        <p:spPr>
          <a:xfrm>
            <a:off x="8356850" y="4450985"/>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4">
                    <a:alpha val="100000"/>
                  </a:schemeClr>
                </a:solidFill>
                <a:latin typeface="Microsoft Yahei"/>
                <a:ea typeface="Microsoft Yahei"/>
                <a:cs typeface="Microsoft Yahei"/>
              </a:rPr>
              <a:t>合并症</a:t>
            </a:r>
          </a:p>
        </p:txBody>
      </p:sp>
      <p:sp>
        <p:nvSpPr>
          <p:cNvPr id="58" name="AutoShape 58"/>
          <p:cNvSpPr/>
          <p:nvPr/>
        </p:nvSpPr>
        <p:spPr>
          <a:xfrm>
            <a:off x="8615094" y="4850347"/>
            <a:ext cx="1346359" cy="708660"/>
          </a:xfrm>
          <a:prstGeom prst="rect">
            <a:avLst/>
          </a:prstGeom>
          <a:solidFill>
            <a:srgbClr val="FFFFFF">
              <a:alpha val="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TextBox 59"/>
          <p:cNvSpPr txBox="1"/>
          <p:nvPr/>
        </p:nvSpPr>
        <p:spPr>
          <a:xfrm>
            <a:off x="2202233" y="4850347"/>
            <a:ext cx="1483930" cy="946140"/>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包括年龄、性别、体重、身高、BMI等。</a:t>
            </a:r>
          </a:p>
        </p:txBody>
      </p:sp>
      <p:sp>
        <p:nvSpPr>
          <p:cNvPr id="60" name="TextBox 60"/>
          <p:cNvSpPr txBox="1"/>
          <p:nvPr/>
        </p:nvSpPr>
        <p:spPr>
          <a:xfrm>
            <a:off x="5362530" y="4850347"/>
            <a:ext cx="1483930" cy="929437"/>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是否有家族遗传性血栓史。</a:t>
            </a:r>
          </a:p>
        </p:txBody>
      </p:sp>
      <p:sp>
        <p:nvSpPr>
          <p:cNvPr id="61" name="TextBox 61"/>
          <p:cNvSpPr txBox="1"/>
          <p:nvPr/>
        </p:nvSpPr>
        <p:spPr>
          <a:xfrm>
            <a:off x="8546309" y="4850347"/>
            <a:ext cx="1483930" cy="946140"/>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是否有高血压、糖尿病、高血脂等。</a:t>
            </a:r>
          </a:p>
        </p:txBody>
      </p:sp>
      <p:sp>
        <p:nvSpPr>
          <p:cNvPr id="62" name="Freeform 62"/>
          <p:cNvSpPr/>
          <p:nvPr/>
        </p:nvSpPr>
        <p:spPr>
          <a:xfrm>
            <a:off x="2710345" y="4111847"/>
            <a:ext cx="386763" cy="386763"/>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Freeform 63"/>
          <p:cNvSpPr/>
          <p:nvPr/>
        </p:nvSpPr>
        <p:spPr>
          <a:xfrm>
            <a:off x="5932036" y="4134410"/>
            <a:ext cx="344918" cy="344918"/>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9085634" y="4181761"/>
            <a:ext cx="405279" cy="405279"/>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体格检查</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实验室检查</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影像学检查</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其他检查</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评估方法</a:t>
              </a:r>
            </a:p>
          </p:txBody>
        </p:sp>
      </p:grpSp>
      <p:pic>
        <p:nvPicPr>
          <p:cNvPr id="28" name="Picture 28"/>
          <p:cNvPicPr>
            <a:picLocks noChangeAspect="1"/>
          </p:cNvPicPr>
          <p:nvPr/>
        </p:nvPicPr>
        <p:blipFill>
          <a:blip r:embed="rId2"/>
          <a:srcRect l="16549" r="16549"/>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2413" r="12413"/>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2413" r="12413"/>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观察患者是否有下肢肿胀、疼痛、皮肤温度变化等症状。</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检测D-二聚体、凝血功能等指标。</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如超声、血管造影等，以确诊VTE。</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如心电图、心功能等，以排除其他疾病。</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收集患者基本信息和病史，进行体格检查和必要的实验室检查。</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初步评估</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确诊评估</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风险评估</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根据初步评估结果，进行进一步的影像学检查和其他相关检查，确诊VTE。</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根据患者具体情况，评估患者发生VTE的风险程度，制定相应的护理计划。</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评估流程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VTE的预防护理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https://d.book118.com/095221222302011103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2024-09-13T06:27:41.148</cp:lastPrinted>
  <dcterms:created xsi:type="dcterms:W3CDTF">2024-09-12T22:27:41Z</dcterms:created>
  <dcterms:modified xsi:type="dcterms:W3CDTF">2024-09-12T22:27:43Z</dcterms:modified>
</cp:coreProperties>
</file>