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C5FAB-624C-4B1E-9680-C30525C4E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282AE-4525-4428-9EDD-4799D795B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9B365-773C-4918-84BD-CB5479124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7961E-6BB4-4ECC-A1B2-C0046DCDC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39B3A3-D10F-492B-9C5F-7E40EF16F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DE2F6-A1EC-4427-9208-D531F60A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9A310-C402-42EB-A2E0-A5F1F9DC1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54DD8-8927-4F78-9CB0-6902FC41B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41960-9D41-404B-80AD-D903AB1F8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6EFF2-5DF3-481C-9855-3B23EF43A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AD04F-0D13-4B0E-BAE5-4362FC641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4485"/>
            <a:ext cx="7772400" cy="1080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6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66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819150"/>
          </a:xfrm>
          <a:custGeom>
            <a:rect l="l" t="t" r="r" b="b"/>
            <a:pathLst>
              <a:path w="9144000" h="819150">
                <a:moveTo>
                  <a:pt x="0" y="819149"/>
                </a:moveTo>
                <a:lnTo>
                  <a:pt x="9144000" y="819149"/>
                </a:lnTo>
                <a:lnTo>
                  <a:pt x="9144000" y="0"/>
                </a:lnTo>
                <a:lnTo>
                  <a:pt x="0" y="0"/>
                </a:lnTo>
                <a:lnTo>
                  <a:pt x="0" y="819149"/>
                </a:lnTo>
                <a:close/>
              </a:path>
            </a:pathLst>
          </a:custGeom>
          <a:solidFill>
            <a:srgbClr val="00394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0" y="4870173"/>
            <a:ext cx="9144000" cy="273685"/>
          </a:xfrm>
          <a:custGeom>
            <a:rect l="l" t="t" r="r" b="b"/>
            <a:pathLst>
              <a:path w="9144000" h="273685">
                <a:moveTo>
                  <a:pt x="0" y="273326"/>
                </a:moveTo>
                <a:lnTo>
                  <a:pt x="9144000" y="273326"/>
                </a:lnTo>
                <a:lnTo>
                  <a:pt x="9144000" y="0"/>
                </a:lnTo>
                <a:lnTo>
                  <a:pt x="0" y="0"/>
                </a:lnTo>
                <a:lnTo>
                  <a:pt x="0" y="273326"/>
                </a:lnTo>
                <a:close/>
              </a:path>
            </a:pathLst>
          </a:custGeom>
          <a:solidFill>
            <a:srgbClr val="00394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21131" y="321760"/>
            <a:ext cx="939800" cy="2997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24755" y="1577911"/>
            <a:ext cx="4494489" cy="1994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6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2434313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35200" y="1254992"/>
            <a:ext cx="462978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>
                <a:latin typeface="微软雅黑"/>
                <a:cs typeface="微软雅黑"/>
              </a:rPr>
              <a:t>华为目标管理</a:t>
            </a:r>
            <a:r>
              <a:rPr sz="4800" b="1" spc="-25">
                <a:latin typeface="Arial"/>
                <a:cs typeface="Arial"/>
              </a:rPr>
              <a:t>ppt</a:t>
            </a:r>
            <a:endParaRPr sz="4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954860" y="4646296"/>
            <a:ext cx="1270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汇报人：某某某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4539615"/>
          </a:xfrm>
          <a:custGeom>
            <a:rect l="l" t="t" r="r" b="b"/>
            <a:pathLst>
              <a:path w="9144000" h="4539615">
                <a:moveTo>
                  <a:pt x="0" y="4539519"/>
                </a:moveTo>
                <a:lnTo>
                  <a:pt x="9144000" y="4539519"/>
                </a:lnTo>
                <a:lnTo>
                  <a:pt x="9144000" y="0"/>
                </a:lnTo>
                <a:lnTo>
                  <a:pt x="0" y="0"/>
                </a:lnTo>
                <a:lnTo>
                  <a:pt x="0" y="4539519"/>
                </a:lnTo>
                <a:close/>
              </a:path>
            </a:pathLst>
          </a:custGeom>
          <a:solidFill>
            <a:srgbClr val="00394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4628143"/>
            <a:ext cx="9144000" cy="515620"/>
          </a:xfrm>
          <a:custGeom>
            <a:rect l="l" t="t" r="r" b="b"/>
            <a:pathLst>
              <a:path w="9144000" h="515620">
                <a:moveTo>
                  <a:pt x="0" y="515356"/>
                </a:moveTo>
                <a:lnTo>
                  <a:pt x="9144000" y="515356"/>
                </a:lnTo>
                <a:lnTo>
                  <a:pt x="9144000" y="0"/>
                </a:lnTo>
                <a:lnTo>
                  <a:pt x="0" y="0"/>
                </a:lnTo>
                <a:lnTo>
                  <a:pt x="0" y="515356"/>
                </a:lnTo>
                <a:close/>
              </a:path>
            </a:pathLst>
          </a:custGeom>
          <a:solidFill>
            <a:srgbClr val="00394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0" y="292100"/>
            <a:ext cx="9134475" cy="4336415"/>
            <a:chOff x="0" y="292100"/>
            <a:chExt cx="9134475" cy="433641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882900" y="292100"/>
              <a:ext cx="3371001" cy="133498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1571212"/>
              <a:ext cx="9133880" cy="297179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1571218"/>
              <a:ext cx="9134475" cy="3057525"/>
            </a:xfrm>
            <a:custGeom>
              <a:rect l="l" t="t" r="r" b="b"/>
              <a:pathLst>
                <a:path w="9134475" h="3057525">
                  <a:moveTo>
                    <a:pt x="9124112" y="0"/>
                  </a:moveTo>
                  <a:lnTo>
                    <a:pt x="0" y="0"/>
                  </a:lnTo>
                  <a:lnTo>
                    <a:pt x="0" y="88620"/>
                  </a:lnTo>
                  <a:lnTo>
                    <a:pt x="9124112" y="88620"/>
                  </a:lnTo>
                  <a:lnTo>
                    <a:pt x="9124112" y="0"/>
                  </a:lnTo>
                  <a:close/>
                </a:path>
                <a:path w="9134475" h="3057525">
                  <a:moveTo>
                    <a:pt x="9133878" y="2968307"/>
                  </a:moveTo>
                  <a:lnTo>
                    <a:pt x="9753" y="2968307"/>
                  </a:lnTo>
                  <a:lnTo>
                    <a:pt x="9753" y="3056928"/>
                  </a:lnTo>
                  <a:lnTo>
                    <a:pt x="9133878" y="3056928"/>
                  </a:lnTo>
                  <a:lnTo>
                    <a:pt x="9133878" y="2968307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2895600" y="3486150"/>
            <a:ext cx="3342004" cy="277495"/>
          </a:xfrm>
          <a:prstGeom prst="rect">
            <a:avLst/>
          </a:prstGeom>
          <a:solidFill>
            <a:srgbClr val="00394F"/>
          </a:solidFill>
        </p:spPr>
        <p:txBody>
          <a:bodyPr vert="horz" wrap="square" lIns="0" tIns="40005" rIns="0" bIns="0" rtlCol="0">
            <a:spAutoFit/>
          </a:bodyPr>
          <a:lstStyle/>
          <a:p>
            <a:pPr marL="146685">
              <a:lnSpc>
                <a:spcPct val="100000"/>
              </a:lnSpc>
              <a:spcBef>
                <a:spcPts val="315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企业使命就是在发展中所应担当的角色和责任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486930" y="4140738"/>
            <a:ext cx="2193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12215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宣讲人：某某</a:t>
            </a:r>
            <a:r>
              <a:rPr sz="1200" spc="-50">
                <a:solidFill>
                  <a:srgbClr val="FFFFFF"/>
                </a:solidFill>
                <a:latin typeface="微软雅黑"/>
                <a:cs typeface="微软雅黑"/>
              </a:rPr>
              <a:t>某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	时间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：20XX.X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821939" y="1738888"/>
            <a:ext cx="3403600" cy="1811655"/>
          </a:xfrm>
          <a:prstGeom prst="rect">
            <a:avLst/>
          </a:prstGeom>
        </p:spPr>
        <p:txBody>
          <a:bodyPr vert="horz" wrap="square" lIns="0" tIns="127635" rIns="0" bIns="0" rtlCol="0">
            <a:spAutoFit/>
          </a:bodyPr>
          <a:lstStyle/>
          <a:p>
            <a:pPr marL="12700" marR="5080">
              <a:lnSpc>
                <a:spcPts val="6620"/>
              </a:lnSpc>
              <a:spcBef>
                <a:spcPts val="1005"/>
              </a:spcBef>
            </a:pPr>
            <a:r>
              <a:rPr sz="6200" b="1" spc="434">
                <a:solidFill>
                  <a:srgbClr val="FFFFFF"/>
                </a:solidFill>
                <a:latin typeface="微软雅黑"/>
                <a:cs typeface="微软雅黑"/>
              </a:rPr>
              <a:t>使命目标管理培训</a:t>
            </a:r>
            <a:endParaRPr sz="6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688339" y="538532"/>
            <a:ext cx="1672589" cy="943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215"/>
              </a:lnSpc>
              <a:spcBef>
                <a:spcPts val="100"/>
              </a:spcBef>
            </a:pPr>
            <a:r>
              <a:rPr sz="3800" spc="-10">
                <a:latin typeface="Impact"/>
                <a:cs typeface="Impact"/>
              </a:rPr>
              <a:t>MISSION</a:t>
            </a:r>
            <a:endParaRPr sz="3800">
              <a:latin typeface="Impact"/>
              <a:cs typeface="Impact"/>
            </a:endParaRPr>
          </a:p>
          <a:p>
            <a:pPr marL="12700">
              <a:lnSpc>
                <a:spcPts val="3015"/>
              </a:lnSpc>
            </a:pPr>
            <a:r>
              <a:rPr sz="2800" spc="-10">
                <a:latin typeface="Impact"/>
                <a:cs typeface="Impact"/>
              </a:rPr>
              <a:t>OBJECTIVES</a:t>
            </a:r>
            <a:endParaRPr sz="2800">
              <a:latin typeface="Impact"/>
              <a:cs typeface="Impac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4539615"/>
          </a:xfrm>
          <a:custGeom>
            <a:rect l="l" t="t" r="r" b="b"/>
            <a:pathLst>
              <a:path w="9144000" h="4539615">
                <a:moveTo>
                  <a:pt x="0" y="4539519"/>
                </a:moveTo>
                <a:lnTo>
                  <a:pt x="9144000" y="4539519"/>
                </a:lnTo>
                <a:lnTo>
                  <a:pt x="9144000" y="0"/>
                </a:lnTo>
                <a:lnTo>
                  <a:pt x="0" y="0"/>
                </a:lnTo>
                <a:lnTo>
                  <a:pt x="0" y="4539519"/>
                </a:lnTo>
                <a:close/>
              </a:path>
            </a:pathLst>
          </a:custGeom>
          <a:solidFill>
            <a:srgbClr val="00394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4628143"/>
            <a:ext cx="9144000" cy="515620"/>
          </a:xfrm>
          <a:custGeom>
            <a:rect l="l" t="t" r="r" b="b"/>
            <a:pathLst>
              <a:path w="9144000" h="515620">
                <a:moveTo>
                  <a:pt x="0" y="515356"/>
                </a:moveTo>
                <a:lnTo>
                  <a:pt x="9144000" y="515356"/>
                </a:lnTo>
                <a:lnTo>
                  <a:pt x="9144000" y="0"/>
                </a:lnTo>
                <a:lnTo>
                  <a:pt x="0" y="0"/>
                </a:lnTo>
                <a:lnTo>
                  <a:pt x="0" y="515356"/>
                </a:lnTo>
                <a:close/>
              </a:path>
            </a:pathLst>
          </a:custGeom>
          <a:solidFill>
            <a:srgbClr val="00394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0" y="749300"/>
            <a:ext cx="9134475" cy="3879215"/>
            <a:chOff x="0" y="749300"/>
            <a:chExt cx="9134475" cy="387921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731000" y="749300"/>
              <a:ext cx="2101949" cy="83241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1571212"/>
              <a:ext cx="9133880" cy="297179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1571218"/>
              <a:ext cx="9134475" cy="3057525"/>
            </a:xfrm>
            <a:custGeom>
              <a:rect l="l" t="t" r="r" b="b"/>
              <a:pathLst>
                <a:path w="9134475" h="3057525">
                  <a:moveTo>
                    <a:pt x="9124112" y="0"/>
                  </a:moveTo>
                  <a:lnTo>
                    <a:pt x="0" y="0"/>
                  </a:lnTo>
                  <a:lnTo>
                    <a:pt x="0" y="88620"/>
                  </a:lnTo>
                  <a:lnTo>
                    <a:pt x="9124112" y="88620"/>
                  </a:lnTo>
                  <a:lnTo>
                    <a:pt x="9124112" y="0"/>
                  </a:lnTo>
                  <a:close/>
                </a:path>
                <a:path w="9134475" h="3057525">
                  <a:moveTo>
                    <a:pt x="9133878" y="2968307"/>
                  </a:moveTo>
                  <a:lnTo>
                    <a:pt x="9753" y="2968307"/>
                  </a:lnTo>
                  <a:lnTo>
                    <a:pt x="9753" y="3056928"/>
                  </a:lnTo>
                  <a:lnTo>
                    <a:pt x="9133878" y="3056928"/>
                  </a:lnTo>
                  <a:lnTo>
                    <a:pt x="9133878" y="2968307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6699810" y="4236843"/>
            <a:ext cx="219646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007FAC"/>
                </a:solidFill>
                <a:latin typeface="Arial"/>
                <a:cs typeface="Arial"/>
              </a:rPr>
              <a:t>MANAGEMENT</a:t>
            </a:r>
            <a:r>
              <a:rPr sz="1400" spc="-40">
                <a:solidFill>
                  <a:srgbClr val="007FAC"/>
                </a:solidFill>
                <a:latin typeface="Arial"/>
                <a:cs typeface="Arial"/>
              </a:rPr>
              <a:t> </a:t>
            </a:r>
            <a:r>
              <a:rPr sz="1400" spc="-10">
                <a:solidFill>
                  <a:srgbClr val="007FAC"/>
                </a:solidFill>
                <a:latin typeface="Arial"/>
                <a:cs typeface="Arial"/>
              </a:rPr>
              <a:t>TRAINING</a:t>
            </a:r>
            <a:endParaRPr sz="1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12382" y="2332403"/>
            <a:ext cx="1196975" cy="49085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40640">
              <a:lnSpc>
                <a:spcPct val="100000"/>
              </a:lnSpc>
              <a:spcBef>
                <a:spcPts val="380"/>
              </a:spcBef>
            </a:pPr>
            <a:r>
              <a:rPr sz="1800" spc="325">
                <a:solidFill>
                  <a:srgbClr val="FFFFFF"/>
                </a:solidFill>
                <a:latin typeface="微软雅黑"/>
                <a:cs typeface="微软雅黑"/>
              </a:rPr>
              <a:t>企业使命</a:t>
            </a:r>
            <a:r>
              <a:rPr sz="18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900" spc="-5">
                <a:solidFill>
                  <a:srgbClr val="FFFFFF"/>
                </a:solidFill>
                <a:latin typeface="微软雅黑"/>
                <a:cs typeface="微软雅黑"/>
              </a:rPr>
              <a:t>请在此处输入具体内容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097315" y="2421871"/>
            <a:ext cx="370205" cy="3695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955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165"/>
              </a:spcBef>
            </a:pPr>
            <a:r>
              <a:rPr sz="1800" spc="-25">
                <a:solidFill>
                  <a:srgbClr val="00394F"/>
                </a:solidFill>
                <a:latin typeface="微软雅黑"/>
                <a:cs typeface="微软雅黑"/>
              </a:rPr>
              <a:t>01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472614" y="2349035"/>
            <a:ext cx="1196975" cy="49085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40640">
              <a:lnSpc>
                <a:spcPct val="100000"/>
              </a:lnSpc>
              <a:spcBef>
                <a:spcPts val="380"/>
              </a:spcBef>
            </a:pPr>
            <a:r>
              <a:rPr sz="1800" spc="325">
                <a:solidFill>
                  <a:srgbClr val="FFFFFF"/>
                </a:solidFill>
                <a:latin typeface="微软雅黑"/>
                <a:cs typeface="微软雅黑"/>
              </a:rPr>
              <a:t>企业愿景</a:t>
            </a:r>
            <a:r>
              <a:rPr sz="18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900" spc="-5">
                <a:solidFill>
                  <a:srgbClr val="FFFFFF"/>
                </a:solidFill>
                <a:latin typeface="微软雅黑"/>
                <a:cs typeface="微软雅黑"/>
              </a:rPr>
              <a:t>请在此处输入具体内容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057547" y="2438504"/>
            <a:ext cx="370205" cy="3695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955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165"/>
              </a:spcBef>
            </a:pPr>
            <a:r>
              <a:rPr sz="1800" spc="-25">
                <a:solidFill>
                  <a:srgbClr val="00394F"/>
                </a:solidFill>
                <a:latin typeface="微软雅黑"/>
                <a:cs typeface="微软雅黑"/>
              </a:rPr>
              <a:t>02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492424" y="3254960"/>
            <a:ext cx="1196975" cy="49085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40640">
              <a:lnSpc>
                <a:spcPct val="100000"/>
              </a:lnSpc>
              <a:spcBef>
                <a:spcPts val="380"/>
              </a:spcBef>
            </a:pPr>
            <a:r>
              <a:rPr sz="1800" spc="325">
                <a:solidFill>
                  <a:srgbClr val="FFFFFF"/>
                </a:solidFill>
                <a:latin typeface="微软雅黑"/>
                <a:cs typeface="微软雅黑"/>
              </a:rPr>
              <a:t>企业目标</a:t>
            </a:r>
            <a:r>
              <a:rPr sz="18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900" spc="-5">
                <a:solidFill>
                  <a:srgbClr val="FFFFFF"/>
                </a:solidFill>
                <a:latin typeface="微软雅黑"/>
                <a:cs typeface="微软雅黑"/>
              </a:rPr>
              <a:t>请在此处输入具体内容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077358" y="3344428"/>
            <a:ext cx="370205" cy="3695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955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165"/>
              </a:spcBef>
            </a:pPr>
            <a:r>
              <a:rPr sz="1800" spc="-25">
                <a:solidFill>
                  <a:srgbClr val="00394F"/>
                </a:solidFill>
                <a:latin typeface="微软雅黑"/>
                <a:cs typeface="微软雅黑"/>
              </a:rPr>
              <a:t>03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452656" y="3271592"/>
            <a:ext cx="1196975" cy="49085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40640">
              <a:lnSpc>
                <a:spcPct val="100000"/>
              </a:lnSpc>
              <a:spcBef>
                <a:spcPts val="380"/>
              </a:spcBef>
            </a:pPr>
            <a:r>
              <a:rPr sz="1800" spc="325">
                <a:solidFill>
                  <a:srgbClr val="FFFFFF"/>
                </a:solidFill>
                <a:latin typeface="微软雅黑"/>
                <a:cs typeface="微软雅黑"/>
              </a:rPr>
              <a:t>企业责任</a:t>
            </a:r>
            <a:r>
              <a:rPr sz="18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900" spc="-5">
                <a:solidFill>
                  <a:srgbClr val="FFFFFF"/>
                </a:solidFill>
                <a:latin typeface="微软雅黑"/>
                <a:cs typeface="微软雅黑"/>
              </a:rPr>
              <a:t>请在此处输入具体内容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037590" y="3361059"/>
            <a:ext cx="370205" cy="3695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0955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165"/>
              </a:spcBef>
            </a:pPr>
            <a:r>
              <a:rPr sz="1800" spc="-25">
                <a:solidFill>
                  <a:srgbClr val="00394F"/>
                </a:solidFill>
                <a:latin typeface="微软雅黑"/>
                <a:cs typeface="微软雅黑"/>
              </a:rPr>
              <a:t>04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086015" y="998747"/>
            <a:ext cx="125285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-10">
                <a:solidFill>
                  <a:srgbClr val="FFFFFF"/>
                </a:solidFill>
                <a:latin typeface="Impact"/>
                <a:cs typeface="Impact"/>
              </a:rPr>
              <a:t>OBJECTIVES</a:t>
            </a:r>
            <a:endParaRPr sz="2100">
              <a:latin typeface="Impact"/>
              <a:cs typeface="Impact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594330" y="383548"/>
            <a:ext cx="52705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7200" spc="-232" baseline="-31250">
                <a:latin typeface="宋体"/>
                <a:cs typeface="宋体"/>
              </a:rPr>
              <a:t>目录 </a:t>
            </a:r>
            <a:r>
              <a:rPr sz="2800">
                <a:latin typeface="Impact"/>
                <a:cs typeface="Impact"/>
              </a:rPr>
              <a:t>MISSION</a:t>
            </a:r>
            <a:r>
              <a:rPr sz="2800" spc="70">
                <a:latin typeface="Impact"/>
                <a:cs typeface="Impact"/>
              </a:rPr>
              <a:t> </a:t>
            </a:r>
            <a:r>
              <a:rPr sz="7200" b="1" spc="-22" baseline="-19097">
                <a:latin typeface="微软雅黑"/>
                <a:cs typeface="微软雅黑"/>
              </a:rPr>
              <a:t>惠普之道</a:t>
            </a:r>
            <a:endParaRPr sz="7200" baseline="-19097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4539615"/>
          </a:xfrm>
          <a:custGeom>
            <a:rect l="l" t="t" r="r" b="b"/>
            <a:pathLst>
              <a:path w="9144000" h="4539615">
                <a:moveTo>
                  <a:pt x="0" y="4539519"/>
                </a:moveTo>
                <a:lnTo>
                  <a:pt x="9144000" y="4539519"/>
                </a:lnTo>
                <a:lnTo>
                  <a:pt x="9144000" y="0"/>
                </a:lnTo>
                <a:lnTo>
                  <a:pt x="0" y="0"/>
                </a:lnTo>
                <a:lnTo>
                  <a:pt x="0" y="4539519"/>
                </a:lnTo>
                <a:close/>
              </a:path>
            </a:pathLst>
          </a:custGeom>
          <a:solidFill>
            <a:srgbClr val="00394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4628143"/>
            <a:ext cx="9144000" cy="515620"/>
          </a:xfrm>
          <a:custGeom>
            <a:rect l="l" t="t" r="r" b="b"/>
            <a:pathLst>
              <a:path w="9144000" h="515620">
                <a:moveTo>
                  <a:pt x="0" y="515356"/>
                </a:moveTo>
                <a:lnTo>
                  <a:pt x="9144000" y="515356"/>
                </a:lnTo>
                <a:lnTo>
                  <a:pt x="9144000" y="0"/>
                </a:lnTo>
                <a:lnTo>
                  <a:pt x="0" y="0"/>
                </a:lnTo>
                <a:lnTo>
                  <a:pt x="0" y="515356"/>
                </a:lnTo>
                <a:close/>
              </a:path>
            </a:pathLst>
          </a:custGeom>
          <a:solidFill>
            <a:srgbClr val="00394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0" y="749300"/>
            <a:ext cx="9134475" cy="3879215"/>
            <a:chOff x="0" y="749300"/>
            <a:chExt cx="9134475" cy="387921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731000" y="749300"/>
              <a:ext cx="2101949" cy="83241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1571212"/>
              <a:ext cx="9133880" cy="297179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1571218"/>
              <a:ext cx="9134475" cy="3057525"/>
            </a:xfrm>
            <a:custGeom>
              <a:rect l="l" t="t" r="r" b="b"/>
              <a:pathLst>
                <a:path w="9134475" h="3057525">
                  <a:moveTo>
                    <a:pt x="9124112" y="0"/>
                  </a:moveTo>
                  <a:lnTo>
                    <a:pt x="0" y="0"/>
                  </a:lnTo>
                  <a:lnTo>
                    <a:pt x="0" y="88620"/>
                  </a:lnTo>
                  <a:lnTo>
                    <a:pt x="9124112" y="88620"/>
                  </a:lnTo>
                  <a:lnTo>
                    <a:pt x="9124112" y="0"/>
                  </a:lnTo>
                  <a:close/>
                </a:path>
                <a:path w="9134475" h="3057525">
                  <a:moveTo>
                    <a:pt x="9133878" y="2968307"/>
                  </a:moveTo>
                  <a:lnTo>
                    <a:pt x="9753" y="2968307"/>
                  </a:lnTo>
                  <a:lnTo>
                    <a:pt x="9753" y="3056928"/>
                  </a:lnTo>
                  <a:lnTo>
                    <a:pt x="9133878" y="3056928"/>
                  </a:lnTo>
                  <a:lnTo>
                    <a:pt x="9133878" y="2968307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968852" y="726023"/>
            <a:ext cx="711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4800" spc="-18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4800" spc="-5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endParaRPr sz="4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699810" y="4236843"/>
            <a:ext cx="219646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34CAFF"/>
                </a:solidFill>
                <a:latin typeface="Arial"/>
                <a:cs typeface="Arial"/>
              </a:rPr>
              <a:t>MANAGEMENT</a:t>
            </a:r>
            <a:r>
              <a:rPr sz="1400" spc="-40">
                <a:solidFill>
                  <a:srgbClr val="34CAFF"/>
                </a:solidFill>
                <a:latin typeface="Arial"/>
                <a:cs typeface="Arial"/>
              </a:rPr>
              <a:t> </a:t>
            </a:r>
            <a:r>
              <a:rPr sz="1400" spc="-10">
                <a:solidFill>
                  <a:srgbClr val="34CAFF"/>
                </a:solidFill>
                <a:latin typeface="Arial"/>
                <a:cs typeface="Arial"/>
              </a:rPr>
              <a:t>TRAINING</a:t>
            </a:r>
            <a:endParaRPr sz="14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51217" y="1018625"/>
            <a:ext cx="125285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-10">
                <a:solidFill>
                  <a:srgbClr val="FFFFFF"/>
                </a:solidFill>
                <a:latin typeface="Impact"/>
                <a:cs typeface="Impact"/>
              </a:rPr>
              <a:t>OBJECTIVES</a:t>
            </a:r>
            <a:endParaRPr sz="2100">
              <a:latin typeface="Impact"/>
              <a:cs typeface="Impac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1825817" y="403426"/>
            <a:ext cx="380428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Impact"/>
                <a:cs typeface="Impact"/>
              </a:rPr>
              <a:t>MISSION</a:t>
            </a:r>
            <a:r>
              <a:rPr sz="2800" spc="70">
                <a:latin typeface="Impact"/>
                <a:cs typeface="Impact"/>
              </a:rPr>
              <a:t> </a:t>
            </a:r>
            <a:r>
              <a:rPr sz="7200" b="1" spc="-22" baseline="-19097">
                <a:latin typeface="微软雅黑"/>
                <a:cs typeface="微软雅黑"/>
              </a:rPr>
              <a:t>惠普之道</a:t>
            </a:r>
            <a:endParaRPr sz="7200" baseline="-19097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50544" rIns="0" bIns="0" rtlCol="0">
            <a:spAutoFit/>
          </a:bodyPr>
          <a:lstStyle/>
          <a:p>
            <a:pPr marL="10795" algn="ctr">
              <a:lnSpc>
                <a:spcPct val="100000"/>
              </a:lnSpc>
              <a:spcBef>
                <a:spcPts val="4334"/>
              </a:spcBef>
            </a:pPr>
            <a:r>
              <a:rPr spc="385"/>
              <a:t>企 业 使 命</a:t>
            </a:r>
          </a:p>
          <a:p>
            <a:pPr marL="130175" marR="154305" algn="ctr">
              <a:lnSpc>
                <a:spcPct val="100000"/>
              </a:lnSpc>
              <a:spcBef>
                <a:spcPts val="705"/>
              </a:spcBef>
            </a:pPr>
            <a:r>
              <a:rPr sz="1100" b="0">
                <a:latin typeface="微软雅黑"/>
                <a:cs typeface="微软雅黑"/>
              </a:rPr>
              <a:t>enterprise</a:t>
            </a:r>
            <a:r>
              <a:rPr sz="1100" b="0" spc="-30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mission</a:t>
            </a:r>
            <a:r>
              <a:rPr sz="1100" b="0" spc="-25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and</a:t>
            </a:r>
            <a:r>
              <a:rPr sz="1100" b="0" spc="-25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objective</a:t>
            </a:r>
            <a:r>
              <a:rPr sz="1100" b="0" spc="-30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management</a:t>
            </a:r>
            <a:r>
              <a:rPr sz="1100" b="0" spc="-25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training</a:t>
            </a:r>
            <a:r>
              <a:rPr sz="1100" b="0" spc="-25">
                <a:latin typeface="微软雅黑"/>
                <a:cs typeface="微软雅黑"/>
              </a:rPr>
              <a:t> </a:t>
            </a:r>
            <a:r>
              <a:rPr sz="1100" b="0" spc="-10">
                <a:latin typeface="微软雅黑"/>
                <a:cs typeface="微软雅黑"/>
              </a:rPr>
              <a:t>mission </a:t>
            </a:r>
            <a:r>
              <a:rPr sz="1100" b="0">
                <a:latin typeface="微软雅黑"/>
                <a:cs typeface="微软雅黑"/>
              </a:rPr>
              <a:t>enterprise</a:t>
            </a:r>
            <a:r>
              <a:rPr sz="1100" b="0" spc="-30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mission</a:t>
            </a:r>
            <a:r>
              <a:rPr sz="1100" b="0" spc="-30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and</a:t>
            </a:r>
            <a:r>
              <a:rPr sz="1100" b="0" spc="-30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objective</a:t>
            </a:r>
            <a:r>
              <a:rPr sz="1100" b="0" spc="-25">
                <a:latin typeface="微软雅黑"/>
                <a:cs typeface="微软雅黑"/>
              </a:rPr>
              <a:t> </a:t>
            </a:r>
            <a:r>
              <a:rPr sz="1100" b="0" spc="-10">
                <a:latin typeface="微软雅黑"/>
                <a:cs typeface="微软雅黑"/>
              </a:rPr>
              <a:t>management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企业使命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819149"/>
            <a:ext cx="9144000" cy="4051300"/>
            <a:chOff x="0" y="819149"/>
            <a:chExt cx="9144000" cy="4051300"/>
          </a:xfrm>
        </p:grpSpPr>
        <p:sp>
          <p:nvSpPr>
            <p:cNvPr id="4" name="object 4"/>
            <p:cNvSpPr/>
            <p:nvPr/>
          </p:nvSpPr>
          <p:spPr>
            <a:xfrm>
              <a:off x="0" y="899854"/>
              <a:ext cx="9144000" cy="3881754"/>
            </a:xfrm>
            <a:custGeom>
              <a:rect l="l" t="t" r="r" b="b"/>
              <a:pathLst>
                <a:path w="9144000" h="3881754">
                  <a:moveTo>
                    <a:pt x="0" y="3881695"/>
                  </a:moveTo>
                  <a:lnTo>
                    <a:pt x="9144000" y="3881695"/>
                  </a:lnTo>
                  <a:lnTo>
                    <a:pt x="9144000" y="0"/>
                  </a:lnTo>
                  <a:lnTo>
                    <a:pt x="0" y="0"/>
                  </a:lnTo>
                  <a:lnTo>
                    <a:pt x="0" y="38816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819149"/>
              <a:ext cx="9144000" cy="4051300"/>
            </a:xfrm>
            <a:custGeom>
              <a:rect l="l" t="t" r="r" b="b"/>
              <a:pathLst>
                <a:path w="9144000" h="4051300">
                  <a:moveTo>
                    <a:pt x="9143987" y="0"/>
                  </a:moveTo>
                  <a:lnTo>
                    <a:pt x="177" y="0"/>
                  </a:lnTo>
                  <a:lnTo>
                    <a:pt x="177" y="80708"/>
                  </a:lnTo>
                  <a:lnTo>
                    <a:pt x="9143987" y="80708"/>
                  </a:lnTo>
                  <a:lnTo>
                    <a:pt x="9143987" y="0"/>
                  </a:lnTo>
                  <a:close/>
                </a:path>
                <a:path w="9144000" h="4051300">
                  <a:moveTo>
                    <a:pt x="9144000" y="3962400"/>
                  </a:moveTo>
                  <a:lnTo>
                    <a:pt x="0" y="3962400"/>
                  </a:lnTo>
                  <a:lnTo>
                    <a:pt x="0" y="4051033"/>
                  </a:lnTo>
                  <a:lnTo>
                    <a:pt x="9144000" y="4051033"/>
                  </a:lnTo>
                  <a:lnTo>
                    <a:pt x="9144000" y="3962400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337929" y="339034"/>
            <a:ext cx="404495" cy="294640"/>
            <a:chOff x="337929" y="339034"/>
            <a:chExt cx="404495" cy="294640"/>
          </a:xfrm>
        </p:grpSpPr>
        <p:sp>
          <p:nvSpPr>
            <p:cNvPr id="7" name="object 7"/>
            <p:cNvSpPr/>
            <p:nvPr/>
          </p:nvSpPr>
          <p:spPr>
            <a:xfrm>
              <a:off x="337921" y="345388"/>
              <a:ext cx="398145" cy="281940"/>
            </a:xfrm>
            <a:custGeom>
              <a:rect l="l" t="t" r="r" b="b"/>
              <a:pathLst>
                <a:path w="398145" h="281940">
                  <a:moveTo>
                    <a:pt x="397573" y="140804"/>
                  </a:moveTo>
                  <a:lnTo>
                    <a:pt x="390385" y="96304"/>
                  </a:lnTo>
                  <a:lnTo>
                    <a:pt x="370395" y="57645"/>
                  </a:lnTo>
                  <a:lnTo>
                    <a:pt x="339915" y="27165"/>
                  </a:lnTo>
                  <a:lnTo>
                    <a:pt x="301269" y="7175"/>
                  </a:lnTo>
                  <a:lnTo>
                    <a:pt x="256768" y="0"/>
                  </a:lnTo>
                  <a:lnTo>
                    <a:pt x="212255" y="7175"/>
                  </a:lnTo>
                  <a:lnTo>
                    <a:pt x="198780" y="14147"/>
                  </a:lnTo>
                  <a:lnTo>
                    <a:pt x="185305" y="7175"/>
                  </a:lnTo>
                  <a:lnTo>
                    <a:pt x="140804" y="0"/>
                  </a:lnTo>
                  <a:lnTo>
                    <a:pt x="96304" y="7175"/>
                  </a:lnTo>
                  <a:lnTo>
                    <a:pt x="57645" y="27165"/>
                  </a:lnTo>
                  <a:lnTo>
                    <a:pt x="27165" y="57645"/>
                  </a:lnTo>
                  <a:lnTo>
                    <a:pt x="7175" y="96304"/>
                  </a:lnTo>
                  <a:lnTo>
                    <a:pt x="0" y="140804"/>
                  </a:lnTo>
                  <a:lnTo>
                    <a:pt x="7175" y="185305"/>
                  </a:lnTo>
                  <a:lnTo>
                    <a:pt x="27165" y="223964"/>
                  </a:lnTo>
                  <a:lnTo>
                    <a:pt x="57645" y="254444"/>
                  </a:lnTo>
                  <a:lnTo>
                    <a:pt x="96304" y="274434"/>
                  </a:lnTo>
                  <a:lnTo>
                    <a:pt x="140804" y="281609"/>
                  </a:lnTo>
                  <a:lnTo>
                    <a:pt x="185305" y="274434"/>
                  </a:lnTo>
                  <a:lnTo>
                    <a:pt x="198780" y="267474"/>
                  </a:lnTo>
                  <a:lnTo>
                    <a:pt x="212255" y="274434"/>
                  </a:lnTo>
                  <a:lnTo>
                    <a:pt x="256768" y="281609"/>
                  </a:lnTo>
                  <a:lnTo>
                    <a:pt x="301269" y="274434"/>
                  </a:lnTo>
                  <a:lnTo>
                    <a:pt x="339915" y="254444"/>
                  </a:lnTo>
                  <a:lnTo>
                    <a:pt x="370395" y="223964"/>
                  </a:lnTo>
                  <a:lnTo>
                    <a:pt x="390385" y="185305"/>
                  </a:lnTo>
                  <a:lnTo>
                    <a:pt x="397573" y="140804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53886" y="345384"/>
              <a:ext cx="281940" cy="281940"/>
            </a:xfrm>
            <a:custGeom>
              <a:rect l="l" t="t" r="r" b="b"/>
              <a:pathLst>
                <a:path w="281940" h="281940">
                  <a:moveTo>
                    <a:pt x="0" y="140804"/>
                  </a:moveTo>
                  <a:lnTo>
                    <a:pt x="7178" y="96299"/>
                  </a:lnTo>
                  <a:lnTo>
                    <a:pt x="27167" y="57647"/>
                  </a:lnTo>
                  <a:lnTo>
                    <a:pt x="57647" y="27167"/>
                  </a:lnTo>
                  <a:lnTo>
                    <a:pt x="96299" y="7178"/>
                  </a:lnTo>
                  <a:lnTo>
                    <a:pt x="140804" y="0"/>
                  </a:lnTo>
                  <a:lnTo>
                    <a:pt x="185309" y="7178"/>
                  </a:lnTo>
                  <a:lnTo>
                    <a:pt x="223961" y="27166"/>
                  </a:lnTo>
                  <a:lnTo>
                    <a:pt x="254441" y="57647"/>
                  </a:lnTo>
                  <a:lnTo>
                    <a:pt x="274430" y="96299"/>
                  </a:lnTo>
                  <a:lnTo>
                    <a:pt x="281609" y="140804"/>
                  </a:lnTo>
                  <a:lnTo>
                    <a:pt x="274430" y="185309"/>
                  </a:lnTo>
                  <a:lnTo>
                    <a:pt x="254441" y="223961"/>
                  </a:lnTo>
                  <a:lnTo>
                    <a:pt x="223961" y="254441"/>
                  </a:lnTo>
                  <a:lnTo>
                    <a:pt x="185309" y="274430"/>
                  </a:lnTo>
                  <a:lnTo>
                    <a:pt x="140804" y="281608"/>
                  </a:lnTo>
                  <a:lnTo>
                    <a:pt x="96299" y="274430"/>
                  </a:lnTo>
                  <a:lnTo>
                    <a:pt x="57647" y="254441"/>
                  </a:lnTo>
                  <a:lnTo>
                    <a:pt x="27167" y="223961"/>
                  </a:lnTo>
                  <a:lnTo>
                    <a:pt x="7178" y="185309"/>
                  </a:lnTo>
                  <a:lnTo>
                    <a:pt x="0" y="140804"/>
                  </a:lnTo>
                  <a:close/>
                </a:path>
              </a:pathLst>
            </a:custGeom>
            <a:ln w="12700">
              <a:solidFill>
                <a:srgbClr val="00394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1122452" y="2468921"/>
            <a:ext cx="1473200" cy="156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200" spc="125">
                <a:solidFill>
                  <a:srgbClr val="232A33"/>
                </a:solidFill>
                <a:latin typeface="微软雅黑"/>
                <a:cs typeface="微软雅黑"/>
              </a:rPr>
              <a:t>“ 一个组织的基本</a:t>
            </a:r>
            <a:r>
              <a:rPr sz="1200" spc="-135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95">
                <a:solidFill>
                  <a:srgbClr val="232A33"/>
                </a:solidFill>
                <a:latin typeface="微软雅黑"/>
                <a:cs typeface="微软雅黑"/>
              </a:rPr>
              <a:t>哲学对她的经营成</a:t>
            </a:r>
            <a:r>
              <a:rPr sz="1200" spc="-135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95">
                <a:solidFill>
                  <a:srgbClr val="232A33"/>
                </a:solidFill>
                <a:latin typeface="微软雅黑"/>
                <a:cs typeface="微软雅黑"/>
              </a:rPr>
              <a:t>果的影响，要远比</a:t>
            </a:r>
            <a:r>
              <a:rPr sz="1200" spc="-135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95">
                <a:solidFill>
                  <a:srgbClr val="232A33"/>
                </a:solidFill>
                <a:latin typeface="微软雅黑"/>
                <a:cs typeface="微软雅黑"/>
              </a:rPr>
              <a:t>技术力量、经营资</a:t>
            </a:r>
            <a:r>
              <a:rPr sz="1200" spc="-135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95">
                <a:solidFill>
                  <a:srgbClr val="232A33"/>
                </a:solidFill>
                <a:latin typeface="微软雅黑"/>
                <a:cs typeface="微软雅黑"/>
              </a:rPr>
              <a:t>源、组织结构、革</a:t>
            </a:r>
            <a:r>
              <a:rPr sz="1200" spc="-135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95">
                <a:solidFill>
                  <a:srgbClr val="232A33"/>
                </a:solidFill>
                <a:latin typeface="微软雅黑"/>
                <a:cs typeface="微软雅黑"/>
              </a:rPr>
              <a:t>新和选择时机这类</a:t>
            </a:r>
            <a:r>
              <a:rPr sz="1200" spc="-135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75">
                <a:solidFill>
                  <a:srgbClr val="232A33"/>
                </a:solidFill>
                <a:latin typeface="微软雅黑"/>
                <a:cs typeface="微软雅黑"/>
              </a:rPr>
              <a:t>因素多 ”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11399" y="2468921"/>
            <a:ext cx="16256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200" spc="145">
                <a:solidFill>
                  <a:srgbClr val="232A33"/>
                </a:solidFill>
                <a:latin typeface="微软雅黑"/>
                <a:cs typeface="微软雅黑"/>
              </a:rPr>
              <a:t>“ 对于公司，他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（ </a:t>
            </a:r>
            <a:r>
              <a:rPr sz="1200" spc="135">
                <a:solidFill>
                  <a:srgbClr val="232A33"/>
                </a:solidFill>
                <a:latin typeface="微软雅黑"/>
                <a:cs typeface="微软雅黑"/>
              </a:rPr>
              <a:t>大卫. 帕卡德</a:t>
            </a:r>
            <a:r>
              <a:rPr sz="1200" spc="225">
                <a:solidFill>
                  <a:srgbClr val="232A33"/>
                </a:solidFill>
                <a:latin typeface="微软雅黑"/>
                <a:cs typeface="微软雅黑"/>
              </a:rPr>
              <a:t>）</a:t>
            </a:r>
            <a:r>
              <a:rPr sz="1200" spc="85">
                <a:solidFill>
                  <a:srgbClr val="232A33"/>
                </a:solidFill>
                <a:latin typeface="微软雅黑"/>
                <a:cs typeface="微软雅黑"/>
              </a:rPr>
              <a:t>留给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90">
                <a:solidFill>
                  <a:srgbClr val="232A33"/>
                </a:solidFill>
                <a:latin typeface="微软雅黑"/>
                <a:cs typeface="微软雅黑"/>
              </a:rPr>
              <a:t>我们的最大财富是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90">
                <a:solidFill>
                  <a:srgbClr val="232A33"/>
                </a:solidFill>
                <a:latin typeface="微软雅黑"/>
                <a:cs typeface="微软雅黑"/>
              </a:rPr>
              <a:t>道德准则，即众所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30">
                <a:solidFill>
                  <a:srgbClr val="232A33"/>
                </a:solidFill>
                <a:latin typeface="微软雅黑"/>
                <a:cs typeface="微软雅黑"/>
              </a:rPr>
              <a:t>周知的惠普之道” 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449512" y="2468921"/>
            <a:ext cx="1473200" cy="464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200" spc="120">
                <a:solidFill>
                  <a:srgbClr val="232A33"/>
                </a:solidFill>
                <a:latin typeface="微软雅黑"/>
                <a:cs typeface="微软雅黑"/>
              </a:rPr>
              <a:t>“ 小公司做事，大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75">
                <a:solidFill>
                  <a:srgbClr val="232A33"/>
                </a:solidFill>
                <a:latin typeface="微软雅黑"/>
                <a:cs typeface="微软雅黑"/>
              </a:rPr>
              <a:t>公司做人。”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43000" y="2053763"/>
            <a:ext cx="1609725" cy="316230"/>
          </a:xfrm>
          <a:prstGeom prst="rect">
            <a:avLst/>
          </a:prstGeom>
          <a:ln w="12700">
            <a:solidFill>
              <a:srgbClr val="00394F"/>
            </a:solidFill>
          </a:ln>
        </p:spPr>
        <p:txBody>
          <a:bodyPr vert="horz" wrap="square" lIns="0" tIns="80010" rIns="0" bIns="0" rtlCol="0">
            <a:spAutoFit/>
          </a:bodyPr>
          <a:lstStyle/>
          <a:p>
            <a:pPr marL="179070">
              <a:lnSpc>
                <a:spcPct val="100000"/>
              </a:lnSpc>
              <a:spcBef>
                <a:spcPts val="630"/>
              </a:spcBef>
            </a:pPr>
            <a:r>
              <a:rPr sz="1500" b="1" spc="145">
                <a:solidFill>
                  <a:srgbClr val="00394F"/>
                </a:solidFill>
                <a:latin typeface="微软雅黑"/>
                <a:cs typeface="微软雅黑"/>
              </a:rPr>
              <a:t>IBM</a:t>
            </a:r>
            <a:r>
              <a:rPr sz="1500" b="1" spc="120">
                <a:solidFill>
                  <a:srgbClr val="00394F"/>
                </a:solidFill>
                <a:latin typeface="微软雅黑"/>
                <a:cs typeface="微软雅黑"/>
              </a:rPr>
              <a:t> 前董事长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62400" y="2054912"/>
            <a:ext cx="1238250" cy="316230"/>
          </a:xfrm>
          <a:prstGeom prst="rect">
            <a:avLst/>
          </a:prstGeom>
          <a:ln w="12700">
            <a:solidFill>
              <a:srgbClr val="00394F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217804">
              <a:lnSpc>
                <a:spcPct val="100000"/>
              </a:lnSpc>
              <a:spcBef>
                <a:spcPts val="500"/>
              </a:spcBef>
            </a:pPr>
            <a:r>
              <a:rPr sz="1500" b="1" spc="225">
                <a:solidFill>
                  <a:srgbClr val="00394F"/>
                </a:solidFill>
                <a:latin typeface="微软雅黑"/>
                <a:cs typeface="微软雅黑"/>
              </a:rPr>
              <a:t>惠普</a:t>
            </a:r>
            <a:r>
              <a:rPr sz="1500" b="1" spc="120">
                <a:solidFill>
                  <a:srgbClr val="00394F"/>
                </a:solidFill>
                <a:latin typeface="微软雅黑"/>
                <a:cs typeface="微软雅黑"/>
              </a:rPr>
              <a:t>CEO 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75517" y="2050891"/>
            <a:ext cx="1733550" cy="316230"/>
          </a:xfrm>
          <a:prstGeom prst="rect">
            <a:avLst/>
          </a:prstGeom>
          <a:ln w="12700">
            <a:solidFill>
              <a:srgbClr val="00394F"/>
            </a:solidFill>
          </a:ln>
        </p:spPr>
        <p:txBody>
          <a:bodyPr vert="horz" wrap="square" lIns="0" tIns="5461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30"/>
              </a:spcBef>
            </a:pPr>
            <a:r>
              <a:rPr sz="1500" b="1" spc="215">
                <a:solidFill>
                  <a:srgbClr val="00394F"/>
                </a:solidFill>
                <a:latin typeface="微软雅黑"/>
                <a:cs typeface="微软雅黑"/>
              </a:rPr>
              <a:t>联想董事局主席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77606" y="1200150"/>
            <a:ext cx="7160895" cy="497840"/>
          </a:xfrm>
          <a:prstGeom prst="rect">
            <a:avLst/>
          </a:prstGeom>
          <a:solidFill>
            <a:srgbClr val="007FAC"/>
          </a:solidFill>
          <a:ln w="12700">
            <a:solidFill>
              <a:srgbClr val="00394F"/>
            </a:solidFill>
          </a:ln>
        </p:spPr>
        <p:txBody>
          <a:bodyPr vert="horz" wrap="square" lIns="0" tIns="113030" rIns="0" bIns="0" rtlCol="0">
            <a:spAutoFit/>
          </a:bodyPr>
          <a:lstStyle/>
          <a:p>
            <a:pPr marR="57150" algn="ctr">
              <a:lnSpc>
                <a:spcPct val="100000"/>
              </a:lnSpc>
              <a:spcBef>
                <a:spcPts val="890"/>
              </a:spcBef>
              <a:tabLst>
                <a:tab pos="735965"/>
                <a:tab pos="1472565"/>
                <a:tab pos="2208530"/>
              </a:tabLst>
            </a:pPr>
            <a:r>
              <a:rPr sz="1800" spc="-50">
                <a:solidFill>
                  <a:srgbClr val="FFFFFF"/>
                </a:solidFill>
                <a:latin typeface="微软雅黑"/>
                <a:cs typeface="微软雅黑"/>
              </a:rPr>
              <a:t>名</a:t>
            </a:r>
            <a:r>
              <a:rPr sz="18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1800" spc="-50">
                <a:solidFill>
                  <a:srgbClr val="FFFFFF"/>
                </a:solidFill>
                <a:latin typeface="微软雅黑"/>
                <a:cs typeface="微软雅黑"/>
              </a:rPr>
              <a:t>人</a:t>
            </a:r>
            <a:r>
              <a:rPr sz="18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1800" spc="-50">
                <a:solidFill>
                  <a:srgbClr val="FFFFFF"/>
                </a:solidFill>
                <a:latin typeface="微软雅黑"/>
                <a:cs typeface="微软雅黑"/>
              </a:rPr>
              <a:t>名</a:t>
            </a:r>
            <a:r>
              <a:rPr sz="18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1800" spc="-50">
                <a:solidFill>
                  <a:srgbClr val="FFFFFF"/>
                </a:solidFill>
                <a:latin typeface="微软雅黑"/>
                <a:cs typeface="微软雅黑"/>
              </a:rPr>
              <a:t>言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企业使命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819150"/>
            <a:ext cx="9144000" cy="4051300"/>
            <a:chOff x="0" y="819150"/>
            <a:chExt cx="9144000" cy="4051300"/>
          </a:xfrm>
        </p:grpSpPr>
        <p:sp>
          <p:nvSpPr>
            <p:cNvPr id="4" name="object 4"/>
            <p:cNvSpPr/>
            <p:nvPr/>
          </p:nvSpPr>
          <p:spPr>
            <a:xfrm>
              <a:off x="0" y="899854"/>
              <a:ext cx="9144000" cy="3881754"/>
            </a:xfrm>
            <a:custGeom>
              <a:rect l="l" t="t" r="r" b="b"/>
              <a:pathLst>
                <a:path w="9144000" h="3881754">
                  <a:moveTo>
                    <a:pt x="0" y="3881695"/>
                  </a:moveTo>
                  <a:lnTo>
                    <a:pt x="9144000" y="3881695"/>
                  </a:lnTo>
                  <a:lnTo>
                    <a:pt x="9144000" y="0"/>
                  </a:lnTo>
                  <a:lnTo>
                    <a:pt x="0" y="0"/>
                  </a:lnTo>
                  <a:lnTo>
                    <a:pt x="0" y="38816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819149"/>
              <a:ext cx="9144000" cy="4051300"/>
            </a:xfrm>
            <a:custGeom>
              <a:rect l="l" t="t" r="r" b="b"/>
              <a:pathLst>
                <a:path w="9144000" h="4051300">
                  <a:moveTo>
                    <a:pt x="9143987" y="0"/>
                  </a:moveTo>
                  <a:lnTo>
                    <a:pt x="177" y="0"/>
                  </a:lnTo>
                  <a:lnTo>
                    <a:pt x="177" y="80708"/>
                  </a:lnTo>
                  <a:lnTo>
                    <a:pt x="9143987" y="80708"/>
                  </a:lnTo>
                  <a:lnTo>
                    <a:pt x="9143987" y="0"/>
                  </a:lnTo>
                  <a:close/>
                </a:path>
                <a:path w="9144000" h="4051300">
                  <a:moveTo>
                    <a:pt x="9144000" y="3962400"/>
                  </a:moveTo>
                  <a:lnTo>
                    <a:pt x="0" y="3962400"/>
                  </a:lnTo>
                  <a:lnTo>
                    <a:pt x="0" y="4051033"/>
                  </a:lnTo>
                  <a:lnTo>
                    <a:pt x="9144000" y="4051033"/>
                  </a:lnTo>
                  <a:lnTo>
                    <a:pt x="9144000" y="3962400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337929" y="339034"/>
            <a:ext cx="404495" cy="294640"/>
            <a:chOff x="337929" y="339034"/>
            <a:chExt cx="404495" cy="294640"/>
          </a:xfrm>
        </p:grpSpPr>
        <p:sp>
          <p:nvSpPr>
            <p:cNvPr id="7" name="object 7"/>
            <p:cNvSpPr/>
            <p:nvPr/>
          </p:nvSpPr>
          <p:spPr>
            <a:xfrm>
              <a:off x="337921" y="345388"/>
              <a:ext cx="398145" cy="281940"/>
            </a:xfrm>
            <a:custGeom>
              <a:rect l="l" t="t" r="r" b="b"/>
              <a:pathLst>
                <a:path w="398145" h="281940">
                  <a:moveTo>
                    <a:pt x="397573" y="140804"/>
                  </a:moveTo>
                  <a:lnTo>
                    <a:pt x="390385" y="96304"/>
                  </a:lnTo>
                  <a:lnTo>
                    <a:pt x="370395" y="57645"/>
                  </a:lnTo>
                  <a:lnTo>
                    <a:pt x="339915" y="27165"/>
                  </a:lnTo>
                  <a:lnTo>
                    <a:pt x="301269" y="7175"/>
                  </a:lnTo>
                  <a:lnTo>
                    <a:pt x="256768" y="0"/>
                  </a:lnTo>
                  <a:lnTo>
                    <a:pt x="212255" y="7175"/>
                  </a:lnTo>
                  <a:lnTo>
                    <a:pt x="198780" y="14147"/>
                  </a:lnTo>
                  <a:lnTo>
                    <a:pt x="185305" y="7175"/>
                  </a:lnTo>
                  <a:lnTo>
                    <a:pt x="140804" y="0"/>
                  </a:lnTo>
                  <a:lnTo>
                    <a:pt x="96304" y="7175"/>
                  </a:lnTo>
                  <a:lnTo>
                    <a:pt x="57645" y="27165"/>
                  </a:lnTo>
                  <a:lnTo>
                    <a:pt x="27165" y="57645"/>
                  </a:lnTo>
                  <a:lnTo>
                    <a:pt x="7175" y="96304"/>
                  </a:lnTo>
                  <a:lnTo>
                    <a:pt x="0" y="140804"/>
                  </a:lnTo>
                  <a:lnTo>
                    <a:pt x="7175" y="185305"/>
                  </a:lnTo>
                  <a:lnTo>
                    <a:pt x="27165" y="223964"/>
                  </a:lnTo>
                  <a:lnTo>
                    <a:pt x="57645" y="254444"/>
                  </a:lnTo>
                  <a:lnTo>
                    <a:pt x="96304" y="274434"/>
                  </a:lnTo>
                  <a:lnTo>
                    <a:pt x="140804" y="281609"/>
                  </a:lnTo>
                  <a:lnTo>
                    <a:pt x="185305" y="274434"/>
                  </a:lnTo>
                  <a:lnTo>
                    <a:pt x="198780" y="267474"/>
                  </a:lnTo>
                  <a:lnTo>
                    <a:pt x="212255" y="274434"/>
                  </a:lnTo>
                  <a:lnTo>
                    <a:pt x="256768" y="281609"/>
                  </a:lnTo>
                  <a:lnTo>
                    <a:pt x="301269" y="274434"/>
                  </a:lnTo>
                  <a:lnTo>
                    <a:pt x="339915" y="254444"/>
                  </a:lnTo>
                  <a:lnTo>
                    <a:pt x="370395" y="223964"/>
                  </a:lnTo>
                  <a:lnTo>
                    <a:pt x="390385" y="185305"/>
                  </a:lnTo>
                  <a:lnTo>
                    <a:pt x="397573" y="140804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53886" y="345384"/>
              <a:ext cx="281940" cy="281940"/>
            </a:xfrm>
            <a:custGeom>
              <a:rect l="l" t="t" r="r" b="b"/>
              <a:pathLst>
                <a:path w="281940" h="281940">
                  <a:moveTo>
                    <a:pt x="0" y="140804"/>
                  </a:moveTo>
                  <a:lnTo>
                    <a:pt x="7178" y="96299"/>
                  </a:lnTo>
                  <a:lnTo>
                    <a:pt x="27167" y="57647"/>
                  </a:lnTo>
                  <a:lnTo>
                    <a:pt x="57647" y="27167"/>
                  </a:lnTo>
                  <a:lnTo>
                    <a:pt x="96299" y="7178"/>
                  </a:lnTo>
                  <a:lnTo>
                    <a:pt x="140804" y="0"/>
                  </a:lnTo>
                  <a:lnTo>
                    <a:pt x="185309" y="7178"/>
                  </a:lnTo>
                  <a:lnTo>
                    <a:pt x="223961" y="27166"/>
                  </a:lnTo>
                  <a:lnTo>
                    <a:pt x="254441" y="57647"/>
                  </a:lnTo>
                  <a:lnTo>
                    <a:pt x="274430" y="96299"/>
                  </a:lnTo>
                  <a:lnTo>
                    <a:pt x="281609" y="140804"/>
                  </a:lnTo>
                  <a:lnTo>
                    <a:pt x="274430" y="185309"/>
                  </a:lnTo>
                  <a:lnTo>
                    <a:pt x="254441" y="223961"/>
                  </a:lnTo>
                  <a:lnTo>
                    <a:pt x="223961" y="254441"/>
                  </a:lnTo>
                  <a:lnTo>
                    <a:pt x="185309" y="274430"/>
                  </a:lnTo>
                  <a:lnTo>
                    <a:pt x="140804" y="281608"/>
                  </a:lnTo>
                  <a:lnTo>
                    <a:pt x="96299" y="274430"/>
                  </a:lnTo>
                  <a:lnTo>
                    <a:pt x="57647" y="254441"/>
                  </a:lnTo>
                  <a:lnTo>
                    <a:pt x="27167" y="223961"/>
                  </a:lnTo>
                  <a:lnTo>
                    <a:pt x="7178" y="185309"/>
                  </a:lnTo>
                  <a:lnTo>
                    <a:pt x="0" y="140804"/>
                  </a:lnTo>
                  <a:close/>
                </a:path>
              </a:pathLst>
            </a:custGeom>
            <a:ln w="12700">
              <a:solidFill>
                <a:srgbClr val="00394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6248400" y="1715185"/>
            <a:ext cx="1512570" cy="323215"/>
          </a:xfrm>
          <a:prstGeom prst="rect">
            <a:avLst/>
          </a:prstGeom>
          <a:solidFill>
            <a:srgbClr val="00394F"/>
          </a:solidFill>
        </p:spPr>
        <p:txBody>
          <a:bodyPr vert="horz" wrap="square" lIns="0" tIns="3810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00"/>
              </a:spcBef>
            </a:pPr>
            <a:r>
              <a:rPr sz="1500" b="1" spc="215">
                <a:solidFill>
                  <a:srgbClr val="FFFFFF"/>
                </a:solidFill>
                <a:latin typeface="微软雅黑"/>
                <a:cs typeface="微软雅黑"/>
              </a:rPr>
              <a:t>一般广义使命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28601" y="1733550"/>
            <a:ext cx="1512570" cy="323215"/>
          </a:xfrm>
          <a:prstGeom prst="rect">
            <a:avLst/>
          </a:prstGeom>
          <a:solidFill>
            <a:srgbClr val="00394F"/>
          </a:solidFill>
        </p:spPr>
        <p:txBody>
          <a:bodyPr vert="horz" wrap="square" lIns="0" tIns="3810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00"/>
              </a:spcBef>
            </a:pPr>
            <a:r>
              <a:rPr sz="1500" b="1" spc="215">
                <a:solidFill>
                  <a:srgbClr val="FFFFFF"/>
                </a:solidFill>
                <a:latin typeface="微软雅黑"/>
                <a:cs typeface="微软雅黑"/>
              </a:rPr>
              <a:t>极端广义使命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158435" y="2216514"/>
            <a:ext cx="2428875" cy="1518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232A33"/>
                </a:solidFill>
                <a:latin typeface="微软雅黑"/>
                <a:cs typeface="微软雅黑"/>
              </a:rPr>
              <a:t>（</a:t>
            </a:r>
            <a:r>
              <a:rPr sz="1400" spc="-19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232A33"/>
                </a:solidFill>
                <a:latin typeface="微软雅黑"/>
                <a:cs typeface="微软雅黑"/>
              </a:rPr>
              <a:t>1</a:t>
            </a:r>
            <a:r>
              <a:rPr sz="1400" spc="-19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400" spc="225">
                <a:solidFill>
                  <a:srgbClr val="232A33"/>
                </a:solidFill>
                <a:latin typeface="微软雅黑"/>
                <a:cs typeface="微软雅黑"/>
              </a:rPr>
              <a:t>）</a:t>
            </a:r>
            <a:r>
              <a:rPr sz="1400" spc="215">
                <a:solidFill>
                  <a:srgbClr val="232A33"/>
                </a:solidFill>
                <a:latin typeface="微软雅黑"/>
                <a:cs typeface="微软雅黑"/>
              </a:rPr>
              <a:t>企业存在的理由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>
                <a:solidFill>
                  <a:srgbClr val="232A33"/>
                </a:solidFill>
                <a:latin typeface="微软雅黑"/>
                <a:cs typeface="微软雅黑"/>
              </a:rPr>
              <a:t>（</a:t>
            </a:r>
            <a:r>
              <a:rPr sz="1400" spc="-19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232A33"/>
                </a:solidFill>
                <a:latin typeface="微软雅黑"/>
                <a:cs typeface="微软雅黑"/>
              </a:rPr>
              <a:t>2</a:t>
            </a:r>
            <a:r>
              <a:rPr sz="1400" spc="-19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400" spc="225">
                <a:solidFill>
                  <a:srgbClr val="232A33"/>
                </a:solidFill>
                <a:latin typeface="微软雅黑"/>
                <a:cs typeface="微软雅黑"/>
              </a:rPr>
              <a:t>）</a:t>
            </a:r>
            <a:r>
              <a:rPr sz="1400" spc="215">
                <a:solidFill>
                  <a:srgbClr val="232A33"/>
                </a:solidFill>
                <a:latin typeface="微软雅黑"/>
                <a:cs typeface="微软雅黑"/>
              </a:rPr>
              <a:t>企业预期状态的陈述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>
                <a:solidFill>
                  <a:srgbClr val="232A33"/>
                </a:solidFill>
                <a:latin typeface="微软雅黑"/>
                <a:cs typeface="微软雅黑"/>
              </a:rPr>
              <a:t>（</a:t>
            </a:r>
            <a:r>
              <a:rPr sz="1400" spc="-19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232A33"/>
                </a:solidFill>
                <a:latin typeface="微软雅黑"/>
                <a:cs typeface="微软雅黑"/>
              </a:rPr>
              <a:t>3</a:t>
            </a:r>
            <a:r>
              <a:rPr sz="1400" spc="-19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400" spc="225">
                <a:solidFill>
                  <a:srgbClr val="232A33"/>
                </a:solidFill>
                <a:latin typeface="微软雅黑"/>
                <a:cs typeface="微软雅黑"/>
              </a:rPr>
              <a:t>）</a:t>
            </a:r>
            <a:r>
              <a:rPr sz="1400" spc="215">
                <a:solidFill>
                  <a:srgbClr val="232A33"/>
                </a:solidFill>
                <a:latin typeface="微软雅黑"/>
                <a:cs typeface="微软雅黑"/>
              </a:rPr>
              <a:t>企业核心价值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>
                <a:solidFill>
                  <a:srgbClr val="232A33"/>
                </a:solidFill>
                <a:latin typeface="微软雅黑"/>
                <a:cs typeface="微软雅黑"/>
              </a:rPr>
              <a:t>（</a:t>
            </a:r>
            <a:r>
              <a:rPr sz="1400" spc="-19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232A33"/>
                </a:solidFill>
                <a:latin typeface="微软雅黑"/>
                <a:cs typeface="微软雅黑"/>
              </a:rPr>
              <a:t>4</a:t>
            </a:r>
            <a:r>
              <a:rPr sz="1400" spc="-19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400" spc="225">
                <a:solidFill>
                  <a:srgbClr val="232A33"/>
                </a:solidFill>
                <a:latin typeface="微软雅黑"/>
                <a:cs typeface="微软雅黑"/>
              </a:rPr>
              <a:t>）</a:t>
            </a:r>
            <a:r>
              <a:rPr sz="1400" spc="215">
                <a:solidFill>
                  <a:srgbClr val="232A33"/>
                </a:solidFill>
                <a:latin typeface="微软雅黑"/>
                <a:cs typeface="微软雅黑"/>
              </a:rPr>
              <a:t>企业主要目标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64539" y="2234879"/>
            <a:ext cx="1882775" cy="1518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215">
                <a:solidFill>
                  <a:srgbClr val="232A33"/>
                </a:solidFill>
                <a:latin typeface="微软雅黑"/>
                <a:cs typeface="微软雅黑"/>
              </a:rPr>
              <a:t>影响企业的产业选择</a:t>
            </a:r>
            <a:endParaRPr sz="1400">
              <a:latin typeface="微软雅黑"/>
              <a:cs typeface="微软雅黑"/>
            </a:endParaRPr>
          </a:p>
          <a:p>
            <a:pPr marL="12700" marR="5080" algn="just">
              <a:lnSpc>
                <a:spcPct val="200000"/>
              </a:lnSpc>
            </a:pPr>
            <a:r>
              <a:rPr sz="1400" spc="215">
                <a:solidFill>
                  <a:srgbClr val="232A33"/>
                </a:solidFill>
                <a:latin typeface="微软雅黑"/>
                <a:cs typeface="微软雅黑"/>
              </a:rPr>
              <a:t>经营范围、业务环节业务组合、产品组合社会责任、等。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2908300" y="1714500"/>
            <a:ext cx="3105150" cy="207126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企业使命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819150"/>
            <a:ext cx="9144000" cy="4051300"/>
            <a:chOff x="0" y="819150"/>
            <a:chExt cx="9144000" cy="4051300"/>
          </a:xfrm>
        </p:grpSpPr>
        <p:sp>
          <p:nvSpPr>
            <p:cNvPr id="4" name="object 4"/>
            <p:cNvSpPr/>
            <p:nvPr/>
          </p:nvSpPr>
          <p:spPr>
            <a:xfrm>
              <a:off x="0" y="899854"/>
              <a:ext cx="9144000" cy="3881754"/>
            </a:xfrm>
            <a:custGeom>
              <a:rect l="l" t="t" r="r" b="b"/>
              <a:pathLst>
                <a:path w="9144000" h="3881754">
                  <a:moveTo>
                    <a:pt x="0" y="3881695"/>
                  </a:moveTo>
                  <a:lnTo>
                    <a:pt x="9144000" y="3881695"/>
                  </a:lnTo>
                  <a:lnTo>
                    <a:pt x="9144000" y="0"/>
                  </a:lnTo>
                  <a:lnTo>
                    <a:pt x="0" y="0"/>
                  </a:lnTo>
                  <a:lnTo>
                    <a:pt x="0" y="38816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819149"/>
              <a:ext cx="9144000" cy="4051300"/>
            </a:xfrm>
            <a:custGeom>
              <a:rect l="l" t="t" r="r" b="b"/>
              <a:pathLst>
                <a:path w="9144000" h="4051300">
                  <a:moveTo>
                    <a:pt x="9143987" y="0"/>
                  </a:moveTo>
                  <a:lnTo>
                    <a:pt x="177" y="0"/>
                  </a:lnTo>
                  <a:lnTo>
                    <a:pt x="177" y="80708"/>
                  </a:lnTo>
                  <a:lnTo>
                    <a:pt x="9143987" y="80708"/>
                  </a:lnTo>
                  <a:lnTo>
                    <a:pt x="9143987" y="0"/>
                  </a:lnTo>
                  <a:close/>
                </a:path>
                <a:path w="9144000" h="4051300">
                  <a:moveTo>
                    <a:pt x="9144000" y="3962400"/>
                  </a:moveTo>
                  <a:lnTo>
                    <a:pt x="0" y="3962400"/>
                  </a:lnTo>
                  <a:lnTo>
                    <a:pt x="0" y="4051033"/>
                  </a:lnTo>
                  <a:lnTo>
                    <a:pt x="9144000" y="4051033"/>
                  </a:lnTo>
                  <a:lnTo>
                    <a:pt x="9144000" y="3962400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337929" y="339034"/>
            <a:ext cx="404495" cy="294640"/>
            <a:chOff x="337929" y="339034"/>
            <a:chExt cx="404495" cy="294640"/>
          </a:xfrm>
        </p:grpSpPr>
        <p:sp>
          <p:nvSpPr>
            <p:cNvPr id="7" name="object 7"/>
            <p:cNvSpPr/>
            <p:nvPr/>
          </p:nvSpPr>
          <p:spPr>
            <a:xfrm>
              <a:off x="337921" y="345388"/>
              <a:ext cx="398145" cy="281940"/>
            </a:xfrm>
            <a:custGeom>
              <a:rect l="l" t="t" r="r" b="b"/>
              <a:pathLst>
                <a:path w="398145" h="281940">
                  <a:moveTo>
                    <a:pt x="397573" y="140804"/>
                  </a:moveTo>
                  <a:lnTo>
                    <a:pt x="390385" y="96304"/>
                  </a:lnTo>
                  <a:lnTo>
                    <a:pt x="370395" y="57645"/>
                  </a:lnTo>
                  <a:lnTo>
                    <a:pt x="339915" y="27165"/>
                  </a:lnTo>
                  <a:lnTo>
                    <a:pt x="301269" y="7175"/>
                  </a:lnTo>
                  <a:lnTo>
                    <a:pt x="256768" y="0"/>
                  </a:lnTo>
                  <a:lnTo>
                    <a:pt x="212255" y="7175"/>
                  </a:lnTo>
                  <a:lnTo>
                    <a:pt x="198780" y="14147"/>
                  </a:lnTo>
                  <a:lnTo>
                    <a:pt x="185305" y="7175"/>
                  </a:lnTo>
                  <a:lnTo>
                    <a:pt x="140804" y="0"/>
                  </a:lnTo>
                  <a:lnTo>
                    <a:pt x="96304" y="7175"/>
                  </a:lnTo>
                  <a:lnTo>
                    <a:pt x="57645" y="27165"/>
                  </a:lnTo>
                  <a:lnTo>
                    <a:pt x="27165" y="57645"/>
                  </a:lnTo>
                  <a:lnTo>
                    <a:pt x="7175" y="96304"/>
                  </a:lnTo>
                  <a:lnTo>
                    <a:pt x="0" y="140804"/>
                  </a:lnTo>
                  <a:lnTo>
                    <a:pt x="7175" y="185305"/>
                  </a:lnTo>
                  <a:lnTo>
                    <a:pt x="27165" y="223964"/>
                  </a:lnTo>
                  <a:lnTo>
                    <a:pt x="57645" y="254444"/>
                  </a:lnTo>
                  <a:lnTo>
                    <a:pt x="96304" y="274434"/>
                  </a:lnTo>
                  <a:lnTo>
                    <a:pt x="140804" y="281609"/>
                  </a:lnTo>
                  <a:lnTo>
                    <a:pt x="185305" y="274434"/>
                  </a:lnTo>
                  <a:lnTo>
                    <a:pt x="198780" y="267474"/>
                  </a:lnTo>
                  <a:lnTo>
                    <a:pt x="212255" y="274434"/>
                  </a:lnTo>
                  <a:lnTo>
                    <a:pt x="256768" y="281609"/>
                  </a:lnTo>
                  <a:lnTo>
                    <a:pt x="301269" y="274434"/>
                  </a:lnTo>
                  <a:lnTo>
                    <a:pt x="339915" y="254444"/>
                  </a:lnTo>
                  <a:lnTo>
                    <a:pt x="370395" y="223964"/>
                  </a:lnTo>
                  <a:lnTo>
                    <a:pt x="390385" y="185305"/>
                  </a:lnTo>
                  <a:lnTo>
                    <a:pt x="397573" y="140804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53886" y="345384"/>
              <a:ext cx="281940" cy="281940"/>
            </a:xfrm>
            <a:custGeom>
              <a:rect l="l" t="t" r="r" b="b"/>
              <a:pathLst>
                <a:path w="281940" h="281940">
                  <a:moveTo>
                    <a:pt x="0" y="140804"/>
                  </a:moveTo>
                  <a:lnTo>
                    <a:pt x="7178" y="96299"/>
                  </a:lnTo>
                  <a:lnTo>
                    <a:pt x="27167" y="57647"/>
                  </a:lnTo>
                  <a:lnTo>
                    <a:pt x="57647" y="27167"/>
                  </a:lnTo>
                  <a:lnTo>
                    <a:pt x="96299" y="7178"/>
                  </a:lnTo>
                  <a:lnTo>
                    <a:pt x="140804" y="0"/>
                  </a:lnTo>
                  <a:lnTo>
                    <a:pt x="185309" y="7178"/>
                  </a:lnTo>
                  <a:lnTo>
                    <a:pt x="223961" y="27166"/>
                  </a:lnTo>
                  <a:lnTo>
                    <a:pt x="254441" y="57647"/>
                  </a:lnTo>
                  <a:lnTo>
                    <a:pt x="274430" y="96299"/>
                  </a:lnTo>
                  <a:lnTo>
                    <a:pt x="281609" y="140804"/>
                  </a:lnTo>
                  <a:lnTo>
                    <a:pt x="274430" y="185309"/>
                  </a:lnTo>
                  <a:lnTo>
                    <a:pt x="254441" y="223961"/>
                  </a:lnTo>
                  <a:lnTo>
                    <a:pt x="223961" y="254441"/>
                  </a:lnTo>
                  <a:lnTo>
                    <a:pt x="185309" y="274430"/>
                  </a:lnTo>
                  <a:lnTo>
                    <a:pt x="140804" y="281608"/>
                  </a:lnTo>
                  <a:lnTo>
                    <a:pt x="96299" y="274430"/>
                  </a:lnTo>
                  <a:lnTo>
                    <a:pt x="57647" y="254441"/>
                  </a:lnTo>
                  <a:lnTo>
                    <a:pt x="27167" y="223961"/>
                  </a:lnTo>
                  <a:lnTo>
                    <a:pt x="7178" y="185309"/>
                  </a:lnTo>
                  <a:lnTo>
                    <a:pt x="0" y="140804"/>
                  </a:lnTo>
                  <a:close/>
                </a:path>
              </a:pathLst>
            </a:custGeom>
            <a:ln w="12700">
              <a:solidFill>
                <a:srgbClr val="00394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1374140" y="1205443"/>
            <a:ext cx="2559050" cy="778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215">
                <a:solidFill>
                  <a:srgbClr val="232A33"/>
                </a:solidFill>
                <a:latin typeface="微软雅黑"/>
                <a:cs typeface="微软雅黑"/>
              </a:rPr>
              <a:t>企业使命的构成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670"/>
              </a:spcBef>
            </a:pPr>
            <a:r>
              <a:rPr sz="1200" spc="204">
                <a:solidFill>
                  <a:srgbClr val="232A33"/>
                </a:solidFill>
                <a:latin typeface="微软雅黑"/>
                <a:cs typeface="微软雅黑"/>
              </a:rPr>
              <a:t>企业使命就是企业在社会进步与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204">
                <a:solidFill>
                  <a:srgbClr val="232A33"/>
                </a:solidFill>
                <a:latin typeface="微软雅黑"/>
                <a:cs typeface="微软雅黑"/>
              </a:rPr>
              <a:t>发展中所应担当的角色和责任。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45941" y="1246022"/>
            <a:ext cx="3902075" cy="2892425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515"/>
              </a:spcBef>
            </a:pPr>
            <a:r>
              <a:rPr sz="1400" b="1" spc="215">
                <a:latin typeface="微软雅黑"/>
                <a:cs typeface="微软雅黑"/>
              </a:rPr>
              <a:t>揭示企业长远前景</a:t>
            </a:r>
            <a:endParaRPr sz="1400">
              <a:latin typeface="微软雅黑"/>
              <a:cs typeface="微软雅黑"/>
            </a:endParaRPr>
          </a:p>
          <a:p>
            <a:pPr marL="88900">
              <a:lnSpc>
                <a:spcPct val="100000"/>
              </a:lnSpc>
              <a:spcBef>
                <a:spcPts val="355"/>
              </a:spcBef>
            </a:pPr>
            <a:r>
              <a:rPr sz="1200" spc="210">
                <a:solidFill>
                  <a:srgbClr val="262626"/>
                </a:solidFill>
                <a:latin typeface="微软雅黑"/>
                <a:cs typeface="微软雅黑"/>
              </a:rPr>
              <a:t>企业在社会进步与发展中所应担当的角色责任。</a:t>
            </a:r>
            <a:r>
              <a:rPr sz="1200" spc="-50">
                <a:solidFill>
                  <a:srgbClr val="262626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250">
              <a:latin typeface="微软雅黑"/>
              <a:cs typeface="微软雅黑"/>
            </a:endParaRPr>
          </a:p>
          <a:p>
            <a:pPr marL="88265">
              <a:lnSpc>
                <a:spcPct val="100000"/>
              </a:lnSpc>
            </a:pPr>
            <a:r>
              <a:rPr sz="1400" b="1" spc="215">
                <a:latin typeface="微软雅黑"/>
                <a:cs typeface="微软雅黑"/>
              </a:rPr>
              <a:t>企业的任务是什么</a:t>
            </a:r>
            <a:endParaRPr sz="1400">
              <a:latin typeface="微软雅黑"/>
              <a:cs typeface="微软雅黑"/>
            </a:endParaRPr>
          </a:p>
          <a:p>
            <a:pPr marL="88900">
              <a:lnSpc>
                <a:spcPct val="100000"/>
              </a:lnSpc>
              <a:spcBef>
                <a:spcPts val="210"/>
              </a:spcBef>
            </a:pPr>
            <a:r>
              <a:rPr sz="1200" spc="200">
                <a:solidFill>
                  <a:srgbClr val="262626"/>
                </a:solidFill>
                <a:latin typeface="微软雅黑"/>
                <a:cs typeface="微软雅黑"/>
              </a:rPr>
              <a:t>思考企业的定位与发展方向。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300">
              <a:latin typeface="微软雅黑"/>
              <a:cs typeface="微软雅黑"/>
            </a:endParaRPr>
          </a:p>
          <a:p>
            <a:pPr marL="88265">
              <a:lnSpc>
                <a:spcPct val="100000"/>
              </a:lnSpc>
            </a:pPr>
            <a:r>
              <a:rPr sz="1400" b="1" spc="215">
                <a:latin typeface="微软雅黑"/>
                <a:cs typeface="微软雅黑"/>
              </a:rPr>
              <a:t>这些任务的必要性</a:t>
            </a:r>
            <a:endParaRPr sz="1400">
              <a:latin typeface="微软雅黑"/>
              <a:cs typeface="微软雅黑"/>
            </a:endParaRPr>
          </a:p>
          <a:p>
            <a:pPr marL="88900">
              <a:lnSpc>
                <a:spcPct val="100000"/>
              </a:lnSpc>
              <a:spcBef>
                <a:spcPts val="220"/>
              </a:spcBef>
            </a:pPr>
            <a:r>
              <a:rPr sz="1200" spc="200">
                <a:solidFill>
                  <a:srgbClr val="262626"/>
                </a:solidFill>
                <a:latin typeface="微软雅黑"/>
                <a:cs typeface="微软雅黑"/>
              </a:rPr>
              <a:t>这些任务给企业带来了什么。</a:t>
            </a:r>
            <a:r>
              <a:rPr sz="1200" spc="-50">
                <a:solidFill>
                  <a:srgbClr val="262626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850">
              <a:latin typeface="微软雅黑"/>
              <a:cs typeface="微软雅黑"/>
            </a:endParaRPr>
          </a:p>
          <a:p>
            <a:pPr marL="88900">
              <a:lnSpc>
                <a:spcPct val="100000"/>
              </a:lnSpc>
              <a:spcBef>
                <a:spcPts val="5"/>
              </a:spcBef>
            </a:pPr>
            <a:r>
              <a:rPr sz="1400" b="1" spc="220">
                <a:latin typeface="微软雅黑"/>
                <a:cs typeface="微软雅黑"/>
              </a:rPr>
              <a:t>企业能为社会作出怎样的独特贡献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1200" spc="210">
                <a:solidFill>
                  <a:srgbClr val="262626"/>
                </a:solidFill>
                <a:latin typeface="微软雅黑"/>
                <a:cs typeface="微软雅黑"/>
              </a:rPr>
              <a:t>思考企业能为这个社会带来什么样的贡献。</a:t>
            </a:r>
            <a:r>
              <a:rPr sz="1200" spc="-50">
                <a:solidFill>
                  <a:srgbClr val="262626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/>
          <a:stretch>
            <a:fillRect/>
          </a:stretch>
        </p:blipFill>
        <p:spPr>
          <a:xfrm>
            <a:off x="1206500" y="2273300"/>
            <a:ext cx="2779951" cy="185446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企业使命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819150"/>
            <a:ext cx="9144000" cy="4051300"/>
            <a:chOff x="0" y="819150"/>
            <a:chExt cx="9144000" cy="4051300"/>
          </a:xfrm>
        </p:grpSpPr>
        <p:sp>
          <p:nvSpPr>
            <p:cNvPr id="4" name="object 4"/>
            <p:cNvSpPr/>
            <p:nvPr/>
          </p:nvSpPr>
          <p:spPr>
            <a:xfrm>
              <a:off x="0" y="899854"/>
              <a:ext cx="9144000" cy="3881754"/>
            </a:xfrm>
            <a:custGeom>
              <a:rect l="l" t="t" r="r" b="b"/>
              <a:pathLst>
                <a:path w="9144000" h="3881754">
                  <a:moveTo>
                    <a:pt x="0" y="3881695"/>
                  </a:moveTo>
                  <a:lnTo>
                    <a:pt x="9144000" y="3881695"/>
                  </a:lnTo>
                  <a:lnTo>
                    <a:pt x="9144000" y="0"/>
                  </a:lnTo>
                  <a:lnTo>
                    <a:pt x="0" y="0"/>
                  </a:lnTo>
                  <a:lnTo>
                    <a:pt x="0" y="38816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819149"/>
              <a:ext cx="9144000" cy="4051300"/>
            </a:xfrm>
            <a:custGeom>
              <a:rect l="l" t="t" r="r" b="b"/>
              <a:pathLst>
                <a:path w="9144000" h="4051300">
                  <a:moveTo>
                    <a:pt x="9143987" y="0"/>
                  </a:moveTo>
                  <a:lnTo>
                    <a:pt x="177" y="0"/>
                  </a:lnTo>
                  <a:lnTo>
                    <a:pt x="177" y="80708"/>
                  </a:lnTo>
                  <a:lnTo>
                    <a:pt x="9143987" y="80708"/>
                  </a:lnTo>
                  <a:lnTo>
                    <a:pt x="9143987" y="0"/>
                  </a:lnTo>
                  <a:close/>
                </a:path>
                <a:path w="9144000" h="4051300">
                  <a:moveTo>
                    <a:pt x="9144000" y="3962400"/>
                  </a:moveTo>
                  <a:lnTo>
                    <a:pt x="0" y="3962400"/>
                  </a:lnTo>
                  <a:lnTo>
                    <a:pt x="0" y="4051033"/>
                  </a:lnTo>
                  <a:lnTo>
                    <a:pt x="9144000" y="4051033"/>
                  </a:lnTo>
                  <a:lnTo>
                    <a:pt x="9144000" y="3962400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337929" y="339034"/>
            <a:ext cx="404495" cy="294640"/>
            <a:chOff x="337929" y="339034"/>
            <a:chExt cx="404495" cy="294640"/>
          </a:xfrm>
        </p:grpSpPr>
        <p:sp>
          <p:nvSpPr>
            <p:cNvPr id="7" name="object 7"/>
            <p:cNvSpPr/>
            <p:nvPr/>
          </p:nvSpPr>
          <p:spPr>
            <a:xfrm>
              <a:off x="337921" y="345388"/>
              <a:ext cx="398145" cy="281940"/>
            </a:xfrm>
            <a:custGeom>
              <a:rect l="l" t="t" r="r" b="b"/>
              <a:pathLst>
                <a:path w="398145" h="281940">
                  <a:moveTo>
                    <a:pt x="397573" y="140804"/>
                  </a:moveTo>
                  <a:lnTo>
                    <a:pt x="390385" y="96304"/>
                  </a:lnTo>
                  <a:lnTo>
                    <a:pt x="370395" y="57645"/>
                  </a:lnTo>
                  <a:lnTo>
                    <a:pt x="339915" y="27165"/>
                  </a:lnTo>
                  <a:lnTo>
                    <a:pt x="301269" y="7175"/>
                  </a:lnTo>
                  <a:lnTo>
                    <a:pt x="256768" y="0"/>
                  </a:lnTo>
                  <a:lnTo>
                    <a:pt x="212255" y="7175"/>
                  </a:lnTo>
                  <a:lnTo>
                    <a:pt x="198780" y="14147"/>
                  </a:lnTo>
                  <a:lnTo>
                    <a:pt x="185305" y="7175"/>
                  </a:lnTo>
                  <a:lnTo>
                    <a:pt x="140804" y="0"/>
                  </a:lnTo>
                  <a:lnTo>
                    <a:pt x="96304" y="7175"/>
                  </a:lnTo>
                  <a:lnTo>
                    <a:pt x="57645" y="27165"/>
                  </a:lnTo>
                  <a:lnTo>
                    <a:pt x="27165" y="57645"/>
                  </a:lnTo>
                  <a:lnTo>
                    <a:pt x="7175" y="96304"/>
                  </a:lnTo>
                  <a:lnTo>
                    <a:pt x="0" y="140804"/>
                  </a:lnTo>
                  <a:lnTo>
                    <a:pt x="7175" y="185305"/>
                  </a:lnTo>
                  <a:lnTo>
                    <a:pt x="27165" y="223964"/>
                  </a:lnTo>
                  <a:lnTo>
                    <a:pt x="57645" y="254444"/>
                  </a:lnTo>
                  <a:lnTo>
                    <a:pt x="96304" y="274434"/>
                  </a:lnTo>
                  <a:lnTo>
                    <a:pt x="140804" y="281609"/>
                  </a:lnTo>
                  <a:lnTo>
                    <a:pt x="185305" y="274434"/>
                  </a:lnTo>
                  <a:lnTo>
                    <a:pt x="198780" y="267474"/>
                  </a:lnTo>
                  <a:lnTo>
                    <a:pt x="212255" y="274434"/>
                  </a:lnTo>
                  <a:lnTo>
                    <a:pt x="256768" y="281609"/>
                  </a:lnTo>
                  <a:lnTo>
                    <a:pt x="301269" y="274434"/>
                  </a:lnTo>
                  <a:lnTo>
                    <a:pt x="339915" y="254444"/>
                  </a:lnTo>
                  <a:lnTo>
                    <a:pt x="370395" y="223964"/>
                  </a:lnTo>
                  <a:lnTo>
                    <a:pt x="390385" y="185305"/>
                  </a:lnTo>
                  <a:lnTo>
                    <a:pt x="397573" y="140804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53886" y="345384"/>
              <a:ext cx="281940" cy="281940"/>
            </a:xfrm>
            <a:custGeom>
              <a:rect l="l" t="t" r="r" b="b"/>
              <a:pathLst>
                <a:path w="281940" h="281940">
                  <a:moveTo>
                    <a:pt x="0" y="140804"/>
                  </a:moveTo>
                  <a:lnTo>
                    <a:pt x="7178" y="96299"/>
                  </a:lnTo>
                  <a:lnTo>
                    <a:pt x="27167" y="57647"/>
                  </a:lnTo>
                  <a:lnTo>
                    <a:pt x="57647" y="27167"/>
                  </a:lnTo>
                  <a:lnTo>
                    <a:pt x="96299" y="7178"/>
                  </a:lnTo>
                  <a:lnTo>
                    <a:pt x="140804" y="0"/>
                  </a:lnTo>
                  <a:lnTo>
                    <a:pt x="185309" y="7178"/>
                  </a:lnTo>
                  <a:lnTo>
                    <a:pt x="223961" y="27166"/>
                  </a:lnTo>
                  <a:lnTo>
                    <a:pt x="254441" y="57647"/>
                  </a:lnTo>
                  <a:lnTo>
                    <a:pt x="274430" y="96299"/>
                  </a:lnTo>
                  <a:lnTo>
                    <a:pt x="281609" y="140804"/>
                  </a:lnTo>
                  <a:lnTo>
                    <a:pt x="274430" y="185309"/>
                  </a:lnTo>
                  <a:lnTo>
                    <a:pt x="254441" y="223961"/>
                  </a:lnTo>
                  <a:lnTo>
                    <a:pt x="223961" y="254441"/>
                  </a:lnTo>
                  <a:lnTo>
                    <a:pt x="185309" y="274430"/>
                  </a:lnTo>
                  <a:lnTo>
                    <a:pt x="140804" y="281608"/>
                  </a:lnTo>
                  <a:lnTo>
                    <a:pt x="96299" y="274430"/>
                  </a:lnTo>
                  <a:lnTo>
                    <a:pt x="57647" y="254441"/>
                  </a:lnTo>
                  <a:lnTo>
                    <a:pt x="27167" y="223961"/>
                  </a:lnTo>
                  <a:lnTo>
                    <a:pt x="7178" y="185309"/>
                  </a:lnTo>
                  <a:lnTo>
                    <a:pt x="0" y="140804"/>
                  </a:lnTo>
                  <a:close/>
                </a:path>
              </a:pathLst>
            </a:custGeom>
            <a:ln w="12700">
              <a:solidFill>
                <a:srgbClr val="00394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117340" y="1295644"/>
            <a:ext cx="3825875" cy="1217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90">
              <a:lnSpc>
                <a:spcPct val="100000"/>
              </a:lnSpc>
              <a:spcBef>
                <a:spcPts val="100"/>
              </a:spcBef>
            </a:pPr>
            <a:r>
              <a:rPr sz="1500" b="1" spc="180">
                <a:solidFill>
                  <a:srgbClr val="232A33"/>
                </a:solidFill>
                <a:latin typeface="微软雅黑"/>
                <a:cs typeface="微软雅黑"/>
              </a:rPr>
              <a:t>英特尔</a:t>
            </a:r>
            <a:r>
              <a:rPr sz="1500" b="1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5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670"/>
              </a:spcBef>
            </a:pPr>
            <a:r>
              <a:rPr sz="1200" spc="130">
                <a:solidFill>
                  <a:srgbClr val="232A33"/>
                </a:solidFill>
                <a:latin typeface="微软雅黑"/>
                <a:cs typeface="微软雅黑"/>
              </a:rPr>
              <a:t>英特尔的产品一向被看“ 建筑街区” ，被用来为</a:t>
            </a:r>
            <a:r>
              <a:rPr sz="1200" spc="-135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210">
                <a:solidFill>
                  <a:srgbClr val="232A33"/>
                </a:solidFill>
                <a:latin typeface="微软雅黑"/>
                <a:cs typeface="微软雅黑"/>
              </a:rPr>
              <a:t>个人电脑用户建立高级的计算机系统。英特尔的</a:t>
            </a:r>
            <a:r>
              <a:rPr sz="1200" spc="-135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210">
                <a:solidFill>
                  <a:srgbClr val="232A33"/>
                </a:solidFill>
                <a:latin typeface="微软雅黑"/>
                <a:cs typeface="微软雅黑"/>
              </a:rPr>
              <a:t>业务使命就是要成为全球新计算机行业最重要的</a:t>
            </a:r>
            <a:r>
              <a:rPr sz="1200" spc="-135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65">
                <a:solidFill>
                  <a:srgbClr val="232A33"/>
                </a:solidFill>
                <a:latin typeface="微软雅黑"/>
                <a:cs typeface="微软雅黑"/>
              </a:rPr>
              <a:t>供应商。</a:t>
            </a:r>
            <a:r>
              <a:rPr sz="1200" spc="-135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095569" y="2978539"/>
            <a:ext cx="4187825" cy="9982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90">
              <a:lnSpc>
                <a:spcPct val="100000"/>
              </a:lnSpc>
              <a:spcBef>
                <a:spcPts val="100"/>
              </a:spcBef>
            </a:pPr>
            <a:r>
              <a:rPr sz="1500" b="1" spc="125">
                <a:solidFill>
                  <a:srgbClr val="232A33"/>
                </a:solidFill>
                <a:latin typeface="微软雅黑"/>
                <a:cs typeface="微软雅黑"/>
              </a:rPr>
              <a:t>微软</a:t>
            </a:r>
            <a:r>
              <a:rPr sz="1500" b="1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670"/>
              </a:spcBef>
            </a:pPr>
            <a:r>
              <a:rPr sz="1200" spc="210">
                <a:solidFill>
                  <a:srgbClr val="232A33"/>
                </a:solidFill>
                <a:latin typeface="微软雅黑"/>
                <a:cs typeface="微软雅黑"/>
              </a:rPr>
              <a:t>这样一个战略展望左右我们的一言一行：每个家庭、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210">
                <a:solidFill>
                  <a:srgbClr val="232A33"/>
                </a:solidFill>
                <a:latin typeface="微软雅黑"/>
                <a:cs typeface="微软雅黑"/>
              </a:rPr>
              <a:t>每台桌子上都有一台电脑，使用着伟大的软件作为</a:t>
            </a:r>
            <a:r>
              <a:rPr sz="1200" spc="50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90">
                <a:solidFill>
                  <a:srgbClr val="232A33"/>
                </a:solidFill>
                <a:latin typeface="微软雅黑"/>
                <a:cs typeface="微软雅黑"/>
              </a:rPr>
              <a:t>一种强大的工具。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/>
          <a:stretch>
            <a:fillRect/>
          </a:stretch>
        </p:blipFill>
        <p:spPr>
          <a:xfrm>
            <a:off x="1270000" y="1206500"/>
            <a:ext cx="2419108" cy="31256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21131" y="321760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FFFFFF"/>
                </a:solidFill>
                <a:latin typeface="微软雅黑"/>
                <a:cs typeface="微软雅黑"/>
              </a:rPr>
              <a:t>企业使命</a:t>
            </a:r>
            <a:endParaRPr sz="18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0" y="819150"/>
            <a:ext cx="9144000" cy="4051300"/>
            <a:chOff x="0" y="819150"/>
            <a:chExt cx="9144000" cy="4051300"/>
          </a:xfrm>
        </p:grpSpPr>
        <p:sp>
          <p:nvSpPr>
            <p:cNvPr id="4" name="object 4"/>
            <p:cNvSpPr/>
            <p:nvPr/>
          </p:nvSpPr>
          <p:spPr>
            <a:xfrm>
              <a:off x="0" y="899854"/>
              <a:ext cx="9144000" cy="3881754"/>
            </a:xfrm>
            <a:custGeom>
              <a:rect l="l" t="t" r="r" b="b"/>
              <a:pathLst>
                <a:path w="9144000" h="3881754">
                  <a:moveTo>
                    <a:pt x="0" y="3881695"/>
                  </a:moveTo>
                  <a:lnTo>
                    <a:pt x="9144000" y="3881695"/>
                  </a:lnTo>
                  <a:lnTo>
                    <a:pt x="9144000" y="0"/>
                  </a:lnTo>
                  <a:lnTo>
                    <a:pt x="0" y="0"/>
                  </a:lnTo>
                  <a:lnTo>
                    <a:pt x="0" y="38816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819149"/>
              <a:ext cx="9144000" cy="4051300"/>
            </a:xfrm>
            <a:custGeom>
              <a:rect l="l" t="t" r="r" b="b"/>
              <a:pathLst>
                <a:path w="9144000" h="4051300">
                  <a:moveTo>
                    <a:pt x="9143987" y="0"/>
                  </a:moveTo>
                  <a:lnTo>
                    <a:pt x="177" y="0"/>
                  </a:lnTo>
                  <a:lnTo>
                    <a:pt x="177" y="80708"/>
                  </a:lnTo>
                  <a:lnTo>
                    <a:pt x="9143987" y="80708"/>
                  </a:lnTo>
                  <a:lnTo>
                    <a:pt x="9143987" y="0"/>
                  </a:lnTo>
                  <a:close/>
                </a:path>
                <a:path w="9144000" h="4051300">
                  <a:moveTo>
                    <a:pt x="9144000" y="3962400"/>
                  </a:moveTo>
                  <a:lnTo>
                    <a:pt x="0" y="3962400"/>
                  </a:lnTo>
                  <a:lnTo>
                    <a:pt x="0" y="4051033"/>
                  </a:lnTo>
                  <a:lnTo>
                    <a:pt x="9144000" y="4051033"/>
                  </a:lnTo>
                  <a:lnTo>
                    <a:pt x="9144000" y="3962400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337929" y="339034"/>
            <a:ext cx="404495" cy="294640"/>
            <a:chOff x="337929" y="339034"/>
            <a:chExt cx="404495" cy="294640"/>
          </a:xfrm>
        </p:grpSpPr>
        <p:sp>
          <p:nvSpPr>
            <p:cNvPr id="7" name="object 7"/>
            <p:cNvSpPr/>
            <p:nvPr/>
          </p:nvSpPr>
          <p:spPr>
            <a:xfrm>
              <a:off x="337921" y="345388"/>
              <a:ext cx="398145" cy="281940"/>
            </a:xfrm>
            <a:custGeom>
              <a:rect l="l" t="t" r="r" b="b"/>
              <a:pathLst>
                <a:path w="398145" h="281940">
                  <a:moveTo>
                    <a:pt x="397573" y="140804"/>
                  </a:moveTo>
                  <a:lnTo>
                    <a:pt x="390385" y="96304"/>
                  </a:lnTo>
                  <a:lnTo>
                    <a:pt x="370395" y="57645"/>
                  </a:lnTo>
                  <a:lnTo>
                    <a:pt x="339915" y="27165"/>
                  </a:lnTo>
                  <a:lnTo>
                    <a:pt x="301269" y="7175"/>
                  </a:lnTo>
                  <a:lnTo>
                    <a:pt x="256768" y="0"/>
                  </a:lnTo>
                  <a:lnTo>
                    <a:pt x="212255" y="7175"/>
                  </a:lnTo>
                  <a:lnTo>
                    <a:pt x="198780" y="14147"/>
                  </a:lnTo>
                  <a:lnTo>
                    <a:pt x="185305" y="7175"/>
                  </a:lnTo>
                  <a:lnTo>
                    <a:pt x="140804" y="0"/>
                  </a:lnTo>
                  <a:lnTo>
                    <a:pt x="96304" y="7175"/>
                  </a:lnTo>
                  <a:lnTo>
                    <a:pt x="57645" y="27165"/>
                  </a:lnTo>
                  <a:lnTo>
                    <a:pt x="27165" y="57645"/>
                  </a:lnTo>
                  <a:lnTo>
                    <a:pt x="7175" y="96304"/>
                  </a:lnTo>
                  <a:lnTo>
                    <a:pt x="0" y="140804"/>
                  </a:lnTo>
                  <a:lnTo>
                    <a:pt x="7175" y="185305"/>
                  </a:lnTo>
                  <a:lnTo>
                    <a:pt x="27165" y="223964"/>
                  </a:lnTo>
                  <a:lnTo>
                    <a:pt x="57645" y="254444"/>
                  </a:lnTo>
                  <a:lnTo>
                    <a:pt x="96304" y="274434"/>
                  </a:lnTo>
                  <a:lnTo>
                    <a:pt x="140804" y="281609"/>
                  </a:lnTo>
                  <a:lnTo>
                    <a:pt x="185305" y="274434"/>
                  </a:lnTo>
                  <a:lnTo>
                    <a:pt x="198780" y="267474"/>
                  </a:lnTo>
                  <a:lnTo>
                    <a:pt x="212255" y="274434"/>
                  </a:lnTo>
                  <a:lnTo>
                    <a:pt x="256768" y="281609"/>
                  </a:lnTo>
                  <a:lnTo>
                    <a:pt x="301269" y="274434"/>
                  </a:lnTo>
                  <a:lnTo>
                    <a:pt x="339915" y="254444"/>
                  </a:lnTo>
                  <a:lnTo>
                    <a:pt x="370395" y="223964"/>
                  </a:lnTo>
                  <a:lnTo>
                    <a:pt x="390385" y="185305"/>
                  </a:lnTo>
                  <a:lnTo>
                    <a:pt x="397573" y="140804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53886" y="345384"/>
              <a:ext cx="281940" cy="281940"/>
            </a:xfrm>
            <a:custGeom>
              <a:rect l="l" t="t" r="r" b="b"/>
              <a:pathLst>
                <a:path w="281940" h="281940">
                  <a:moveTo>
                    <a:pt x="0" y="140804"/>
                  </a:moveTo>
                  <a:lnTo>
                    <a:pt x="7178" y="96299"/>
                  </a:lnTo>
                  <a:lnTo>
                    <a:pt x="27167" y="57647"/>
                  </a:lnTo>
                  <a:lnTo>
                    <a:pt x="57647" y="27167"/>
                  </a:lnTo>
                  <a:lnTo>
                    <a:pt x="96299" y="7178"/>
                  </a:lnTo>
                  <a:lnTo>
                    <a:pt x="140804" y="0"/>
                  </a:lnTo>
                  <a:lnTo>
                    <a:pt x="185309" y="7178"/>
                  </a:lnTo>
                  <a:lnTo>
                    <a:pt x="223961" y="27166"/>
                  </a:lnTo>
                  <a:lnTo>
                    <a:pt x="254441" y="57647"/>
                  </a:lnTo>
                  <a:lnTo>
                    <a:pt x="274430" y="96299"/>
                  </a:lnTo>
                  <a:lnTo>
                    <a:pt x="281609" y="140804"/>
                  </a:lnTo>
                  <a:lnTo>
                    <a:pt x="274430" y="185309"/>
                  </a:lnTo>
                  <a:lnTo>
                    <a:pt x="254441" y="223961"/>
                  </a:lnTo>
                  <a:lnTo>
                    <a:pt x="223961" y="254441"/>
                  </a:lnTo>
                  <a:lnTo>
                    <a:pt x="185309" y="274430"/>
                  </a:lnTo>
                  <a:lnTo>
                    <a:pt x="140804" y="281608"/>
                  </a:lnTo>
                  <a:lnTo>
                    <a:pt x="96299" y="274430"/>
                  </a:lnTo>
                  <a:lnTo>
                    <a:pt x="57647" y="254441"/>
                  </a:lnTo>
                  <a:lnTo>
                    <a:pt x="27167" y="223961"/>
                  </a:lnTo>
                  <a:lnTo>
                    <a:pt x="7178" y="185309"/>
                  </a:lnTo>
                  <a:lnTo>
                    <a:pt x="0" y="140804"/>
                  </a:lnTo>
                  <a:close/>
                </a:path>
              </a:pathLst>
            </a:custGeom>
            <a:ln w="12700">
              <a:solidFill>
                <a:srgbClr val="00394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967527" y="1400500"/>
            <a:ext cx="2435225" cy="973455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1500" b="1" spc="220">
                <a:solidFill>
                  <a:srgbClr val="232A33"/>
                </a:solidFill>
                <a:latin typeface="微软雅黑"/>
                <a:cs typeface="微软雅黑"/>
              </a:rPr>
              <a:t>企业使命确立的影响因素</a:t>
            </a:r>
            <a:endParaRPr sz="1500">
              <a:latin typeface="微软雅黑"/>
              <a:cs typeface="微软雅黑"/>
            </a:endParaRPr>
          </a:p>
          <a:p>
            <a:pPr marL="12700" marR="967105">
              <a:lnSpc>
                <a:spcPct val="120000"/>
              </a:lnSpc>
              <a:spcBef>
                <a:spcPts val="50"/>
              </a:spcBef>
            </a:pPr>
            <a:r>
              <a:rPr sz="1200" spc="190">
                <a:solidFill>
                  <a:srgbClr val="232A33"/>
                </a:solidFill>
                <a:latin typeface="微软雅黑"/>
                <a:cs typeface="微软雅黑"/>
              </a:rPr>
              <a:t>利益相关者的诉求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55">
                <a:solidFill>
                  <a:srgbClr val="232A33"/>
                </a:solidFill>
                <a:latin typeface="微软雅黑"/>
                <a:cs typeface="微软雅黑"/>
              </a:rPr>
              <a:t>外部环境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1200" spc="200">
                <a:solidFill>
                  <a:srgbClr val="232A33"/>
                </a:solidFill>
                <a:latin typeface="微软雅黑"/>
                <a:cs typeface="微软雅黑"/>
              </a:rPr>
              <a:t>创业家的价值观与洞察力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749300" y="1422400"/>
            <a:ext cx="4104004" cy="2489200"/>
            <a:chOff x="749300" y="1422400"/>
            <a:chExt cx="4104004" cy="2489200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67238" y="1436058"/>
              <a:ext cx="285466" cy="28546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67237" y="3011502"/>
              <a:ext cx="285466" cy="28546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49300" y="1422400"/>
              <a:ext cx="3505200" cy="248869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967527" y="2928091"/>
            <a:ext cx="3311525" cy="103505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z="1500" b="1" spc="220">
                <a:solidFill>
                  <a:srgbClr val="232A33"/>
                </a:solidFill>
                <a:latin typeface="微软雅黑"/>
                <a:cs typeface="微软雅黑"/>
              </a:rPr>
              <a:t>企业确立使命还可能受到以下影响</a:t>
            </a:r>
            <a:endParaRPr sz="1500">
              <a:latin typeface="微软雅黑"/>
              <a:cs typeface="微软雅黑"/>
            </a:endParaRPr>
          </a:p>
          <a:p>
            <a:pPr marL="19050" marR="2560320">
              <a:lnSpc>
                <a:spcPct val="120000"/>
              </a:lnSpc>
              <a:spcBef>
                <a:spcPts val="265"/>
              </a:spcBef>
            </a:pPr>
            <a:r>
              <a:rPr sz="1200" spc="155">
                <a:solidFill>
                  <a:srgbClr val="232A33"/>
                </a:solidFill>
                <a:latin typeface="微软雅黑"/>
                <a:cs typeface="微软雅黑"/>
              </a:rPr>
              <a:t>企业历史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55">
                <a:solidFill>
                  <a:srgbClr val="232A33"/>
                </a:solidFill>
                <a:latin typeface="微软雅黑"/>
                <a:cs typeface="微软雅黑"/>
              </a:rPr>
              <a:t>企业文化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  <a:p>
            <a:pPr marL="19050">
              <a:lnSpc>
                <a:spcPct val="100000"/>
              </a:lnSpc>
              <a:spcBef>
                <a:spcPts val="290"/>
              </a:spcBef>
            </a:pPr>
            <a:r>
              <a:rPr sz="1200" spc="185">
                <a:solidFill>
                  <a:srgbClr val="232A33"/>
                </a:solidFill>
                <a:latin typeface="微软雅黑"/>
                <a:cs typeface="微软雅黑"/>
              </a:rPr>
              <a:t>企业资源与能力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4539615"/>
          </a:xfrm>
          <a:custGeom>
            <a:rect l="l" t="t" r="r" b="b"/>
            <a:pathLst>
              <a:path w="9144000" h="4539615">
                <a:moveTo>
                  <a:pt x="0" y="4539519"/>
                </a:moveTo>
                <a:lnTo>
                  <a:pt x="9144000" y="4539519"/>
                </a:lnTo>
                <a:lnTo>
                  <a:pt x="9144000" y="0"/>
                </a:lnTo>
                <a:lnTo>
                  <a:pt x="0" y="0"/>
                </a:lnTo>
                <a:lnTo>
                  <a:pt x="0" y="4539519"/>
                </a:lnTo>
                <a:close/>
              </a:path>
            </a:pathLst>
          </a:custGeom>
          <a:solidFill>
            <a:srgbClr val="00394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4628143"/>
            <a:ext cx="9144000" cy="515620"/>
          </a:xfrm>
          <a:custGeom>
            <a:rect l="l" t="t" r="r" b="b"/>
            <a:pathLst>
              <a:path w="9144000" h="515620">
                <a:moveTo>
                  <a:pt x="0" y="515356"/>
                </a:moveTo>
                <a:lnTo>
                  <a:pt x="9144000" y="515356"/>
                </a:lnTo>
                <a:lnTo>
                  <a:pt x="9144000" y="0"/>
                </a:lnTo>
                <a:lnTo>
                  <a:pt x="0" y="0"/>
                </a:lnTo>
                <a:lnTo>
                  <a:pt x="0" y="515356"/>
                </a:lnTo>
                <a:close/>
              </a:path>
            </a:pathLst>
          </a:custGeom>
          <a:solidFill>
            <a:srgbClr val="00394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0" y="749300"/>
            <a:ext cx="9134475" cy="3879215"/>
            <a:chOff x="0" y="749300"/>
            <a:chExt cx="9134475" cy="387921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731000" y="749300"/>
              <a:ext cx="2101949" cy="83241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1571212"/>
              <a:ext cx="9133880" cy="297179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1571218"/>
              <a:ext cx="9134475" cy="3057525"/>
            </a:xfrm>
            <a:custGeom>
              <a:rect l="l" t="t" r="r" b="b"/>
              <a:pathLst>
                <a:path w="9134475" h="3057525">
                  <a:moveTo>
                    <a:pt x="9124112" y="0"/>
                  </a:moveTo>
                  <a:lnTo>
                    <a:pt x="0" y="0"/>
                  </a:lnTo>
                  <a:lnTo>
                    <a:pt x="0" y="88620"/>
                  </a:lnTo>
                  <a:lnTo>
                    <a:pt x="9124112" y="88620"/>
                  </a:lnTo>
                  <a:lnTo>
                    <a:pt x="9124112" y="0"/>
                  </a:lnTo>
                  <a:close/>
                </a:path>
                <a:path w="9134475" h="3057525">
                  <a:moveTo>
                    <a:pt x="9133878" y="2968307"/>
                  </a:moveTo>
                  <a:lnTo>
                    <a:pt x="9753" y="2968307"/>
                  </a:lnTo>
                  <a:lnTo>
                    <a:pt x="9753" y="3056928"/>
                  </a:lnTo>
                  <a:lnTo>
                    <a:pt x="9133878" y="3056928"/>
                  </a:lnTo>
                  <a:lnTo>
                    <a:pt x="9133878" y="2968307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968853" y="726023"/>
            <a:ext cx="711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4800" spc="-18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4800" spc="-50">
                <a:solidFill>
                  <a:srgbClr val="FFFFFF"/>
                </a:solidFill>
                <a:latin typeface="宋体"/>
                <a:cs typeface="宋体"/>
              </a:rPr>
              <a:t>2</a:t>
            </a:r>
            <a:endParaRPr sz="4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699810" y="4236843"/>
            <a:ext cx="219646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34CAFF"/>
                </a:solidFill>
                <a:latin typeface="Arial"/>
                <a:cs typeface="Arial"/>
              </a:rPr>
              <a:t>MANAGEMENT</a:t>
            </a:r>
            <a:r>
              <a:rPr sz="1400" spc="-40">
                <a:solidFill>
                  <a:srgbClr val="34CAFF"/>
                </a:solidFill>
                <a:latin typeface="Arial"/>
                <a:cs typeface="Arial"/>
              </a:rPr>
              <a:t> </a:t>
            </a:r>
            <a:r>
              <a:rPr sz="1400" spc="-10">
                <a:solidFill>
                  <a:srgbClr val="34CAFF"/>
                </a:solidFill>
                <a:latin typeface="Arial"/>
                <a:cs typeface="Arial"/>
              </a:rPr>
              <a:t>TRAINING</a:t>
            </a:r>
            <a:endParaRPr sz="14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51217" y="1018625"/>
            <a:ext cx="125285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-10">
                <a:solidFill>
                  <a:srgbClr val="FFFFFF"/>
                </a:solidFill>
                <a:latin typeface="Impact"/>
                <a:cs typeface="Impact"/>
              </a:rPr>
              <a:t>OBJECTIVES</a:t>
            </a:r>
            <a:endParaRPr sz="2100">
              <a:latin typeface="Impact"/>
              <a:cs typeface="Impac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1825817" y="403426"/>
            <a:ext cx="380428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Impact"/>
                <a:cs typeface="Impact"/>
              </a:rPr>
              <a:t>MISSION</a:t>
            </a:r>
            <a:r>
              <a:rPr sz="2800" spc="70">
                <a:latin typeface="Impact"/>
                <a:cs typeface="Impact"/>
              </a:rPr>
              <a:t> </a:t>
            </a:r>
            <a:r>
              <a:rPr sz="7200" b="1" spc="-22" baseline="-19097">
                <a:latin typeface="微软雅黑"/>
                <a:cs typeface="微软雅黑"/>
              </a:rPr>
              <a:t>惠普之道</a:t>
            </a:r>
            <a:endParaRPr sz="7200" baseline="-19097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50544" rIns="0" bIns="0" rtlCol="0">
            <a:spAutoFit/>
          </a:bodyPr>
          <a:lstStyle/>
          <a:p>
            <a:pPr marL="10795" algn="ctr">
              <a:lnSpc>
                <a:spcPct val="100000"/>
              </a:lnSpc>
              <a:spcBef>
                <a:spcPts val="4334"/>
              </a:spcBef>
            </a:pPr>
            <a:r>
              <a:rPr spc="385"/>
              <a:t>企 业 愿 景</a:t>
            </a:r>
          </a:p>
          <a:p>
            <a:pPr marL="130175" marR="154305" algn="ctr">
              <a:lnSpc>
                <a:spcPct val="100000"/>
              </a:lnSpc>
              <a:spcBef>
                <a:spcPts val="705"/>
              </a:spcBef>
            </a:pPr>
            <a:r>
              <a:rPr sz="1100" b="0">
                <a:latin typeface="微软雅黑"/>
                <a:cs typeface="微软雅黑"/>
              </a:rPr>
              <a:t>enterprise</a:t>
            </a:r>
            <a:r>
              <a:rPr sz="1100" b="0" spc="-30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mission</a:t>
            </a:r>
            <a:r>
              <a:rPr sz="1100" b="0" spc="-25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and</a:t>
            </a:r>
            <a:r>
              <a:rPr sz="1100" b="0" spc="-25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objective</a:t>
            </a:r>
            <a:r>
              <a:rPr sz="1100" b="0" spc="-30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management</a:t>
            </a:r>
            <a:r>
              <a:rPr sz="1100" b="0" spc="-25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training</a:t>
            </a:r>
            <a:r>
              <a:rPr sz="1100" b="0" spc="-25">
                <a:latin typeface="微软雅黑"/>
                <a:cs typeface="微软雅黑"/>
              </a:rPr>
              <a:t> </a:t>
            </a:r>
            <a:r>
              <a:rPr sz="1100" b="0" spc="-10">
                <a:latin typeface="微软雅黑"/>
                <a:cs typeface="微软雅黑"/>
              </a:rPr>
              <a:t>mission </a:t>
            </a:r>
            <a:r>
              <a:rPr sz="1100" b="0">
                <a:latin typeface="微软雅黑"/>
                <a:cs typeface="微软雅黑"/>
              </a:rPr>
              <a:t>enterprise</a:t>
            </a:r>
            <a:r>
              <a:rPr sz="1100" b="0" spc="-30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mission</a:t>
            </a:r>
            <a:r>
              <a:rPr sz="1100" b="0" spc="-30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and</a:t>
            </a:r>
            <a:r>
              <a:rPr sz="1100" b="0" spc="-30">
                <a:latin typeface="微软雅黑"/>
                <a:cs typeface="微软雅黑"/>
              </a:rPr>
              <a:t> </a:t>
            </a:r>
            <a:r>
              <a:rPr sz="1100" b="0">
                <a:latin typeface="微软雅黑"/>
                <a:cs typeface="微软雅黑"/>
              </a:rPr>
              <a:t>objective</a:t>
            </a:r>
            <a:r>
              <a:rPr sz="1100" b="0" spc="-25">
                <a:latin typeface="微软雅黑"/>
                <a:cs typeface="微软雅黑"/>
              </a:rPr>
              <a:t> </a:t>
            </a:r>
            <a:r>
              <a:rPr sz="1100" b="0" spc="-10">
                <a:latin typeface="微软雅黑"/>
                <a:cs typeface="微软雅黑"/>
              </a:rPr>
              <a:t>management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企业愿景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819150"/>
            <a:ext cx="9144000" cy="4051300"/>
            <a:chOff x="0" y="819150"/>
            <a:chExt cx="9144000" cy="4051300"/>
          </a:xfrm>
        </p:grpSpPr>
        <p:sp>
          <p:nvSpPr>
            <p:cNvPr id="4" name="object 4"/>
            <p:cNvSpPr/>
            <p:nvPr/>
          </p:nvSpPr>
          <p:spPr>
            <a:xfrm>
              <a:off x="0" y="899854"/>
              <a:ext cx="9144000" cy="3881754"/>
            </a:xfrm>
            <a:custGeom>
              <a:rect l="l" t="t" r="r" b="b"/>
              <a:pathLst>
                <a:path w="9144000" h="3881754">
                  <a:moveTo>
                    <a:pt x="0" y="3881695"/>
                  </a:moveTo>
                  <a:lnTo>
                    <a:pt x="9144000" y="3881695"/>
                  </a:lnTo>
                  <a:lnTo>
                    <a:pt x="9144000" y="0"/>
                  </a:lnTo>
                  <a:lnTo>
                    <a:pt x="0" y="0"/>
                  </a:lnTo>
                  <a:lnTo>
                    <a:pt x="0" y="38816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819149"/>
              <a:ext cx="9144000" cy="4051300"/>
            </a:xfrm>
            <a:custGeom>
              <a:rect l="l" t="t" r="r" b="b"/>
              <a:pathLst>
                <a:path w="9144000" h="4051300">
                  <a:moveTo>
                    <a:pt x="9143987" y="0"/>
                  </a:moveTo>
                  <a:lnTo>
                    <a:pt x="177" y="0"/>
                  </a:lnTo>
                  <a:lnTo>
                    <a:pt x="177" y="80708"/>
                  </a:lnTo>
                  <a:lnTo>
                    <a:pt x="9143987" y="80708"/>
                  </a:lnTo>
                  <a:lnTo>
                    <a:pt x="9143987" y="0"/>
                  </a:lnTo>
                  <a:close/>
                </a:path>
                <a:path w="9144000" h="4051300">
                  <a:moveTo>
                    <a:pt x="9144000" y="3962400"/>
                  </a:moveTo>
                  <a:lnTo>
                    <a:pt x="0" y="3962400"/>
                  </a:lnTo>
                  <a:lnTo>
                    <a:pt x="0" y="4051033"/>
                  </a:lnTo>
                  <a:lnTo>
                    <a:pt x="9144000" y="4051033"/>
                  </a:lnTo>
                  <a:lnTo>
                    <a:pt x="9144000" y="3962400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337929" y="339034"/>
            <a:ext cx="404495" cy="294640"/>
            <a:chOff x="337929" y="339034"/>
            <a:chExt cx="404495" cy="294640"/>
          </a:xfrm>
        </p:grpSpPr>
        <p:sp>
          <p:nvSpPr>
            <p:cNvPr id="7" name="object 7"/>
            <p:cNvSpPr/>
            <p:nvPr/>
          </p:nvSpPr>
          <p:spPr>
            <a:xfrm>
              <a:off x="337921" y="345388"/>
              <a:ext cx="398145" cy="281940"/>
            </a:xfrm>
            <a:custGeom>
              <a:rect l="l" t="t" r="r" b="b"/>
              <a:pathLst>
                <a:path w="398145" h="281940">
                  <a:moveTo>
                    <a:pt x="397573" y="140804"/>
                  </a:moveTo>
                  <a:lnTo>
                    <a:pt x="390385" y="96304"/>
                  </a:lnTo>
                  <a:lnTo>
                    <a:pt x="370395" y="57645"/>
                  </a:lnTo>
                  <a:lnTo>
                    <a:pt x="339915" y="27165"/>
                  </a:lnTo>
                  <a:lnTo>
                    <a:pt x="301269" y="7175"/>
                  </a:lnTo>
                  <a:lnTo>
                    <a:pt x="256768" y="0"/>
                  </a:lnTo>
                  <a:lnTo>
                    <a:pt x="212255" y="7175"/>
                  </a:lnTo>
                  <a:lnTo>
                    <a:pt x="198780" y="14147"/>
                  </a:lnTo>
                  <a:lnTo>
                    <a:pt x="185305" y="7175"/>
                  </a:lnTo>
                  <a:lnTo>
                    <a:pt x="140804" y="0"/>
                  </a:lnTo>
                  <a:lnTo>
                    <a:pt x="96304" y="7175"/>
                  </a:lnTo>
                  <a:lnTo>
                    <a:pt x="57645" y="27165"/>
                  </a:lnTo>
                  <a:lnTo>
                    <a:pt x="27165" y="57645"/>
                  </a:lnTo>
                  <a:lnTo>
                    <a:pt x="7175" y="96304"/>
                  </a:lnTo>
                  <a:lnTo>
                    <a:pt x="0" y="140804"/>
                  </a:lnTo>
                  <a:lnTo>
                    <a:pt x="7175" y="185305"/>
                  </a:lnTo>
                  <a:lnTo>
                    <a:pt x="27165" y="223964"/>
                  </a:lnTo>
                  <a:lnTo>
                    <a:pt x="57645" y="254444"/>
                  </a:lnTo>
                  <a:lnTo>
                    <a:pt x="96304" y="274434"/>
                  </a:lnTo>
                  <a:lnTo>
                    <a:pt x="140804" y="281609"/>
                  </a:lnTo>
                  <a:lnTo>
                    <a:pt x="185305" y="274434"/>
                  </a:lnTo>
                  <a:lnTo>
                    <a:pt x="198780" y="267474"/>
                  </a:lnTo>
                  <a:lnTo>
                    <a:pt x="212255" y="274434"/>
                  </a:lnTo>
                  <a:lnTo>
                    <a:pt x="256768" y="281609"/>
                  </a:lnTo>
                  <a:lnTo>
                    <a:pt x="301269" y="274434"/>
                  </a:lnTo>
                  <a:lnTo>
                    <a:pt x="339915" y="254444"/>
                  </a:lnTo>
                  <a:lnTo>
                    <a:pt x="370395" y="223964"/>
                  </a:lnTo>
                  <a:lnTo>
                    <a:pt x="390385" y="185305"/>
                  </a:lnTo>
                  <a:lnTo>
                    <a:pt x="397573" y="140804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53886" y="345384"/>
              <a:ext cx="281940" cy="281940"/>
            </a:xfrm>
            <a:custGeom>
              <a:rect l="l" t="t" r="r" b="b"/>
              <a:pathLst>
                <a:path w="281940" h="281940">
                  <a:moveTo>
                    <a:pt x="0" y="140804"/>
                  </a:moveTo>
                  <a:lnTo>
                    <a:pt x="7178" y="96299"/>
                  </a:lnTo>
                  <a:lnTo>
                    <a:pt x="27167" y="57647"/>
                  </a:lnTo>
                  <a:lnTo>
                    <a:pt x="57647" y="27167"/>
                  </a:lnTo>
                  <a:lnTo>
                    <a:pt x="96299" y="7178"/>
                  </a:lnTo>
                  <a:lnTo>
                    <a:pt x="140804" y="0"/>
                  </a:lnTo>
                  <a:lnTo>
                    <a:pt x="185309" y="7178"/>
                  </a:lnTo>
                  <a:lnTo>
                    <a:pt x="223961" y="27166"/>
                  </a:lnTo>
                  <a:lnTo>
                    <a:pt x="254441" y="57647"/>
                  </a:lnTo>
                  <a:lnTo>
                    <a:pt x="274430" y="96299"/>
                  </a:lnTo>
                  <a:lnTo>
                    <a:pt x="281609" y="140804"/>
                  </a:lnTo>
                  <a:lnTo>
                    <a:pt x="274430" y="185309"/>
                  </a:lnTo>
                  <a:lnTo>
                    <a:pt x="254441" y="223961"/>
                  </a:lnTo>
                  <a:lnTo>
                    <a:pt x="223961" y="254441"/>
                  </a:lnTo>
                  <a:lnTo>
                    <a:pt x="185309" y="274430"/>
                  </a:lnTo>
                  <a:lnTo>
                    <a:pt x="140804" y="281608"/>
                  </a:lnTo>
                  <a:lnTo>
                    <a:pt x="96299" y="274430"/>
                  </a:lnTo>
                  <a:lnTo>
                    <a:pt x="57647" y="254441"/>
                  </a:lnTo>
                  <a:lnTo>
                    <a:pt x="27167" y="223961"/>
                  </a:lnTo>
                  <a:lnTo>
                    <a:pt x="7178" y="185309"/>
                  </a:lnTo>
                  <a:lnTo>
                    <a:pt x="0" y="140804"/>
                  </a:lnTo>
                  <a:close/>
                </a:path>
              </a:pathLst>
            </a:custGeom>
            <a:ln w="12700">
              <a:solidFill>
                <a:srgbClr val="00394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1516043" y="986721"/>
            <a:ext cx="2559050" cy="1398905"/>
          </a:xfrm>
          <a:prstGeom prst="rect">
            <a:avLst/>
          </a:prstGeom>
        </p:spPr>
        <p:txBody>
          <a:bodyPr vert="horz" wrap="square" lIns="0" tIns="1670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15"/>
              </a:spcBef>
            </a:pPr>
            <a:r>
              <a:rPr sz="1800" b="1" spc="210">
                <a:latin typeface="微软雅黑"/>
                <a:cs typeface="微软雅黑"/>
              </a:rPr>
              <a:t>企业愿景</a:t>
            </a:r>
            <a:endParaRPr sz="18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525"/>
              </a:spcBef>
            </a:pPr>
            <a:r>
              <a:rPr sz="1200" spc="204">
                <a:solidFill>
                  <a:srgbClr val="232A33"/>
                </a:solidFill>
                <a:latin typeface="微软雅黑"/>
                <a:cs typeface="微软雅黑"/>
              </a:rPr>
              <a:t>企业经过长期努力所要实现的未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204">
                <a:solidFill>
                  <a:srgbClr val="232A33"/>
                </a:solidFill>
                <a:latin typeface="微软雅黑"/>
                <a:cs typeface="微软雅黑"/>
              </a:rPr>
              <a:t>来状况，包括定位上的，财务上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204">
                <a:solidFill>
                  <a:srgbClr val="232A33"/>
                </a:solidFill>
                <a:latin typeface="微软雅黑"/>
                <a:cs typeface="微软雅黑"/>
              </a:rPr>
              <a:t>的，总的来说这里指的是狭义方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70">
                <a:solidFill>
                  <a:srgbClr val="232A33"/>
                </a:solidFill>
                <a:latin typeface="微软雅黑"/>
                <a:cs typeface="微软雅黑"/>
              </a:rPr>
              <a:t>面的定义。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27576" y="2772435"/>
            <a:ext cx="454025" cy="1452245"/>
          </a:xfrm>
          <a:prstGeom prst="rect">
            <a:avLst/>
          </a:prstGeom>
          <a:ln w="12700">
            <a:solidFill>
              <a:srgbClr val="232A33"/>
            </a:solidFill>
          </a:ln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endParaRPr sz="1750">
              <a:latin typeface="Times New Roman"/>
              <a:cs typeface="Times New Roman"/>
            </a:endParaRPr>
          </a:p>
          <a:p>
            <a:pPr marL="78105" marR="176530">
              <a:lnSpc>
                <a:spcPct val="170500"/>
              </a:lnSpc>
            </a:pPr>
            <a:r>
              <a:rPr sz="1500" b="1" spc="-50">
                <a:solidFill>
                  <a:srgbClr val="232A33"/>
                </a:solidFill>
                <a:latin typeface="微软雅黑"/>
                <a:cs typeface="微软雅黑"/>
              </a:rPr>
              <a:t>作用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096600" y="2804279"/>
            <a:ext cx="143510" cy="1395730"/>
            <a:chOff x="2096600" y="2804279"/>
            <a:chExt cx="143510" cy="1395730"/>
          </a:xfrm>
        </p:grpSpPr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096600" y="2804279"/>
              <a:ext cx="143116" cy="11856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096602" y="4080962"/>
              <a:ext cx="143115" cy="118561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096601" y="3123450"/>
              <a:ext cx="143116" cy="11856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096603" y="3442621"/>
              <a:ext cx="143115" cy="118561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2334158" y="2776252"/>
            <a:ext cx="1654175" cy="1496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250">
                <a:solidFill>
                  <a:srgbClr val="232A33"/>
                </a:solidFill>
                <a:latin typeface="微软雅黑"/>
                <a:cs typeface="微软雅黑"/>
              </a:rPr>
              <a:t>增强企业可视性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  <a:p>
            <a:pPr marL="12700" marR="5080">
              <a:lnSpc>
                <a:spcPct val="175900"/>
              </a:lnSpc>
              <a:spcBef>
                <a:spcPts val="5"/>
              </a:spcBef>
            </a:pPr>
            <a:r>
              <a:rPr sz="1200" spc="190">
                <a:solidFill>
                  <a:srgbClr val="232A33"/>
                </a:solidFill>
                <a:latin typeface="微软雅黑"/>
                <a:cs typeface="微软雅黑"/>
              </a:rPr>
              <a:t>宣示企业的发展方向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55">
                <a:solidFill>
                  <a:srgbClr val="232A33"/>
                </a:solidFill>
                <a:latin typeface="微软雅黑"/>
                <a:cs typeface="微软雅黑"/>
              </a:rPr>
              <a:t>凝聚人心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95"/>
              </a:spcBef>
            </a:pPr>
            <a:r>
              <a:rPr sz="1200" spc="155">
                <a:solidFill>
                  <a:srgbClr val="232A33"/>
                </a:solidFill>
                <a:latin typeface="微软雅黑"/>
                <a:cs typeface="微软雅黑"/>
              </a:rPr>
              <a:t>激励员工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90"/>
              </a:spcBef>
            </a:pPr>
            <a:r>
              <a:rPr sz="1200" spc="190">
                <a:solidFill>
                  <a:srgbClr val="232A33"/>
                </a:solidFill>
                <a:latin typeface="微软雅黑"/>
                <a:cs typeface="微软雅黑"/>
              </a:rPr>
              <a:t>指导企业的战略决策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096602" y="1524000"/>
            <a:ext cx="6101715" cy="2581275"/>
            <a:chOff x="2096602" y="1524000"/>
            <a:chExt cx="6101715" cy="258127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096602" y="3761791"/>
              <a:ext cx="143115" cy="118561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330700" y="1524000"/>
              <a:ext cx="3867149" cy="2581194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21131" y="321760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FFFFFF"/>
                </a:solidFill>
                <a:latin typeface="微软雅黑"/>
                <a:cs typeface="微软雅黑"/>
              </a:rPr>
              <a:t>企业愿景</a:t>
            </a:r>
            <a:endParaRPr sz="18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0" y="819150"/>
            <a:ext cx="9144000" cy="4051300"/>
            <a:chOff x="0" y="819150"/>
            <a:chExt cx="9144000" cy="4051300"/>
          </a:xfrm>
        </p:grpSpPr>
        <p:sp>
          <p:nvSpPr>
            <p:cNvPr id="4" name="object 4"/>
            <p:cNvSpPr/>
            <p:nvPr/>
          </p:nvSpPr>
          <p:spPr>
            <a:xfrm>
              <a:off x="0" y="899854"/>
              <a:ext cx="9144000" cy="3881754"/>
            </a:xfrm>
            <a:custGeom>
              <a:rect l="l" t="t" r="r" b="b"/>
              <a:pathLst>
                <a:path w="9144000" h="3881754">
                  <a:moveTo>
                    <a:pt x="0" y="3881695"/>
                  </a:moveTo>
                  <a:lnTo>
                    <a:pt x="9144000" y="3881695"/>
                  </a:lnTo>
                  <a:lnTo>
                    <a:pt x="9144000" y="0"/>
                  </a:lnTo>
                  <a:lnTo>
                    <a:pt x="0" y="0"/>
                  </a:lnTo>
                  <a:lnTo>
                    <a:pt x="0" y="38816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819149"/>
              <a:ext cx="9144000" cy="4051300"/>
            </a:xfrm>
            <a:custGeom>
              <a:rect l="l" t="t" r="r" b="b"/>
              <a:pathLst>
                <a:path w="9144000" h="4051300">
                  <a:moveTo>
                    <a:pt x="9143987" y="0"/>
                  </a:moveTo>
                  <a:lnTo>
                    <a:pt x="177" y="0"/>
                  </a:lnTo>
                  <a:lnTo>
                    <a:pt x="177" y="80708"/>
                  </a:lnTo>
                  <a:lnTo>
                    <a:pt x="9143987" y="80708"/>
                  </a:lnTo>
                  <a:lnTo>
                    <a:pt x="9143987" y="0"/>
                  </a:lnTo>
                  <a:close/>
                </a:path>
                <a:path w="9144000" h="4051300">
                  <a:moveTo>
                    <a:pt x="9144000" y="3962400"/>
                  </a:moveTo>
                  <a:lnTo>
                    <a:pt x="0" y="3962400"/>
                  </a:lnTo>
                  <a:lnTo>
                    <a:pt x="0" y="4051033"/>
                  </a:lnTo>
                  <a:lnTo>
                    <a:pt x="9144000" y="4051033"/>
                  </a:lnTo>
                  <a:lnTo>
                    <a:pt x="9144000" y="3962400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337929" y="339034"/>
            <a:ext cx="404495" cy="294640"/>
            <a:chOff x="337929" y="339034"/>
            <a:chExt cx="404495" cy="294640"/>
          </a:xfrm>
        </p:grpSpPr>
        <p:sp>
          <p:nvSpPr>
            <p:cNvPr id="7" name="object 7"/>
            <p:cNvSpPr/>
            <p:nvPr/>
          </p:nvSpPr>
          <p:spPr>
            <a:xfrm>
              <a:off x="337921" y="345388"/>
              <a:ext cx="398145" cy="281940"/>
            </a:xfrm>
            <a:custGeom>
              <a:rect l="l" t="t" r="r" b="b"/>
              <a:pathLst>
                <a:path w="398145" h="281940">
                  <a:moveTo>
                    <a:pt x="397573" y="140804"/>
                  </a:moveTo>
                  <a:lnTo>
                    <a:pt x="390385" y="96304"/>
                  </a:lnTo>
                  <a:lnTo>
                    <a:pt x="370395" y="57645"/>
                  </a:lnTo>
                  <a:lnTo>
                    <a:pt x="339915" y="27165"/>
                  </a:lnTo>
                  <a:lnTo>
                    <a:pt x="301269" y="7175"/>
                  </a:lnTo>
                  <a:lnTo>
                    <a:pt x="256768" y="0"/>
                  </a:lnTo>
                  <a:lnTo>
                    <a:pt x="212255" y="7175"/>
                  </a:lnTo>
                  <a:lnTo>
                    <a:pt x="198780" y="14147"/>
                  </a:lnTo>
                  <a:lnTo>
                    <a:pt x="185305" y="7175"/>
                  </a:lnTo>
                  <a:lnTo>
                    <a:pt x="140804" y="0"/>
                  </a:lnTo>
                  <a:lnTo>
                    <a:pt x="96304" y="7175"/>
                  </a:lnTo>
                  <a:lnTo>
                    <a:pt x="57645" y="27165"/>
                  </a:lnTo>
                  <a:lnTo>
                    <a:pt x="27165" y="57645"/>
                  </a:lnTo>
                  <a:lnTo>
                    <a:pt x="7175" y="96304"/>
                  </a:lnTo>
                  <a:lnTo>
                    <a:pt x="0" y="140804"/>
                  </a:lnTo>
                  <a:lnTo>
                    <a:pt x="7175" y="185305"/>
                  </a:lnTo>
                  <a:lnTo>
                    <a:pt x="27165" y="223964"/>
                  </a:lnTo>
                  <a:lnTo>
                    <a:pt x="57645" y="254444"/>
                  </a:lnTo>
                  <a:lnTo>
                    <a:pt x="96304" y="274434"/>
                  </a:lnTo>
                  <a:lnTo>
                    <a:pt x="140804" y="281609"/>
                  </a:lnTo>
                  <a:lnTo>
                    <a:pt x="185305" y="274434"/>
                  </a:lnTo>
                  <a:lnTo>
                    <a:pt x="198780" y="267474"/>
                  </a:lnTo>
                  <a:lnTo>
                    <a:pt x="212255" y="274434"/>
                  </a:lnTo>
                  <a:lnTo>
                    <a:pt x="256768" y="281609"/>
                  </a:lnTo>
                  <a:lnTo>
                    <a:pt x="301269" y="274434"/>
                  </a:lnTo>
                  <a:lnTo>
                    <a:pt x="339915" y="254444"/>
                  </a:lnTo>
                  <a:lnTo>
                    <a:pt x="370395" y="223964"/>
                  </a:lnTo>
                  <a:lnTo>
                    <a:pt x="390385" y="185305"/>
                  </a:lnTo>
                  <a:lnTo>
                    <a:pt x="397573" y="140804"/>
                  </a:lnTo>
                  <a:close/>
                </a:path>
              </a:pathLst>
            </a:custGeom>
            <a:solidFill>
              <a:srgbClr val="007FA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53886" y="345384"/>
              <a:ext cx="281940" cy="281940"/>
            </a:xfrm>
            <a:custGeom>
              <a:rect l="l" t="t" r="r" b="b"/>
              <a:pathLst>
                <a:path w="281940" h="281940">
                  <a:moveTo>
                    <a:pt x="0" y="140804"/>
                  </a:moveTo>
                  <a:lnTo>
                    <a:pt x="7178" y="96299"/>
                  </a:lnTo>
                  <a:lnTo>
                    <a:pt x="27167" y="57647"/>
                  </a:lnTo>
                  <a:lnTo>
                    <a:pt x="57647" y="27167"/>
                  </a:lnTo>
                  <a:lnTo>
                    <a:pt x="96299" y="7178"/>
                  </a:lnTo>
                  <a:lnTo>
                    <a:pt x="140804" y="0"/>
                  </a:lnTo>
                  <a:lnTo>
                    <a:pt x="185309" y="7178"/>
                  </a:lnTo>
                  <a:lnTo>
                    <a:pt x="223961" y="27166"/>
                  </a:lnTo>
                  <a:lnTo>
                    <a:pt x="254441" y="57647"/>
                  </a:lnTo>
                  <a:lnTo>
                    <a:pt x="274430" y="96299"/>
                  </a:lnTo>
                  <a:lnTo>
                    <a:pt x="281609" y="140804"/>
                  </a:lnTo>
                  <a:lnTo>
                    <a:pt x="274430" y="185309"/>
                  </a:lnTo>
                  <a:lnTo>
                    <a:pt x="254441" y="223961"/>
                  </a:lnTo>
                  <a:lnTo>
                    <a:pt x="223961" y="254441"/>
                  </a:lnTo>
                  <a:lnTo>
                    <a:pt x="185309" y="274430"/>
                  </a:lnTo>
                  <a:lnTo>
                    <a:pt x="140804" y="281608"/>
                  </a:lnTo>
                  <a:lnTo>
                    <a:pt x="96299" y="274430"/>
                  </a:lnTo>
                  <a:lnTo>
                    <a:pt x="57647" y="254441"/>
                  </a:lnTo>
                  <a:lnTo>
                    <a:pt x="27167" y="223961"/>
                  </a:lnTo>
                  <a:lnTo>
                    <a:pt x="7178" y="185309"/>
                  </a:lnTo>
                  <a:lnTo>
                    <a:pt x="0" y="140804"/>
                  </a:lnTo>
                  <a:close/>
                </a:path>
              </a:pathLst>
            </a:custGeom>
            <a:ln w="12700">
              <a:solidFill>
                <a:srgbClr val="00394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1066800" y="1318795"/>
            <a:ext cx="6858000" cy="339090"/>
          </a:xfrm>
          <a:prstGeom prst="rect">
            <a:avLst/>
          </a:prstGeom>
          <a:solidFill>
            <a:srgbClr val="00394F"/>
          </a:solidFill>
        </p:spPr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1600" spc="215">
                <a:solidFill>
                  <a:srgbClr val="FFFFFF"/>
                </a:solidFill>
                <a:latin typeface="微软雅黑"/>
                <a:cs typeface="微软雅黑"/>
              </a:rPr>
              <a:t>高效愿景特点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8605" y="1942153"/>
            <a:ext cx="1252220" cy="1551305"/>
          </a:xfrm>
          <a:prstGeom prst="rect">
            <a:avLst/>
          </a:prstGeom>
          <a:ln w="12700">
            <a:solidFill>
              <a:srgbClr val="00394F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2450">
              <a:latin typeface="Times New Roman"/>
              <a:cs typeface="Times New Roman"/>
            </a:endParaRPr>
          </a:p>
          <a:p>
            <a:pPr marL="278130" marR="154305" indent="-116205">
              <a:lnSpc>
                <a:spcPct val="120000"/>
              </a:lnSpc>
            </a:pPr>
            <a:r>
              <a:rPr sz="1600" b="1" spc="210">
                <a:solidFill>
                  <a:srgbClr val="00394F"/>
                </a:solidFill>
                <a:latin typeface="微软雅黑"/>
                <a:cs typeface="微软雅黑"/>
              </a:rPr>
              <a:t>可沟通性</a:t>
            </a:r>
            <a:r>
              <a:rPr sz="1600" b="1" spc="204">
                <a:solidFill>
                  <a:srgbClr val="00394F"/>
                </a:solidFill>
                <a:latin typeface="微软雅黑"/>
                <a:cs typeface="微软雅黑"/>
              </a:rPr>
              <a:t>传染性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40903" y="1885949"/>
            <a:ext cx="1252220" cy="1551305"/>
          </a:xfrm>
          <a:prstGeom prst="rect">
            <a:avLst/>
          </a:prstGeom>
          <a:ln w="12700">
            <a:solidFill>
              <a:srgbClr val="00394F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2450">
              <a:latin typeface="Times New Roman"/>
              <a:cs typeface="Times New Roman"/>
            </a:endParaRPr>
          </a:p>
          <a:p>
            <a:pPr marL="278130" marR="154305" indent="-116205">
              <a:lnSpc>
                <a:spcPct val="120000"/>
              </a:lnSpc>
            </a:pPr>
            <a:r>
              <a:rPr sz="1600" b="1" spc="210">
                <a:solidFill>
                  <a:srgbClr val="00394F"/>
                </a:solidFill>
                <a:latin typeface="微软雅黑"/>
                <a:cs typeface="微软雅黑"/>
              </a:rPr>
              <a:t>可想象性</a:t>
            </a:r>
            <a:r>
              <a:rPr sz="1600" b="1" spc="204">
                <a:solidFill>
                  <a:srgbClr val="00394F"/>
                </a:solidFill>
                <a:latin typeface="微软雅黑"/>
                <a:cs typeface="微软雅黑"/>
              </a:rPr>
              <a:t>聚焦性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553200" y="1942153"/>
            <a:ext cx="1252220" cy="1551305"/>
          </a:xfrm>
          <a:prstGeom prst="rect">
            <a:avLst/>
          </a:prstGeom>
          <a:ln w="12700">
            <a:solidFill>
              <a:srgbClr val="00394F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2450">
              <a:latin typeface="Times New Roman"/>
              <a:cs typeface="Times New Roman"/>
            </a:endParaRPr>
          </a:p>
          <a:p>
            <a:pPr marL="278130" marR="270510">
              <a:lnSpc>
                <a:spcPct val="120000"/>
              </a:lnSpc>
            </a:pPr>
            <a:r>
              <a:rPr sz="1600" b="1" spc="204">
                <a:solidFill>
                  <a:srgbClr val="00394F"/>
                </a:solidFill>
                <a:latin typeface="微软雅黑"/>
                <a:cs typeface="微软雅黑"/>
              </a:rPr>
              <a:t>可行性前瞻性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48965" y="3691692"/>
            <a:ext cx="6721475" cy="464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55545" marR="5080" indent="-2443480">
              <a:lnSpc>
                <a:spcPct val="120000"/>
              </a:lnSpc>
              <a:spcBef>
                <a:spcPts val="100"/>
              </a:spcBef>
            </a:pPr>
            <a:r>
              <a:rPr sz="1200" spc="215">
                <a:solidFill>
                  <a:srgbClr val="232A33"/>
                </a:solidFill>
                <a:latin typeface="微软雅黑"/>
                <a:cs typeface="微软雅黑"/>
              </a:rPr>
              <a:t>企业经过长期努力所要实现的未来状况，包括定位上的，财务上的，总的来说这里指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r>
              <a:rPr sz="1200" spc="195">
                <a:solidFill>
                  <a:srgbClr val="232A33"/>
                </a:solidFill>
                <a:latin typeface="微软雅黑"/>
                <a:cs typeface="微软雅黑"/>
              </a:rPr>
              <a:t>的是狭义方面的定义。</a:t>
            </a:r>
            <a:r>
              <a:rPr sz="1200" spc="-50">
                <a:solidFill>
                  <a:srgbClr val="232A33"/>
                </a:solidFill>
                <a:latin typeface="微软雅黑"/>
                <a:cs typeface="微软雅黑"/>
              </a:rPr>
              <a:t> 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https://d.book118.com/095224343134011033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Impact</vt:lpstr>
      <vt:lpstr>宋体</vt:lpstr>
      <vt:lpstr>Times New Roman</vt:lpstr>
      <vt:lpstr>Office Theme</vt:lpstr>
      <vt:lpstr>华为目标管理ppt</vt:lpstr>
      <vt:lpstr>MISSION
OBJECTIVES</vt:lpstr>
      <vt:lpstr>目录 MISSION 惠普之道</vt:lpstr>
      <vt:lpstr>MISSION 惠普之道</vt:lpstr>
      <vt:lpstr>企业使命</vt:lpstr>
      <vt:lpstr>企业使命</vt:lpstr>
      <vt:lpstr>企业使命</vt:lpstr>
      <vt:lpstr>企业使命</vt:lpstr>
      <vt:lpstr>PowerPoint Presentation</vt:lpstr>
      <vt:lpstr>MISSION 惠普之道</vt:lpstr>
      <vt:lpstr>企业愿景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2024-08-28T12:41:11.096</cp:lastPrinted>
  <dcterms:created xsi:type="dcterms:W3CDTF">2024-08-28T04:41:11Z</dcterms:created>
  <dcterms:modified xsi:type="dcterms:W3CDTF">2024-08-28T04:41:12Z</dcterms:modified>
</cp:coreProperties>
</file>