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SDQSCJ+QSNMJN+ArialMT"/>
      <p:regular r:id="rId17"/>
    </p:embeddedFont>
    <p:embeddedFont>
      <p:font typeface="BFOKPA+MS-UIGothic"/>
      <p:regular r:id="rId18"/>
    </p:embeddedFont>
    <p:embeddedFont>
      <p:font typeface="ASIVCC+BGIGPD+MicrosoftYaHei"/>
      <p:regular r:id="rId19"/>
    </p:embeddedFont>
    <p:embeddedFont>
      <p:font typeface="DPCBHU+JIJCMT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B0F3A-AB99-4A92-8035-553E23945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CF65C-1383-4126-BD7C-434F1A9D1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8A152-4258-412F-B9B2-94C013307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6C7E6-A0D4-4EFE-9ABC-74AAF9B26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701791-8152-450C-BA32-0BBEA9D91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7873A-B1A3-45DF-B772-B3ADF0016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A8B6DF-49C8-4DAF-94E2-C9DC05A06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0CA6D-3676-4D6C-8D67-F06FCB003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8D92D-9CD2-4E8E-93D9-DE7782CE2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06D40-A1D6-4884-BB76-F2E3DE3B3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CE54D-0AA8-41A6-99BD-6BC92F8D6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042240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5140901" cy="2978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DQSCJ+QSNMJN+ArialMT"/>
                <a:cs typeface="SDQSCJ+QSNMJ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风险资产</a:t>
            </a:r>
            <a:r>
              <a:rPr sz="2400">
                <a:solidFill>
                  <a:srgbClr val="00B6FF"/>
                </a:solidFill>
                <a:latin typeface="BFOKPA+MS-UIGothic"/>
                <a:cs typeface="BFOKPA+MS-UIGothic"/>
              </a:rPr>
              <a:t>定价的基本概念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DQSCJ+QSNMJN+ArialMT"/>
                <a:cs typeface="SDQSCJ+QSNMJ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风险资产</a:t>
            </a:r>
            <a:r>
              <a:rPr sz="2400">
                <a:solidFill>
                  <a:srgbClr val="00B6FF"/>
                </a:solidFill>
                <a:latin typeface="BFOKPA+MS-UIGothic"/>
                <a:cs typeface="BFOKPA+MS-UIGothic"/>
              </a:rPr>
              <a:t>的定价模型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DQSCJ+QSNMJN+ArialMT"/>
                <a:cs typeface="SDQSCJ+QSNMJ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风险资产</a:t>
            </a:r>
            <a:r>
              <a:rPr sz="2400">
                <a:solidFill>
                  <a:srgbClr val="00B6FF"/>
                </a:solidFill>
                <a:latin typeface="BFOKPA+MS-UIGothic"/>
                <a:cs typeface="BFOKPA+MS-UIGothic"/>
              </a:rPr>
              <a:t>定价的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实证</a:t>
            </a:r>
            <a:r>
              <a:rPr sz="2400">
                <a:solidFill>
                  <a:srgbClr val="00B6FF"/>
                </a:solidFill>
                <a:latin typeface="BFOKPA+MS-UIGothic"/>
                <a:cs typeface="BFOKPA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DQSCJ+QSNMJN+ArialMT"/>
                <a:cs typeface="SDQSCJ+QSNMJ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风险资产</a:t>
            </a:r>
            <a:r>
              <a:rPr sz="2400">
                <a:solidFill>
                  <a:srgbClr val="00B6FF"/>
                </a:solidFill>
                <a:latin typeface="BFOKPA+MS-UIGothic"/>
                <a:cs typeface="BFOKPA+MS-UIGothic"/>
              </a:rPr>
              <a:t>定价的挑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B6FF"/>
                </a:solidFill>
                <a:latin typeface="BFOKPA+MS-UIGothic"/>
                <a:cs typeface="BFOKPA+MS-UIGothic"/>
              </a:rPr>
              <a:t>与未来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BFOKPA+MS-UIGothic"/>
                <a:cs typeface="BFOKPA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DQSCJ+QSNMJN+ArialMT"/>
                <a:cs typeface="SDQSCJ+QSNMJ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FOKPA+MS-UIGothic"/>
                <a:cs typeface="BFOKPA+MS-UIGothic"/>
              </a:rPr>
              <a:t>案例研究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ASIVCC+BGIGPD+MicrosoftYaHei"/>
                <a:cs typeface="ASIVCC+BGIGPD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FOKPA+MS-UIGothic"/>
                <a:cs typeface="BFOKPA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FOKPA+MS-UIGothic"/>
                <a:cs typeface="BFOKPA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BFOKPA+MS-UIGothic"/>
                <a:cs typeface="BFOKPA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FOKPA+MS-UIGothic"/>
                <a:cs typeface="BFOKPA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FOKPA+MS-UIGothic"/>
                <a:cs typeface="BFOKPA+MS-UIGothic"/>
              </a:rPr>
              <a:t>特性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313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风险资产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具有波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性、收益性、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性等特性，其价格受多种因素影响，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如市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供求、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经济环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境、政策法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风险资产</a:t>
            </a:r>
            <a:r>
              <a:rPr sz="3000">
                <a:solidFill>
                  <a:srgbClr val="00B6FF"/>
                </a:solidFill>
                <a:latin typeface="BFOKPA+MS-UIGothic"/>
                <a:cs typeface="BFOKPA+MS-UIGothic"/>
              </a:rPr>
              <a:t>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FOKPA+MS-UIGothic"/>
                <a:cs typeface="BFOKPA+MS-UIGothic"/>
              </a:rPr>
              <a:t>按投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资领</a:t>
            </a:r>
            <a:r>
              <a:rPr sz="2300" spc="25">
                <a:solidFill>
                  <a:srgbClr val="00B6FF"/>
                </a:solidFill>
                <a:latin typeface="BFOKPA+MS-UIGothic"/>
                <a:cs typeface="BFOKPA+MS-UIGothic"/>
              </a:rPr>
              <a:t>域分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2501836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FOKPA+MS-UIGothic"/>
                <a:cs typeface="BFOKPA+MS-UIGothic"/>
              </a:rPr>
              <a:t>按投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资风险</a:t>
            </a:r>
            <a:r>
              <a:rPr sz="2300" spc="25">
                <a:solidFill>
                  <a:srgbClr val="00B6FF"/>
                </a:solidFill>
                <a:latin typeface="BFOKPA+MS-UIGothic"/>
                <a:cs typeface="BFOKPA+MS-UIGothic"/>
              </a:rPr>
              <a:t>分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FOKPA+MS-UIGothic"/>
                <a:cs typeface="BFOKPA+MS-UIGothic"/>
              </a:rPr>
              <a:t>按投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00B6FF"/>
                </a:solidFill>
                <a:latin typeface="BFOKPA+MS-UIGothic"/>
                <a:cs typeface="BFOKPA+MS-UIGothic"/>
              </a:rPr>
              <a:t>期限分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风险资产</a:t>
            </a:r>
            <a:r>
              <a:rPr sz="3000">
                <a:solidFill>
                  <a:srgbClr val="00B6FF"/>
                </a:solidFill>
                <a:latin typeface="BFOKPA+MS-UIGothic"/>
                <a:cs typeface="BFOKPA+MS-UIGothic"/>
              </a:rPr>
              <a:t>定价的重要性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306434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6FF"/>
                </a:solidFill>
                <a:latin typeface="BFOKPA+MS-UIGothic"/>
                <a:cs typeface="BFOKPA+MS-UIGothic"/>
              </a:rPr>
              <a:t>本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资产</a:t>
            </a:r>
            <a:r>
              <a:rPr sz="3000">
                <a:solidFill>
                  <a:srgbClr val="00B6FF"/>
                </a:solidFill>
                <a:latin typeface="BFOKPA+MS-UIGothic"/>
                <a:cs typeface="BFOKPA+MS-UIGothic"/>
              </a:rPr>
              <a:t>定价模型（</a:t>
            </a:r>
            <a:r>
              <a:rPr sz="3000">
                <a:solidFill>
                  <a:srgbClr val="00B6FF"/>
                </a:solidFill>
                <a:latin typeface="DPCBHU+JIJCMT+MicrosoftYaHei-Bold"/>
                <a:cs typeface="DPCBHU+JIJCMT+MicrosoftYaHei-Bold"/>
              </a:rPr>
              <a:t>CAPM</a:t>
            </a:r>
            <a:r>
              <a:rPr sz="3000">
                <a:solidFill>
                  <a:srgbClr val="00B6FF"/>
                </a:solidFill>
                <a:latin typeface="BFOKPA+MS-UIGothic"/>
                <a:cs typeface="BFOKPA+MS-UIGothic"/>
              </a:rPr>
              <a:t>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8625" y="185146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61555" y="1851461"/>
            <a:ext cx="1693023" cy="27787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6834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BFOKPA+MS-UIGothic"/>
                <a:cs typeface="BFOKPA+MS-UIGothic"/>
              </a:rPr>
              <a:t>描述</a:t>
            </a:r>
          </a:p>
          <a:p>
            <a:pPr marL="0" marR="0">
              <a:lnSpc>
                <a:spcPts val="2300"/>
              </a:lnSpc>
              <a:spcBef>
                <a:spcPts val="13829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BFOKPA+MS-UIGothic"/>
                <a:cs typeface="BFOKPA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8625" y="38999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13834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FOKPA+MS-UIGothic"/>
                <a:cs typeface="BFOKPA+MS-UIGothic"/>
              </a:rPr>
              <a:t>套利定价理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B6FF"/>
                </a:solidFill>
                <a:latin typeface="BFOKPA+MS-UIGothic"/>
                <a:cs typeface="BFOKPA+MS-UIGothic"/>
              </a:rPr>
              <a:t>（</a:t>
            </a:r>
            <a:r>
              <a:rPr sz="3000">
                <a:solidFill>
                  <a:srgbClr val="00B6FF"/>
                </a:solidFill>
                <a:latin typeface="DPCBHU+JIJCMT+MicrosoftYaHei-Bold"/>
                <a:cs typeface="DPCBHU+JIJCMT+MicrosoftYaHei-Bold"/>
              </a:rPr>
              <a:t>APT</a:t>
            </a:r>
            <a:r>
              <a:rPr sz="3000">
                <a:solidFill>
                  <a:srgbClr val="00B6FF"/>
                </a:solidFill>
                <a:latin typeface="BFOKPA+MS-UIGothic"/>
                <a:cs typeface="BFOKPA+MS-UIGothic"/>
              </a:rPr>
              <a:t>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93850" y="34829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05D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81170" y="34829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05DFF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405DFF"/>
                </a:solidFill>
                <a:latin typeface="BFOKPA+MS-UIGothic"/>
                <a:cs typeface="BFOKPA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48830" y="34829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05D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12655" y="34829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05DFF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405DFF"/>
                </a:solidFill>
                <a:latin typeface="BFOKPA+MS-UIGothic"/>
                <a:cs typeface="BFOKPA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00B6FF"/>
                </a:solidFill>
                <a:latin typeface="BFOKPA+MS-UIGothic"/>
                <a:cs typeface="BFOKPA+MS-UIGothic"/>
              </a:rPr>
              <a:t>中性定价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89475" y="2013489"/>
            <a:ext cx="13970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BFOKPA+MS-UIGothic"/>
                <a:cs typeface="BFOKPA+MS-UIGothic"/>
              </a:rPr>
              <a:t>第二季度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551429" y="2051589"/>
            <a:ext cx="13970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BFOKPA+MS-UIGothic"/>
                <a:cs typeface="BFOKPA+MS-UIGothic"/>
              </a:rPr>
              <a:t>第一季度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39584" y="2051589"/>
            <a:ext cx="13970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BFOKPA+MS-UIGothic"/>
                <a:cs typeface="BFOKPA+MS-UIGothic"/>
              </a:rPr>
              <a:t>第三季度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70644" y="2051589"/>
            <a:ext cx="13970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BFOKPA+MS-UIGothic"/>
                <a:cs typeface="BFOKPA+MS-UIGothic"/>
              </a:rPr>
              <a:t>第四季度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40254" y="29597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61484" y="29597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00B6FF"/>
                </a:solidFill>
                <a:latin typeface="BFOKPA+MS-UIGothic"/>
                <a:cs typeface="BFOKPA+MS-UIGothic"/>
              </a:rPr>
              <a:t>描述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468745" y="29597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606155" y="29597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00B6FF"/>
                </a:solidFill>
                <a:latin typeface="BFOKPA+MS-UIGothic"/>
                <a:cs typeface="BFOKPA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FOKPA+MS-UIGothic"/>
                <a:cs typeface="BFOKPA+MS-UIGothic"/>
              </a:rPr>
              <a:t>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00B6FF"/>
                </a:solidFill>
                <a:latin typeface="BFOKPA+MS-UIGothic"/>
                <a:cs typeface="BFOKPA+MS-UIGothic"/>
              </a:rPr>
              <a:t>定价模型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189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FFFFFF"/>
                </a:solidFill>
                <a:latin typeface="BFOKPA+MS-UIGothic"/>
                <a:cs typeface="BFOKPA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92918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189F"/>
                </a:solidFill>
                <a:latin typeface="BFOKPA+MS-UIGothic"/>
                <a:cs typeface="BFOKPA+MS-UIGothic"/>
              </a:rPr>
              <a:t>期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189F"/>
                </a:solidFill>
                <a:latin typeface="BFOKPA+MS-UIGothic"/>
                <a:cs typeface="BFOKPA+MS-UIGothic"/>
              </a:rPr>
              <a:t>定价模型是一种用于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189F"/>
                </a:solidFill>
                <a:latin typeface="BFOKPA+MS-UIGothic"/>
                <a:cs typeface="BFOKPA+MS-UIGothic"/>
              </a:rPr>
              <a:t>估期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189F"/>
                </a:solidFill>
                <a:latin typeface="BFOKPA+MS-UIGothic"/>
                <a:cs typeface="BFOKPA+MS-UIGothic"/>
              </a:rPr>
              <a:t>和其他衍生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189F"/>
                </a:solidFill>
                <a:latin typeface="BFOKPA+MS-UIGothic"/>
                <a:cs typeface="BFOKPA+MS-UIGothic"/>
              </a:rPr>
              <a:t>券价格的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定价模型考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了期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的内在价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，以及其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他影响期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价格的因素，如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的价格、行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价格、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剩余到期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、波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率等。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2711303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189F"/>
                </a:solidFill>
                <a:latin typeface="BFOKPA+MS-UIGothic"/>
                <a:cs typeface="BFOKPA+MS-UIGothic"/>
              </a:rPr>
              <a:t>模型。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222375" y="435800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6884" y="4358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189F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00189F"/>
                </a:solidFill>
                <a:latin typeface="BFOKPA+MS-UIGothic"/>
                <a:cs typeface="BFOKPA+MS-UIGothic"/>
              </a:rPr>
              <a:t>描述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222375" y="4919198"/>
            <a:ext cx="5145492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的期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定价模型包括布莱克</a:t>
            </a:r>
            <a:r>
              <a:rPr sz="1350">
                <a:solidFill>
                  <a:srgbClr val="FFFFFF"/>
                </a:solidFill>
                <a:latin typeface="ASIVCC+BGIGPD+MicrosoftYaHei"/>
                <a:cs typeface="ASIVCC+BGIGPD+MicrosoftYaHei"/>
              </a:rPr>
              <a:t>-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斯模型和二叉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树</a:t>
            </a:r>
            <a:r>
              <a:rPr sz="1350">
                <a:solidFill>
                  <a:srgbClr val="FFFFFF"/>
                </a:solidFill>
                <a:latin typeface="BFOKPA+MS-UIGothic"/>
                <a:cs typeface="BFOKPA+MS-UIGothic"/>
              </a:rPr>
              <a:t>模型。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826884" y="4919198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189F"/>
                </a:solidFill>
                <a:latin typeface="BFOKPA+MS-UIGothic"/>
                <a:cs typeface="BFOKPA+MS-UIGothic"/>
              </a:rPr>
              <a:t>些模型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189F"/>
                </a:solidFill>
                <a:latin typeface="BFOKPA+MS-UIGothic"/>
                <a:cs typeface="BFOKPA+MS-UIGothic"/>
              </a:rPr>
              <a:t>投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189F"/>
                </a:solidFill>
                <a:latin typeface="BFOKPA+MS-UIGothic"/>
                <a:cs typeface="BFOKPA+MS-UIGothic"/>
              </a:rPr>
              <a:t>者提供了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189F"/>
                </a:solidFill>
                <a:latin typeface="BFOKPA+MS-UIGothic"/>
                <a:cs typeface="BFOKPA+MS-UIGothic"/>
              </a:rPr>
              <a:t>估期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189F"/>
                </a:solidFill>
                <a:latin typeface="BFOKPA+MS-UIGothic"/>
                <a:cs typeface="BFOKPA+MS-UIGothic"/>
              </a:rPr>
              <a:t>价格的方法，并广泛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189F"/>
                </a:solidFill>
                <a:latin typeface="BFOKPA+MS-UIGothic"/>
                <a:cs typeface="BFOKPA+MS-UIGothic"/>
              </a:rPr>
              <a:t>用于金融衍生品市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189F"/>
                </a:solidFill>
                <a:latin typeface="BFOKPA+MS-UIGothic"/>
                <a:cs typeface="BFOKPA+MS-UIGothic"/>
              </a:rPr>
              <a:t>的定价和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189F"/>
                </a:solidFill>
                <a:latin typeface="BFOKPA+MS-UIGothic"/>
                <a:cs typeface="BFOKPA+MS-UIGothic"/>
              </a:rPr>
              <a:t>管理。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https://d.book118.com/095304224012011104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SDQSCJ+QSNMJN+ArialMT</vt:lpstr>
      <vt:lpstr>Times New Roman</vt:lpstr>
      <vt:lpstr>SimSun</vt:lpstr>
      <vt:lpstr>BFOKPA+MS-UIGothic</vt:lpstr>
      <vt:lpstr>ASIVCC+BGIGPD+MicrosoftYaHei</vt:lpstr>
      <vt:lpstr>DPCBHU+JIJCMT+MicrosoftYaHei-Bold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2024-09-13T17:33:39.424</cp:lastPrinted>
  <dcterms:created xsi:type="dcterms:W3CDTF">2024-09-13T09:33:39Z</dcterms:created>
  <dcterms:modified xsi:type="dcterms:W3CDTF">2024-09-13T09:33:40Z</dcterms:modified>
</cp:coreProperties>
</file>