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09"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tags" Target="tags/tag1.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08FED80-AA19-405F-8329-017E8C1F22B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BEC433E-ABDB-466A-B227-A2A13A1E7B8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ED19DCB-F1A2-437F-BF8B-D97875A615F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B9003EE-DFFB-4B23-8BEB-6B15FE7108A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5A7C5D2-73F8-4E6D-9C03-2CCC09312EA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1824EE9-56CF-4B67-A774-C3D95C387E9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CB95969-B556-401B-9E55-9CE70C51749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87A7ABA-DE52-4CC1-B52E-C185584CD64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BC036B7-0B70-4352-9EF7-AC0F853B2AF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7888F8F-46F9-4117-BBEC-CFB5915ED16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E3217B0-29A0-4A25-A6EC-3E31FF6217A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19.jpeg" /><Relationship Id="rId4" Type="http://schemas.openxmlformats.org/officeDocument/2006/relationships/image" Target="../media/image20.jpeg" /><Relationship Id="rId5"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1.jpeg" /><Relationship Id="rId3"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2.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3.jpeg" /><Relationship Id="rId3"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4.jpeg" /><Relationship Id="rId3"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5.jpeg" /><Relationship Id="rId3" Type="http://schemas.openxmlformats.org/officeDocument/2006/relationships/image" Target="../media/image3.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6.jpeg" /><Relationship Id="rId3" Type="http://schemas.openxmlformats.org/officeDocument/2006/relationships/image" Target="../media/image27.jpeg" /><Relationship Id="rId4" Type="http://schemas.openxmlformats.org/officeDocument/2006/relationships/image" Target="../media/image28.jpeg" /><Relationship Id="rId5" Type="http://schemas.openxmlformats.org/officeDocument/2006/relationships/image" Target="../media/image3.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9531022130001111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2" r="-12"/>
          </a:stretch>
        </a:blipFill>
      </p:bgPr>
    </p:bg>
    <p:spTree>
      <p:nvGrpSpPr>
        <p:cNvPr id="1" name=""/>
        <p:cNvGrpSpPr/>
        <p:nvPr/>
      </p:nvGrpSpPr>
      <p:grpSpPr>
        <a:xfrm>
          <a:off x="0" y="0"/>
          <a:ext cx="0" cy="0"/>
        </a:xfrm>
      </p:grpSpPr>
      <p:sp>
        <p:nvSpPr>
          <p:cNvPr id="2" name="TextBox 2"/>
          <p:cNvSpPr txBox="1"/>
          <p:nvPr/>
        </p:nvSpPr>
        <p:spPr>
          <a:xfrm>
            <a:off x="489687" y="2615175"/>
            <a:ext cx="988695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accent1"/>
                </a:solidFill>
                <a:latin typeface="Microsoft Yahei"/>
                <a:ea typeface="Microsoft Yahei"/>
                <a:cs typeface="Microsoft Yahei"/>
              </a:rPr>
              <a:t>营销传播的媒介选择</a:t>
            </a:r>
          </a:p>
        </p:txBody>
      </p:sp>
      <p:sp>
        <p:nvSpPr>
          <p:cNvPr id="3" name="TextBox 3"/>
          <p:cNvSpPr txBox="1"/>
          <p:nvPr/>
        </p:nvSpPr>
        <p:spPr>
          <a:xfrm>
            <a:off x="489687" y="5731877"/>
            <a:ext cx="244792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dk1"/>
                </a:solidFill>
                <a:latin typeface="Microsoft Yahei"/>
                <a:ea typeface="Microsoft Yahei"/>
                <a:cs typeface="Microsoft Yahei"/>
              </a:rPr>
              <a:t>汇报人：XXX</a:t>
            </a:r>
          </a:p>
        </p:txBody>
      </p:sp>
      <p:sp>
        <p:nvSpPr>
          <p:cNvPr id="4" name="TextBox 4"/>
          <p:cNvSpPr txBox="1"/>
          <p:nvPr/>
        </p:nvSpPr>
        <p:spPr>
          <a:xfrm>
            <a:off x="2831743" y="5731877"/>
            <a:ext cx="6934200"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dk1"/>
                </a:solidFill>
                <a:latin typeface="Microsoft Yahei"/>
                <a:ea typeface="Microsoft Yahei"/>
                <a:cs typeface="Microsoft Yahei"/>
              </a:rPr>
              <a:t>2024-01-15</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27" y="0"/>
            <a:ext cx="12191747" cy="6858000"/>
          </a:xfrm>
          <a:prstGeom prst="rect">
            <a:avLst/>
          </a:prstGeom>
        </p:spPr>
      </p:pic>
      <p:sp>
        <p:nvSpPr>
          <p:cNvPr id="3" name="TextBox 3"/>
          <p:cNvSpPr txBox="1"/>
          <p:nvPr/>
        </p:nvSpPr>
        <p:spPr>
          <a:xfrm>
            <a:off x="1433708" y="1852562"/>
            <a:ext cx="6974588" cy="411099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accent1"/>
                </a:solidFill>
                <a:latin typeface="Microsoft Yahei"/>
                <a:ea typeface="Microsoft Yahei"/>
                <a:cs typeface="Microsoft Yahei"/>
              </a:rPr>
              <a:t>营销传播媒介概述</a:t>
            </a:r>
          </a:p>
          <a:p>
            <a:pPr marL="203200" lvl="0" indent="-203200">
              <a:lnSpc>
                <a:spcPct val="140000"/>
              </a:lnSpc>
              <a:spcBef>
                <a:spcPts val="375"/>
              </a:spcBef>
              <a:buFont typeface="Arial"/>
              <a:buChar char="•"/>
            </a:pPr>
            <a:r>
              <a:rPr lang="en-US" sz="2400">
                <a:solidFill>
                  <a:schemeClr val="accent1"/>
                </a:solidFill>
                <a:latin typeface="Microsoft Yahei"/>
                <a:ea typeface="Microsoft Yahei"/>
                <a:cs typeface="Microsoft Yahei"/>
              </a:rPr>
              <a:t>传统营销传播媒介</a:t>
            </a:r>
          </a:p>
          <a:p>
            <a:pPr marL="203200" lvl="0" indent="-203200">
              <a:lnSpc>
                <a:spcPct val="140000"/>
              </a:lnSpc>
              <a:spcBef>
                <a:spcPts val="375"/>
              </a:spcBef>
              <a:buFont typeface="Arial"/>
              <a:buChar char="•"/>
            </a:pPr>
            <a:r>
              <a:rPr lang="en-US" sz="2400">
                <a:solidFill>
                  <a:schemeClr val="accent1"/>
                </a:solidFill>
                <a:latin typeface="Microsoft Yahei"/>
                <a:ea typeface="Microsoft Yahei"/>
                <a:cs typeface="Microsoft Yahei"/>
              </a:rPr>
              <a:t>数字营销传播媒介</a:t>
            </a:r>
          </a:p>
          <a:p>
            <a:pPr marL="203200" lvl="0" indent="-203200">
              <a:lnSpc>
                <a:spcPct val="140000"/>
              </a:lnSpc>
              <a:spcBef>
                <a:spcPts val="375"/>
              </a:spcBef>
              <a:buFont typeface="Arial"/>
              <a:buChar char="•"/>
            </a:pPr>
            <a:r>
              <a:rPr lang="en-US" sz="2400">
                <a:solidFill>
                  <a:schemeClr val="accent1"/>
                </a:solidFill>
                <a:latin typeface="Microsoft Yahei"/>
                <a:ea typeface="Microsoft Yahei"/>
                <a:cs typeface="Microsoft Yahei"/>
              </a:rPr>
              <a:t>新兴营销传播媒介</a:t>
            </a:r>
          </a:p>
          <a:p>
            <a:pPr marL="203200" lvl="0" indent="-203200">
              <a:lnSpc>
                <a:spcPct val="140000"/>
              </a:lnSpc>
              <a:spcBef>
                <a:spcPts val="375"/>
              </a:spcBef>
              <a:buFont typeface="Arial"/>
              <a:buChar char="•"/>
            </a:pPr>
            <a:r>
              <a:rPr lang="en-US" sz="2400">
                <a:solidFill>
                  <a:schemeClr val="accent1"/>
                </a:solidFill>
                <a:latin typeface="Microsoft Yahei"/>
                <a:ea typeface="Microsoft Yahei"/>
                <a:cs typeface="Microsoft Yahei"/>
              </a:rPr>
              <a:t>营销传播媒介的选择策略</a:t>
            </a:r>
          </a:p>
          <a:p>
            <a:pPr marL="203200" lvl="0" indent="-203200">
              <a:lnSpc>
                <a:spcPct val="140000"/>
              </a:lnSpc>
              <a:spcBef>
                <a:spcPts val="375"/>
              </a:spcBef>
              <a:buFont typeface="Arial"/>
              <a:buChar char="•"/>
            </a:pPr>
            <a:r>
              <a:rPr lang="en-US" sz="2400">
                <a:solidFill>
                  <a:schemeClr val="accent1"/>
                </a:solidFill>
                <a:latin typeface="Microsoft Yahei"/>
                <a:ea typeface="Microsoft Yahei"/>
                <a:cs typeface="Microsoft Yahei"/>
              </a:rPr>
              <a:t>营销传播案例分析</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2" r="-12"/>
          </a:stretch>
        </a:blipFill>
      </p:bgPr>
    </p:bg>
    <p:spTree>
      <p:nvGrpSpPr>
        <p:cNvPr id="1" name=""/>
        <p:cNvGrpSpPr/>
        <p:nvPr/>
      </p:nvGrpSpPr>
      <p:grpSpPr>
        <a:xfrm>
          <a:off x="0" y="0"/>
          <a:ext cx="0" cy="0"/>
        </a:xfrm>
      </p:grpSpPr>
      <p:sp>
        <p:nvSpPr>
          <p:cNvPr id="2" name="TextBox 2"/>
          <p:cNvSpPr txBox="1"/>
          <p:nvPr/>
        </p:nvSpPr>
        <p:spPr>
          <a:xfrm>
            <a:off x="-1706803" y="1236400"/>
            <a:ext cx="7392082" cy="1138956"/>
          </a:xfrm>
          <a:prstGeom prst="rect">
            <a:avLst/>
          </a:prstGeom>
        </p:spPr>
        <p:txBody>
          <a:bodyPr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5400" b="1">
                <a:solidFill>
                  <a:srgbClr val="FFFFFF">
                    <a:alpha val="100000"/>
                  </a:srgbClr>
                </a:solidFill>
                <a:latin typeface="Microsoft Yahei"/>
                <a:ea typeface="Microsoft Yahei"/>
                <a:cs typeface="Microsoft Yahei"/>
              </a:rPr>
              <a:t>01</a:t>
            </a:r>
          </a:p>
        </p:txBody>
      </p:sp>
      <p:sp>
        <p:nvSpPr>
          <p:cNvPr id="3" name="TextBox 3"/>
          <p:cNvSpPr txBox="1"/>
          <p:nvPr/>
        </p:nvSpPr>
        <p:spPr>
          <a:xfrm>
            <a:off x="1365325" y="2628863"/>
            <a:ext cx="98888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1"/>
                </a:solidFill>
                <a:latin typeface="Microsoft Yahei"/>
                <a:ea typeface="Microsoft Yahei"/>
                <a:cs typeface="Microsoft Yahei"/>
              </a:rPr>
              <a:t>营销传播媒介概述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营销传播是组织通过各种媒介向目标受众传递有关产品、服务和品牌信息的过程，旨在影响消费者的购买决策和品牌忠诚度。</a:t>
            </a:r>
            <a:endParaRPr lang="en-US" sz="1100"/>
          </a:p>
        </p:txBody>
      </p:sp>
      <p:sp>
        <p:nvSpPr>
          <p:cNvPr id="5" name="AutoShape 5"/>
          <p:cNvSpPr/>
          <p:nvPr/>
        </p:nvSpPr>
        <p:spPr>
          <a:xfrm>
            <a:off x="601724" y="4315960"/>
            <a:ext cx="3052052" cy="1604591"/>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solidFill>
                <a:latin typeface="Microsoft Yahei"/>
                <a:ea typeface="Microsoft Yahei"/>
                <a:cs typeface="Microsoft Yahei"/>
              </a:rPr>
              <a:t>在现代市场竞争中，有效的营销传播对于企业的生存和发展至关重要，它能够提高品牌知名度和美誉度，促进销售增长，增强企业竞争力。</a:t>
            </a:r>
            <a:endParaRPr lang="en-US" sz="1100"/>
          </a:p>
        </p:txBody>
      </p:sp>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营销传播的定义与重要性</a:t>
            </a:r>
          </a:p>
        </p:txBody>
      </p:sp>
      <p:sp>
        <p:nvSpPr>
          <p:cNvPr id="27" name="AutoShape 27"/>
          <p:cNvSpPr/>
          <p:nvPr/>
        </p:nvSpPr>
        <p:spPr>
          <a:xfrm>
            <a:off x="601724" y="3976765"/>
            <a:ext cx="2936423" cy="339195"/>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solidFill>
                <a:latin typeface="Microsoft Yahei"/>
                <a:ea typeface="Microsoft Yahei"/>
                <a:cs typeface="Microsoft Yahei"/>
              </a:rPr>
              <a:t>营销传播的重要性</a:t>
            </a:r>
            <a:endParaRPr lang="en-US" sz="1100"/>
          </a:p>
        </p:txBody>
      </p:sp>
      <p:sp>
        <p:nvSpPr>
          <p:cNvPr id="28" name="AutoShape 28"/>
          <p:cNvSpPr/>
          <p:nvPr/>
        </p:nvSpPr>
        <p:spPr>
          <a:xfrm>
            <a:off x="563624" y="1405309"/>
            <a:ext cx="2936423" cy="339195"/>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solidFill>
                <a:latin typeface="Microsoft Yahei"/>
                <a:ea typeface="Microsoft Yahei"/>
                <a:cs typeface="Microsoft Yahei"/>
              </a:rPr>
              <a:t>营销传播定义</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4398" b="4398"/>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6890" b="6890"/>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20707" b="20707"/>
          <a:stretch>
            <a:fillRect/>
          </a:stretch>
        </p:blipFill>
        <p:spPr>
          <a:xfrm>
            <a:off x="7771733" y="3721608"/>
            <a:ext cx="3394942" cy="2143864"/>
          </a:xfrm>
          <a:prstGeom prst="rect">
            <a:avLst/>
          </a:prstGeom>
        </p:spPr>
      </p:pic>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营销传播媒介的种类与特点</a:t>
            </a:r>
          </a:p>
        </p:txBody>
      </p:sp>
      <p:sp>
        <p:nvSpPr>
          <p:cNvPr id="29" name="TextBox 29"/>
          <p:cNvSpPr txBox="1"/>
          <p:nvPr/>
        </p:nvSpPr>
        <p:spPr>
          <a:xfrm>
            <a:off x="981837"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传统媒介</a:t>
            </a:r>
          </a:p>
        </p:txBody>
      </p:sp>
      <p:sp>
        <p:nvSpPr>
          <p:cNvPr id="30" name="TextBox 30"/>
          <p:cNvSpPr txBox="1"/>
          <p:nvPr/>
        </p:nvSpPr>
        <p:spPr>
          <a:xfrm>
            <a:off x="1090562"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包括电视、广播、报纸、杂志等，具有覆盖面广、受众群体稳定的特点，但成本较高，且传播形式较为单一。</a:t>
            </a:r>
          </a:p>
        </p:txBody>
      </p:sp>
      <p:sp>
        <p:nvSpPr>
          <p:cNvPr id="31" name="TextBox 31"/>
          <p:cNvSpPr txBox="1"/>
          <p:nvPr/>
        </p:nvSpPr>
        <p:spPr>
          <a:xfrm>
            <a:off x="4376833" y="3748751"/>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数字媒介</a:t>
            </a:r>
          </a:p>
        </p:txBody>
      </p:sp>
      <p:sp>
        <p:nvSpPr>
          <p:cNvPr id="32" name="TextBox 32"/>
          <p:cNvSpPr txBox="1"/>
          <p:nvPr/>
        </p:nvSpPr>
        <p:spPr>
          <a:xfrm>
            <a:off x="4485558" y="4183504"/>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如互联网、社交媒体、电子邮件等，具有传播速度快、互动性强、成本较低的特点，能够精准定位目标受众。</a:t>
            </a:r>
          </a:p>
        </p:txBody>
      </p:sp>
      <p:sp>
        <p:nvSpPr>
          <p:cNvPr id="33" name="TextBox 33"/>
          <p:cNvSpPr txBox="1"/>
          <p:nvPr/>
        </p:nvSpPr>
        <p:spPr>
          <a:xfrm>
            <a:off x="7771733"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线下活动</a:t>
            </a:r>
          </a:p>
        </p:txBody>
      </p:sp>
      <p:sp>
        <p:nvSpPr>
          <p:cNvPr id="34" name="TextBox 34"/>
          <p:cNvSpPr txBox="1"/>
          <p:nvPr/>
        </p:nvSpPr>
        <p:spPr>
          <a:xfrm>
            <a:off x="7880459"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如展览、促销、路演等，能够直接与受众互动，提高品牌知名度和体验感，但受地域限制较大。</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随着数字化技术的发展，传统媒介与数字媒介之间的界限逐渐模糊，多种媒介的融合成为趋势。</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媒介融合</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t="5750" b="5750"/>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数据驱动</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24458" r="24458"/>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社交媒体的影响力</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营销传播越来越依赖于数据分析和挖掘，以实现精准定位和个性化传播。</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社交媒体在营销传播中的地位日益重要，成为品牌与消费者互动和沟通的主要渠道。</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01</a:t>
            </a:r>
          </a:p>
        </p:txBody>
      </p:sp>
      <p:sp>
        <p:nvSpPr>
          <p:cNvPr id="26" name="AutoShape 2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TextBox 4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营销传播媒介的发展趋势</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2" r="-12"/>
          </a:stretch>
        </a:blipFill>
      </p:bgPr>
    </p:bg>
    <p:spTree>
      <p:nvGrpSpPr>
        <p:cNvPr id="1" name=""/>
        <p:cNvGrpSpPr/>
        <p:nvPr/>
      </p:nvGrpSpPr>
      <p:grpSpPr>
        <a:xfrm>
          <a:off x="0" y="0"/>
          <a:ext cx="0" cy="0"/>
        </a:xfrm>
      </p:grpSpPr>
      <p:sp>
        <p:nvSpPr>
          <p:cNvPr id="2" name="TextBox 2"/>
          <p:cNvSpPr txBox="1"/>
          <p:nvPr/>
        </p:nvSpPr>
        <p:spPr>
          <a:xfrm>
            <a:off x="-1706803" y="1236400"/>
            <a:ext cx="7392082" cy="1138956"/>
          </a:xfrm>
          <a:prstGeom prst="rect">
            <a:avLst/>
          </a:prstGeom>
        </p:spPr>
        <p:txBody>
          <a:bodyPr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5400" b="1">
                <a:solidFill>
                  <a:srgbClr val="FFFFFF">
                    <a:alpha val="100000"/>
                  </a:srgbClr>
                </a:solidFill>
                <a:latin typeface="Microsoft Yahei"/>
                <a:ea typeface="Microsoft Yahei"/>
                <a:cs typeface="Microsoft Yahei"/>
              </a:rPr>
              <a:t>02</a:t>
            </a:r>
          </a:p>
        </p:txBody>
      </p:sp>
      <p:sp>
        <p:nvSpPr>
          <p:cNvPr id="3" name="TextBox 3"/>
          <p:cNvSpPr txBox="1"/>
          <p:nvPr/>
        </p:nvSpPr>
        <p:spPr>
          <a:xfrm>
            <a:off x="1365325" y="2628863"/>
            <a:ext cx="98888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1"/>
                </a:solidFill>
                <a:latin typeface="Microsoft Yahei"/>
                <a:ea typeface="Microsoft Yahei"/>
                <a:cs typeface="Microsoft Yahei"/>
              </a:rPr>
              <a:t>传统营销传播媒介</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电视媒介能够覆盖大量观众，具有广泛的受众基础。</a:t>
            </a:r>
          </a:p>
        </p:txBody>
      </p:sp>
      <p:pic>
        <p:nvPicPr>
          <p:cNvPr id="4" name="Picture 4"/>
          <p:cNvPicPr>
            <a:picLocks noChangeAspect="1"/>
          </p:cNvPicPr>
          <p:nvPr/>
        </p:nvPicPr>
        <p:blipFill>
          <a:blip r:embed="rId2"/>
          <a:srcRect l="12500" r="12500"/>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rcRect l="15542" r="15542"/>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覆盖面广</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电视媒介能够提供丰富的视听效果，通过画面、声音和文字等多种形式传递信息。</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视听效果佳</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电视广告能够塑造品牌形象，提升品牌知名度和美誉度。</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适合品牌宣传</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电视媒介</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solidFill>
                <a:latin typeface="Microsoft Yahei"/>
                <a:ea typeface="Microsoft Yahei"/>
                <a:cs typeface="Microsoft Yahei"/>
              </a:rPr>
              <a:t>广播媒介的信息传递速度较快，能够及时覆盖广大听众。</a:t>
            </a:r>
          </a:p>
        </p:txBody>
      </p:sp>
      <p:pic>
        <p:nvPicPr>
          <p:cNvPr id="6" name="Picture 6"/>
          <p:cNvPicPr>
            <a:picLocks noChangeAspect="1"/>
          </p:cNvPicPr>
          <p:nvPr/>
        </p:nvPicPr>
        <p:blipFill>
          <a:blip r:embed="rId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solidFill>
                <a:latin typeface="Microsoft Yahei"/>
                <a:ea typeface="Microsoft Yahei"/>
                <a:cs typeface="Microsoft Yahei"/>
              </a:rPr>
              <a:t>传播速度快</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广播广告的制作和播放成本相对较低，适合中小企业进行宣传。</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成本较低</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广播电台可以根据目标受众的特点进行精准投放，提高广告效果。</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适合特定受众</a:t>
            </a:r>
          </a:p>
        </p:txBody>
      </p:sp>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广播媒介</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solidFill>
                <a:latin typeface="Microsoft Yahei"/>
                <a:ea typeface="Microsoft Yahei"/>
                <a:cs typeface="Microsoft Yahei"/>
              </a:rPr>
              <a:t>可保存性</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报纸可以保存下来供读者随时查阅，具有较好的持久性。</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solidFill>
                <a:latin typeface="Microsoft Yahei"/>
                <a:ea typeface="Microsoft Yahei"/>
                <a:cs typeface="Microsoft Yahei"/>
              </a:rPr>
              <a:t>信息量大</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报纸能够提供大量信息，使读者全面了解产品或服务的特点。</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solidFill>
                <a:latin typeface="Microsoft Yahei"/>
                <a:ea typeface="Microsoft Yahei"/>
                <a:cs typeface="Microsoft Yahei"/>
              </a:rPr>
              <a:t>地域性强</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报纸通常在一定区域内发行，有利于针对特定地区的消费者进行宣传。</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12500" r="12500"/>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t="875" b="875"/>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rcRect t="1500" b="1500"/>
          <a:stretch>
            <a:fillRect/>
          </a:stretch>
        </p:blipFill>
        <p:spPr>
          <a:xfrm>
            <a:off x="9121095" y="1416742"/>
            <a:ext cx="1475427" cy="1475427"/>
          </a:xfrm>
          <a:prstGeom prst="ellipse">
            <a:avLst/>
          </a:prstGeom>
        </p:spPr>
      </p:pic>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报纸媒介</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042" r="16042"/>
          <a:stretch>
            <a:fillRect/>
          </a:stretch>
        </p:blipFill>
        <p:spPr>
          <a:xfrm>
            <a:off x="454963" y="1569535"/>
            <a:ext cx="4219249" cy="4219249"/>
          </a:xfrm>
          <a:prstGeom prst="ellipse">
            <a:avLst/>
          </a:prstGeom>
        </p:spPr>
      </p:pic>
      <p:sp>
        <p:nvSpPr>
          <p:cNvPr id="3" name="AutoShape 3"/>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solidFill>
                <a:latin typeface="Microsoft Yahei"/>
                <a:ea typeface="Microsoft Yahei"/>
                <a:cs typeface="Microsoft Yahei"/>
              </a:rPr>
              <a:t>专业性强</a:t>
            </a:r>
          </a:p>
        </p:txBody>
      </p:sp>
      <p:sp>
        <p:nvSpPr>
          <p:cNvPr id="5" name="TextBox 5"/>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杂志的内容通常较为专业，能够吸引特定领域的读者群体。</a:t>
            </a:r>
          </a:p>
        </p:txBody>
      </p:sp>
      <p:sp>
        <p:nvSpPr>
          <p:cNvPr id="6" name="AutoShape 6"/>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solidFill>
                <a:latin typeface="Microsoft Yahei"/>
                <a:ea typeface="Microsoft Yahei"/>
                <a:cs typeface="Microsoft Yahei"/>
              </a:rPr>
              <a:t>针对性强</a:t>
            </a:r>
          </a:p>
        </p:txBody>
      </p:sp>
      <p:sp>
        <p:nvSpPr>
          <p:cNvPr id="9" name="TextBox 9"/>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杂志可以根据目标受众的特点进行定向投放，提高广告效果。</a:t>
            </a:r>
          </a:p>
        </p:txBody>
      </p:sp>
      <p:sp>
        <p:nvSpPr>
          <p:cNvPr id="10" name="AutoShape 10"/>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solidFill>
                <a:latin typeface="Microsoft Yahei"/>
                <a:ea typeface="Microsoft Yahei"/>
                <a:cs typeface="Microsoft Yahei"/>
              </a:rPr>
              <a:t>设计精美</a:t>
            </a:r>
          </a:p>
        </p:txBody>
      </p:sp>
      <p:sp>
        <p:nvSpPr>
          <p:cNvPr id="13" name="TextBox 13"/>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杂志的印刷质量和设计风格通常较为精美，能够吸引读者的眼球。</a:t>
            </a:r>
          </a:p>
        </p:txBody>
      </p:sp>
      <p:sp>
        <p:nvSpPr>
          <p:cNvPr id="14" name="AutoShape 14"/>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杂志媒介</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户外广告通常具有较大的尺寸和醒目的设计，能够吸引路人的注意力。</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视觉冲击力强</a:t>
            </a:r>
          </a:p>
        </p:txBody>
      </p:sp>
      <p:pic>
        <p:nvPicPr>
          <p:cNvPr id="5" name="Picture 5"/>
          <p:cNvPicPr>
            <a:picLocks noChangeAspect="1"/>
          </p:cNvPicPr>
          <p:nvPr/>
        </p:nvPicPr>
        <p:blipFill>
          <a:blip r:embed="rId2"/>
          <a:stretch>
            <a:fillRect/>
          </a:stretch>
        </p:blipFill>
        <p:spPr>
          <a:xfrm>
            <a:off x="6096000" y="1153983"/>
            <a:ext cx="5194482"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户外广告可以在一定时间内保持展示，持续传递信息。</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持久性强</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户外广告能够提升品牌知名度和形象，增加消费者对品牌的认知度。</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适合品牌宣传</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户外广告媒介</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2" r="-12"/>
          </a:stretch>
        </a:blipFill>
      </p:bgPr>
    </p:bg>
    <p:spTree>
      <p:nvGrpSpPr>
        <p:cNvPr id="1" name=""/>
        <p:cNvGrpSpPr/>
        <p:nvPr/>
      </p:nvGrpSpPr>
      <p:grpSpPr>
        <a:xfrm>
          <a:off x="0" y="0"/>
          <a:ext cx="0" cy="0"/>
        </a:xfrm>
      </p:grpSpPr>
      <p:sp>
        <p:nvSpPr>
          <p:cNvPr id="2" name="TextBox 2"/>
          <p:cNvSpPr txBox="1"/>
          <p:nvPr/>
        </p:nvSpPr>
        <p:spPr>
          <a:xfrm>
            <a:off x="-1706803" y="1236400"/>
            <a:ext cx="7392082" cy="1138956"/>
          </a:xfrm>
          <a:prstGeom prst="rect">
            <a:avLst/>
          </a:prstGeom>
        </p:spPr>
        <p:txBody>
          <a:bodyPr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5400" b="1">
                <a:solidFill>
                  <a:srgbClr val="FFFFFF">
                    <a:alpha val="100000"/>
                  </a:srgbClr>
                </a:solidFill>
                <a:latin typeface="Microsoft Yahei"/>
                <a:ea typeface="Microsoft Yahei"/>
                <a:cs typeface="Microsoft Yahei"/>
              </a:rPr>
              <a:t>03</a:t>
            </a:r>
          </a:p>
        </p:txBody>
      </p:sp>
      <p:sp>
        <p:nvSpPr>
          <p:cNvPr id="3" name="TextBox 3"/>
          <p:cNvSpPr txBox="1"/>
          <p:nvPr/>
        </p:nvSpPr>
        <p:spPr>
          <a:xfrm>
            <a:off x="1365325" y="2628863"/>
            <a:ext cx="98888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1"/>
                </a:solidFill>
                <a:latin typeface="Microsoft Yahei"/>
                <a:ea typeface="Microsoft Yahei"/>
                <a:cs typeface="Microsoft Yahei"/>
              </a:rPr>
              <a:t>数字营销传播媒介</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互联网广告是一种通过互联网平台向目标受众展示广告的媒介。</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solidFill>
                <a:latin typeface="Microsoft Yahei"/>
                <a:ea typeface="Microsoft Yahei"/>
                <a:cs typeface="Microsoft Yahei"/>
              </a:rPr>
              <a:t>总结词</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互联网广告具有精准定向、互动性强、传播速度快等特点，能够有效地将广告信息传递给目标受众。常见的互联网广告形式包括横幅广告、视频广告、富媒体广告等。</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solidFill>
                <a:latin typeface="Microsoft Yahei"/>
                <a:ea typeface="Microsoft Yahei"/>
                <a:cs typeface="Microsoft Yahei"/>
              </a:rPr>
              <a:t>详细描述</a:t>
            </a:r>
          </a:p>
        </p:txBody>
      </p:sp>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互联网广告</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社交媒体广告是一种在社交媒体平台上展示的广告，利用社交媒体的用户关系网络进行传播。</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社交媒体广告可以利用用户数据实现精准定向，同时借助社交媒体的互动性，提高用户参与度。常见的社交媒体广告形式包括付费推广帖子、赞助帖子、社交媒体广告平台等。</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06" r="25006"/>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社交媒体广告</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2500" r="125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电子邮件营销是一种通过发送电子邮件来推广产品或服务的营销方式。</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电子邮件营销具有成本低、传播速度快、互动性强等特点，能够有效地将营销信息传递给目标受众。在发送电子邮件时，需要注意邮件内容的质量和发送频率，以免引起用户的反感。</a:t>
            </a:r>
          </a:p>
        </p:txBody>
      </p:sp>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电子邮件营销</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7550" r="27550"/>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6069" r="26069"/>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0430" r="30430"/>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搜索引擎优化是一种通过优化网站结构和内容，提高网站在搜索引擎结果页排名的方法。</a:t>
            </a:r>
            <a:endParaRPr lang="en-US" sz="1100"/>
          </a:p>
        </p:txBody>
      </p:sp>
      <p:sp>
        <p:nvSpPr>
          <p:cNvPr id="8" name="AutoShape 8"/>
          <p:cNvSpPr/>
          <p:nvPr/>
        </p:nvSpPr>
        <p:spPr>
          <a:xfrm>
            <a:off x="8901714" y="1901965"/>
            <a:ext cx="2084387" cy="460375"/>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solidFill>
                <a:latin typeface="Microsoft Yahei"/>
                <a:ea typeface="Microsoft Yahei"/>
                <a:cs typeface="Microsoft Yahei"/>
              </a:rPr>
              <a:t>总结词</a:t>
            </a:r>
            <a:endParaRPr lang="en-US" sz="1100"/>
          </a:p>
        </p:txBody>
      </p:sp>
      <p:sp>
        <p:nvSpPr>
          <p:cNvPr id="9" name="AutoShape 9"/>
          <p:cNvSpPr/>
          <p:nvPr/>
        </p:nvSpPr>
        <p:spPr>
          <a:xfrm>
            <a:off x="8406414" y="4525963"/>
            <a:ext cx="2708275" cy="1383030"/>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搜索引擎优化能够提高网站的曝光率和流量，吸引更多的潜在客户。优化的方法包括关键词优化、网站结构优化、内容优化等。</a:t>
            </a:r>
            <a:endParaRPr lang="en-US" sz="1100"/>
          </a:p>
        </p:txBody>
      </p:sp>
      <p:sp>
        <p:nvSpPr>
          <p:cNvPr id="10" name="AutoShape 10"/>
          <p:cNvSpPr/>
          <p:nvPr/>
        </p:nvSpPr>
        <p:spPr>
          <a:xfrm>
            <a:off x="8901714" y="4005263"/>
            <a:ext cx="2084387" cy="460375"/>
          </a:xfrm>
          <a:prstGeom prst="rect">
            <a:avLst/>
          </a:prstGeom>
          <a:noFill/>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solidFill>
                <a:latin typeface="Microsoft Yahei"/>
                <a:ea typeface="Microsoft Yahei"/>
                <a:cs typeface="Microsoft Yahei"/>
              </a:rPr>
              <a:t>详细描述</a:t>
            </a:r>
            <a:endParaRPr lang="en-US" sz="1100"/>
          </a:p>
        </p:txBody>
      </p:sp>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搜索引擎优化（SEO）</a:t>
            </a: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https://d.book118.com/095310221300011110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E0E07"/>
      </a:dk1>
      <a:lt1>
        <a:srgbClr val="EFEED8"/>
      </a:lt1>
      <a:dk2>
        <a:srgbClr val="0E0E07"/>
      </a:dk2>
      <a:lt2>
        <a:srgbClr val="FFE5B9"/>
      </a:lt2>
      <a:accent1>
        <a:srgbClr val="00608A"/>
      </a:accent1>
      <a:accent2>
        <a:srgbClr val="0080B8"/>
      </a:accent2>
      <a:accent3>
        <a:srgbClr val="FFA89D"/>
      </a:accent3>
      <a:accent4>
        <a:srgbClr val="EFA572"/>
      </a:accent4>
      <a:accent5>
        <a:srgbClr val="2DA9AE"/>
      </a:accent5>
      <a:accent6>
        <a:srgbClr val="5BA27C"/>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94</Paragraphs>
  <Slides>18</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18</vt:i4>
      </vt:variant>
    </vt:vector>
  </HeadingPairs>
  <TitlesOfParts>
    <vt:vector baseType="lpstr" size="22">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2024-09-16T04:20:09.384</cp:lastPrinted>
  <dcterms:created xsi:type="dcterms:W3CDTF">2024-09-15T20:20:09Z</dcterms:created>
  <dcterms:modified xsi:type="dcterms:W3CDTF">2024-09-15T20:20:11Z</dcterms:modified>
</cp:coreProperties>
</file>