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59EB58-7564-41C5-92EB-25886E8555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DE4DD6-89B1-46F0-81C4-ADE1CE15B5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954D74-B553-4310-8FC4-4161492E90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D656CA-2AD7-4DC3-8CCA-2EA4714854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B476DE0-7E68-4586-BB9A-CC0C4DC5FF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034528C-1A97-4AEE-8AA5-7E51A60FF9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4D4A6E5-DCEB-443A-8852-236C04B903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258CE4-A724-43B8-B6CD-1E0C36BD2F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365A5C-AF06-4943-9E4E-1A7E2A7BE9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79764F-D546-4450-B9ED-CD4BC187D7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4AE37D-1173-4508-B270-E602082077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5321334044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知识总结复习重点篇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知识体系梳理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重点知识点解析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难点与疑点解答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知识运用能力提升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复习方法与策略指导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模拟试题与真题演练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知识体系梳理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学科知识体系概述</a:t>
              </a:r>
            </a:p>
          </p:txBody>
        </p:sp>
      </p:grpSp>
      <p:sp>
        <p:nvSpPr>
          <p:cNvPr id="25" name="TextBox 25"/>
          <p:cNvSpPr txBox="1"/>
          <p:nvPr/>
        </p:nvSpPr>
        <p:spPr>
          <a:xfrm>
            <a:off x="1950266" y="268235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学科基本概念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029744" y="309552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阐述学科的核心概念、定义、分类等基础内容。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5795518" y="268235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学科发展历程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874995" y="309552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回顾学科的发展历程，包括重要理论、学派、代表人物等。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688512" y="268235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学科研究范畴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9767989" y="309552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介绍学科的研究对象、研究范围和研究方法。</a:t>
            </a:r>
          </a:p>
        </p:txBody>
      </p:sp>
      <p:pic>
        <p:nvPicPr>
          <p:cNvPr id="31" name="Picture 31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2" name="Picture 32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3" name="Picture 33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191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66863" y="4416743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47975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0145"/>
            <a:ext cx="755650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grpSp>
        <p:nvGrpSpPr>
          <p:cNvPr id="62" name="Group 6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3" name="AutoShape 6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TextBox 8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重要知识点归纳</a:t>
              </a:r>
            </a:p>
          </p:txBody>
        </p:sp>
      </p:grpSp>
      <p:sp>
        <p:nvSpPr>
          <p:cNvPr id="84" name="TextBox 84"/>
          <p:cNvSpPr txBox="1"/>
          <p:nvPr/>
        </p:nvSpPr>
        <p:spPr>
          <a:xfrm>
            <a:off x="923925" y="5145189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关键概念解析</a:t>
            </a:r>
          </a:p>
        </p:txBody>
      </p:sp>
      <p:sp>
        <p:nvSpPr>
          <p:cNvPr id="85" name="TextBox 85"/>
          <p:cNvSpPr txBox="1"/>
          <p:nvPr/>
        </p:nvSpPr>
        <p:spPr>
          <a:xfrm>
            <a:off x="6318250" y="3326131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阐述学科中的重要理论，包括理论内容、应用场景、意义等。</a:t>
            </a:r>
          </a:p>
        </p:txBody>
      </p:sp>
      <p:sp>
        <p:nvSpPr>
          <p:cNvPr id="86" name="TextBox 86"/>
          <p:cNvSpPr txBox="1"/>
          <p:nvPr/>
        </p:nvSpPr>
        <p:spPr>
          <a:xfrm>
            <a:off x="3670300" y="3625158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重要理论阐述</a:t>
            </a:r>
          </a:p>
        </p:txBody>
      </p:sp>
      <p:sp>
        <p:nvSpPr>
          <p:cNvPr id="87" name="TextBox 87"/>
          <p:cNvSpPr txBox="1"/>
          <p:nvPr/>
        </p:nvSpPr>
        <p:spPr>
          <a:xfrm>
            <a:off x="6318250" y="191780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典型案例分析</a:t>
            </a:r>
          </a:p>
        </p:txBody>
      </p:sp>
      <p:sp>
        <p:nvSpPr>
          <p:cNvPr id="88" name="TextBox 88"/>
          <p:cNvSpPr txBox="1"/>
          <p:nvPr/>
        </p:nvSpPr>
        <p:spPr>
          <a:xfrm>
            <a:off x="8927905" y="1448118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分析学科中的典型案例，包括案例背景、问题提出、解决方案等。</a:t>
            </a:r>
          </a:p>
        </p:txBody>
      </p:sp>
      <p:sp>
        <p:nvSpPr>
          <p:cNvPr id="89" name="TextBox 89"/>
          <p:cNvSpPr txBox="1"/>
          <p:nvPr/>
        </p:nvSpPr>
        <p:spPr>
          <a:xfrm>
            <a:off x="3402013" y="4962843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对学科中的关键概念进行深入解析，包括含义、特点、作用等。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以树状图的形式展示学科知识结构，包括主干知识、分支知识等。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知识树状图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966" r="14966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知识网络图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知识地图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111" r="1411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以网络图的形式展示学科知识结构，包括知识点之间的关联、层次关系等。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以地图的形式展示学科知识结构，包括知识点在学科体系中的位置、重要性等。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知识结构图展示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重点知识点解析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93" r="29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知识点三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系统阐述该知识点的理论体系，包括基本原理、定律、定理等。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详细解释该知识点的定义、内涵及外延，阐述其在学科体系中的地位和作用。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知识点二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深入剖析该知识点的本质特征，以及与相关概念的关联和区别。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核心概念阐释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原理一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详细解析该原理的提出背景、基本内容、适用范围及意义，通过实例加深理解。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原理二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深入剖析该原理的内在逻辑和运行机制，揭示其在实际问题中的应用价值。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规律一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系统阐述该规律的基本内容、表现形式及作用，探讨其在实际问题中的指导意义。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原理与规律剖析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例题一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针对某一知识点或原理，选取具有代表性的例题进行详细解析，展示解题思路和方法。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例题二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选取涉及多个知识点或原理的综合性例题，进行深入分析，提高综合运用能力。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例题三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选取具有实际背景的例题，通过建模和求解过程展示如何将理论知识应用于实际问题中。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典型例题分析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难点与疑点解答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5802313" y="3635375"/>
            <a:ext cx="0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3" name="Group 3"/>
          <p:cNvGrpSpPr/>
          <p:nvPr/>
        </p:nvGrpSpPr>
        <p:grpSpPr>
          <a:xfrm>
            <a:off x="411194" y="2085975"/>
            <a:ext cx="2876550" cy="900113"/>
            <a:chOff x="411194" y="2085975"/>
            <a:chExt cx="2876550" cy="900113"/>
          </a:xfrm>
        </p:grpSpPr>
        <p:sp>
          <p:nvSpPr>
            <p:cNvPr id="4" name="AutoShape 4"/>
            <p:cNvSpPr/>
            <p:nvPr/>
          </p:nvSpPr>
          <p:spPr>
            <a:xfrm>
              <a:off x="2954369" y="2085975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1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411194" y="2400300"/>
              <a:ext cx="2500313" cy="585788"/>
            </a:xfrm>
            <a:prstGeom prst="rect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" name="AutoShape 6"/>
          <p:cNvSpPr/>
          <p:nvPr/>
        </p:nvSpPr>
        <p:spPr>
          <a:xfrm>
            <a:off x="3332131" y="4551331"/>
            <a:ext cx="333375" cy="3333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>
                <a:solidFill>
                  <a:srgbClr val="FFFFFF">
                    <a:alpha val="100000"/>
                  </a:srgbClr>
                </a:solidFill>
                <a:latin typeface="Calibri Light"/>
                <a:ea typeface="Calibri Light"/>
                <a:cs typeface="Calibri Light"/>
              </a:rPr>
              <a:t>4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8688419" y="1750981"/>
            <a:ext cx="333375" cy="3349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>
                <a:solidFill>
                  <a:srgbClr val="FFFFFF">
                    <a:alpha val="100000"/>
                  </a:srgbClr>
                </a:solidFill>
                <a:latin typeface="Calibri Light"/>
                <a:ea typeface="Calibri Light"/>
                <a:cs typeface="Calibri Light"/>
              </a:rPr>
              <a:t>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15400" y="4337018"/>
            <a:ext cx="333375" cy="3349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>
                <a:solidFill>
                  <a:srgbClr val="FFFFFF">
                    <a:alpha val="100000"/>
                  </a:srgbClr>
                </a:solidFill>
                <a:latin typeface="Calibri Light"/>
                <a:ea typeface="Calibri Light"/>
                <a:cs typeface="Calibri Light"/>
              </a:rPr>
              <a:t>3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常见疑难问题汇总</a:t>
              </a:r>
            </a:p>
          </p:txBody>
        </p:sp>
      </p:grpSp>
      <p:sp>
        <p:nvSpPr>
          <p:cNvPr id="31" name="Freeform 31"/>
          <p:cNvSpPr/>
          <p:nvPr/>
        </p:nvSpPr>
        <p:spPr>
          <a:xfrm>
            <a:off x="5286375" y="2619375"/>
            <a:ext cx="1619250" cy="1619250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358979" y="1463569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问题一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38456" y="1876743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如何有效记忆复杂公式和定理？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9248775" y="1020657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问题二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9328252" y="1433831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遇到难题时如何找到突破口？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9328252" y="3735303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问题三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9407729" y="4148477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如何合理安排复习时间，提高学习效率？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94339" y="4238625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问题四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73817" y="4651799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在考试中如何调整心态，保持冷静？</a:t>
            </a:r>
          </a:p>
        </p:txBody>
      </p:sp>
      <p:grpSp>
        <p:nvGrpSpPr>
          <p:cNvPr id="40" name="Group 40"/>
          <p:cNvGrpSpPr/>
          <p:nvPr/>
        </p:nvGrpSpPr>
        <p:grpSpPr>
          <a:xfrm>
            <a:off x="3652304" y="1008278"/>
            <a:ext cx="4886325" cy="4876800"/>
            <a:chOff x="3652304" y="1008278"/>
            <a:chExt cx="4886325" cy="4876800"/>
          </a:xfrm>
        </p:grpSpPr>
        <p:sp>
          <p:nvSpPr>
            <p:cNvPr id="41" name="Freeform 41"/>
            <p:cNvSpPr/>
            <p:nvPr/>
          </p:nvSpPr>
          <p:spPr>
            <a:xfrm>
              <a:off x="3652304" y="1008278"/>
              <a:ext cx="4886325" cy="4876800"/>
            </a:xfrm>
            <a:custGeom>
              <a:rect l="l" t="t" r="r" b="b"/>
              <a:pathLst>
                <a:path w="3078" h="3072">
                  <a:moveTo>
                    <a:pt x="1464" y="3072"/>
                  </a:moveTo>
                  <a:lnTo>
                    <a:pt x="0" y="1462"/>
                  </a:lnTo>
                  <a:lnTo>
                    <a:pt x="1613" y="0"/>
                  </a:lnTo>
                  <a:lnTo>
                    <a:pt x="3078" y="1605"/>
                  </a:lnTo>
                  <a:lnTo>
                    <a:pt x="1464" y="3072"/>
                  </a:lnTo>
                  <a:close/>
                </a:path>
              </a:pathLst>
            </a:custGeom>
            <a:noFill/>
            <a:ln w="12668">
              <a:solidFill>
                <a:srgbClr val="EEEDED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3718979" y="1067015"/>
              <a:ext cx="4751387" cy="4749801"/>
            </a:xfrm>
            <a:custGeom>
              <a:rect l="l" t="t" r="r" b="b"/>
              <a:pathLst>
                <a:path w="2993" h="2992">
                  <a:moveTo>
                    <a:pt x="1385" y="2992"/>
                  </a:moveTo>
                  <a:lnTo>
                    <a:pt x="0" y="1388"/>
                  </a:lnTo>
                  <a:lnTo>
                    <a:pt x="1603" y="0"/>
                  </a:lnTo>
                  <a:lnTo>
                    <a:pt x="2993" y="1605"/>
                  </a:lnTo>
                  <a:lnTo>
                    <a:pt x="1385" y="2992"/>
                  </a:lnTo>
                  <a:close/>
                </a:path>
              </a:pathLst>
            </a:custGeom>
            <a:noFill/>
            <a:ln w="12668">
              <a:solidFill>
                <a:srgbClr val="EDECEC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779304" y="1133690"/>
              <a:ext cx="4632325" cy="4616451"/>
            </a:xfrm>
            <a:custGeom>
              <a:rect l="l" t="t" r="r" b="b"/>
              <a:pathLst>
                <a:path w="2918" h="2908">
                  <a:moveTo>
                    <a:pt x="1310" y="2908"/>
                  </a:moveTo>
                  <a:lnTo>
                    <a:pt x="0" y="1309"/>
                  </a:lnTo>
                  <a:lnTo>
                    <a:pt x="1602" y="0"/>
                  </a:lnTo>
                  <a:lnTo>
                    <a:pt x="2918" y="1600"/>
                  </a:lnTo>
                  <a:lnTo>
                    <a:pt x="1310" y="2908"/>
                  </a:lnTo>
                  <a:close/>
                </a:path>
              </a:pathLst>
            </a:custGeom>
            <a:noFill/>
            <a:ln w="12668">
              <a:solidFill>
                <a:srgbClr val="ECECEB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845979" y="1201953"/>
              <a:ext cx="4498975" cy="4489450"/>
            </a:xfrm>
            <a:custGeom>
              <a:rect l="l" t="t" r="r" b="b"/>
              <a:pathLst>
                <a:path w="2834" h="2828">
                  <a:moveTo>
                    <a:pt x="1236" y="2828"/>
                  </a:moveTo>
                  <a:lnTo>
                    <a:pt x="0" y="1228"/>
                  </a:lnTo>
                  <a:lnTo>
                    <a:pt x="1597" y="0"/>
                  </a:lnTo>
                  <a:lnTo>
                    <a:pt x="2834" y="1594"/>
                  </a:lnTo>
                  <a:lnTo>
                    <a:pt x="1236" y="2828"/>
                  </a:lnTo>
                  <a:close/>
                </a:path>
              </a:pathLst>
            </a:custGeom>
            <a:noFill/>
            <a:ln w="12668">
              <a:solidFill>
                <a:srgbClr val="EBEB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912654" y="1260690"/>
              <a:ext cx="4364037" cy="4362451"/>
            </a:xfrm>
            <a:custGeom>
              <a:rect l="l" t="t" r="r" b="b"/>
              <a:pathLst>
                <a:path w="2749" h="2748">
                  <a:moveTo>
                    <a:pt x="1157" y="2748"/>
                  </a:moveTo>
                  <a:lnTo>
                    <a:pt x="0" y="1160"/>
                  </a:lnTo>
                  <a:lnTo>
                    <a:pt x="1592" y="0"/>
                  </a:lnTo>
                  <a:lnTo>
                    <a:pt x="2749" y="1594"/>
                  </a:lnTo>
                  <a:lnTo>
                    <a:pt x="1157" y="2748"/>
                  </a:lnTo>
                  <a:close/>
                </a:path>
              </a:pathLst>
            </a:custGeom>
            <a:noFill/>
            <a:ln w="12668">
              <a:solidFill>
                <a:srgbClr val="EAEA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972979" y="1327366"/>
              <a:ext cx="4237037" cy="4229100"/>
            </a:xfrm>
            <a:custGeom>
              <a:rect l="l" t="t" r="r" b="b"/>
              <a:pathLst>
                <a:path w="2669" h="2664">
                  <a:moveTo>
                    <a:pt x="1082" y="2664"/>
                  </a:moveTo>
                  <a:lnTo>
                    <a:pt x="0" y="1081"/>
                  </a:lnTo>
                  <a:lnTo>
                    <a:pt x="1591" y="0"/>
                  </a:lnTo>
                  <a:lnTo>
                    <a:pt x="2669" y="1589"/>
                  </a:lnTo>
                  <a:lnTo>
                    <a:pt x="1082" y="2664"/>
                  </a:lnTo>
                  <a:close/>
                </a:path>
              </a:pathLst>
            </a:custGeom>
            <a:noFill/>
            <a:ln w="12668">
              <a:solidFill>
                <a:srgbClr val="E9E9E9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039654" y="1395628"/>
              <a:ext cx="4110037" cy="4102100"/>
            </a:xfrm>
            <a:custGeom>
              <a:rect l="l" t="t" r="r" b="b"/>
              <a:pathLst>
                <a:path w="2589" h="2584">
                  <a:moveTo>
                    <a:pt x="1003" y="2584"/>
                  </a:moveTo>
                  <a:lnTo>
                    <a:pt x="0" y="1001"/>
                  </a:lnTo>
                  <a:lnTo>
                    <a:pt x="1587" y="0"/>
                  </a:lnTo>
                  <a:lnTo>
                    <a:pt x="2589" y="1583"/>
                  </a:lnTo>
                  <a:lnTo>
                    <a:pt x="1003" y="2584"/>
                  </a:lnTo>
                  <a:close/>
                </a:path>
              </a:pathLst>
            </a:custGeom>
            <a:noFill/>
            <a:ln w="12668">
              <a:solidFill>
                <a:srgbClr val="E8E8E8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106329" y="1462303"/>
              <a:ext cx="3976687" cy="3968750"/>
            </a:xfrm>
            <a:custGeom>
              <a:rect l="l" t="t" r="r" b="b"/>
              <a:pathLst>
                <a:path w="2505" h="2500">
                  <a:moveTo>
                    <a:pt x="924" y="2500"/>
                  </a:moveTo>
                  <a:lnTo>
                    <a:pt x="0" y="921"/>
                  </a:lnTo>
                  <a:lnTo>
                    <a:pt x="1582" y="0"/>
                  </a:lnTo>
                  <a:lnTo>
                    <a:pt x="2505" y="1573"/>
                  </a:lnTo>
                  <a:lnTo>
                    <a:pt x="924" y="2500"/>
                  </a:lnTo>
                  <a:close/>
                </a:path>
              </a:pathLst>
            </a:custGeom>
            <a:noFill/>
            <a:ln w="12668">
              <a:solidFill>
                <a:srgbClr val="E8E7E7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4166654" y="1521041"/>
              <a:ext cx="3849687" cy="3841750"/>
            </a:xfrm>
            <a:custGeom>
              <a:rect l="l" t="t" r="r" b="b"/>
              <a:pathLst>
                <a:path w="2425" h="2420">
                  <a:moveTo>
                    <a:pt x="849" y="2420"/>
                  </a:moveTo>
                  <a:lnTo>
                    <a:pt x="0" y="847"/>
                  </a:lnTo>
                  <a:lnTo>
                    <a:pt x="1576" y="0"/>
                  </a:lnTo>
                  <a:lnTo>
                    <a:pt x="2425" y="1573"/>
                  </a:lnTo>
                  <a:lnTo>
                    <a:pt x="849" y="2420"/>
                  </a:lnTo>
                  <a:close/>
                </a:path>
              </a:pathLst>
            </a:custGeom>
            <a:noFill/>
            <a:ln w="12668">
              <a:solidFill>
                <a:srgbClr val="E7E6E6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233329" y="1587716"/>
              <a:ext cx="3722687" cy="3716337"/>
            </a:xfrm>
            <a:custGeom>
              <a:rect l="l" t="t" r="r" b="b"/>
              <a:pathLst>
                <a:path w="2345" h="2341">
                  <a:moveTo>
                    <a:pt x="769" y="2341"/>
                  </a:moveTo>
                  <a:lnTo>
                    <a:pt x="0" y="768"/>
                  </a:lnTo>
                  <a:lnTo>
                    <a:pt x="1571" y="0"/>
                  </a:lnTo>
                  <a:lnTo>
                    <a:pt x="2345" y="1568"/>
                  </a:lnTo>
                  <a:lnTo>
                    <a:pt x="769" y="2341"/>
                  </a:lnTo>
                  <a:close/>
                </a:path>
              </a:pathLst>
            </a:custGeom>
            <a:noFill/>
            <a:ln w="12668">
              <a:solidFill>
                <a:srgbClr val="E6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301591" y="1655978"/>
              <a:ext cx="3587750" cy="3581400"/>
            </a:xfrm>
            <a:custGeom>
              <a:rect l="l" t="t" r="r" b="b"/>
              <a:pathLst>
                <a:path w="2260" h="2256">
                  <a:moveTo>
                    <a:pt x="695" y="2256"/>
                  </a:moveTo>
                  <a:lnTo>
                    <a:pt x="0" y="688"/>
                  </a:lnTo>
                  <a:lnTo>
                    <a:pt x="1565" y="0"/>
                  </a:lnTo>
                  <a:lnTo>
                    <a:pt x="2260" y="1562"/>
                  </a:lnTo>
                  <a:lnTo>
                    <a:pt x="695" y="2256"/>
                  </a:lnTo>
                  <a:close/>
                </a:path>
              </a:pathLst>
            </a:custGeom>
            <a:noFill/>
            <a:ln w="12668">
              <a:solidFill>
                <a:srgbClr val="E5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4360329" y="1714716"/>
              <a:ext cx="3462337" cy="3454400"/>
            </a:xfrm>
            <a:custGeom>
              <a:rect l="l" t="t" r="r" b="b"/>
              <a:pathLst>
                <a:path w="2181" h="2176">
                  <a:moveTo>
                    <a:pt x="621" y="2176"/>
                  </a:moveTo>
                  <a:lnTo>
                    <a:pt x="0" y="619"/>
                  </a:lnTo>
                  <a:lnTo>
                    <a:pt x="1565" y="0"/>
                  </a:lnTo>
                  <a:lnTo>
                    <a:pt x="2181" y="1562"/>
                  </a:lnTo>
                  <a:lnTo>
                    <a:pt x="621" y="2176"/>
                  </a:lnTo>
                  <a:close/>
                </a:path>
              </a:pathLst>
            </a:custGeom>
            <a:noFill/>
            <a:ln w="12668">
              <a:solidFill>
                <a:srgbClr val="E4E4E4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427004" y="1781391"/>
              <a:ext cx="3335337" cy="3328987"/>
            </a:xfrm>
            <a:custGeom>
              <a:rect l="l" t="t" r="r" b="b"/>
              <a:pathLst>
                <a:path w="2101" h="2097">
                  <a:moveTo>
                    <a:pt x="541" y="2097"/>
                  </a:moveTo>
                  <a:lnTo>
                    <a:pt x="0" y="540"/>
                  </a:lnTo>
                  <a:lnTo>
                    <a:pt x="1560" y="0"/>
                  </a:lnTo>
                  <a:lnTo>
                    <a:pt x="2101" y="1557"/>
                  </a:lnTo>
                  <a:lnTo>
                    <a:pt x="541" y="2097"/>
                  </a:lnTo>
                  <a:close/>
                </a:path>
              </a:pathLst>
            </a:custGeom>
            <a:noFill/>
            <a:ln w="12668">
              <a:solidFill>
                <a:srgbClr val="E3E3E3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495266" y="1849653"/>
              <a:ext cx="3200400" cy="3194050"/>
            </a:xfrm>
            <a:custGeom>
              <a:rect l="l" t="t" r="r" b="b"/>
              <a:pathLst>
                <a:path w="2015" h="2011">
                  <a:moveTo>
                    <a:pt x="461" y="2012"/>
                  </a:moveTo>
                  <a:lnTo>
                    <a:pt x="0" y="460"/>
                  </a:lnTo>
                  <a:lnTo>
                    <a:pt x="1554" y="0"/>
                  </a:lnTo>
                  <a:lnTo>
                    <a:pt x="2016" y="1551"/>
                  </a:lnTo>
                  <a:lnTo>
                    <a:pt x="461" y="2012"/>
                  </a:lnTo>
                  <a:close/>
                </a:path>
              </a:pathLst>
            </a:custGeom>
            <a:noFill/>
            <a:ln w="12668">
              <a:solidFill>
                <a:srgbClr val="E2E2E2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4554004" y="1908391"/>
              <a:ext cx="3073400" cy="3068637"/>
            </a:xfrm>
            <a:custGeom>
              <a:rect l="l" t="t" r="r" b="b"/>
              <a:pathLst>
                <a:path w="1935" h="1933">
                  <a:moveTo>
                    <a:pt x="387" y="1933"/>
                  </a:moveTo>
                  <a:lnTo>
                    <a:pt x="0" y="386"/>
                  </a:lnTo>
                  <a:lnTo>
                    <a:pt x="1554" y="0"/>
                  </a:lnTo>
                  <a:lnTo>
                    <a:pt x="1936" y="1546"/>
                  </a:lnTo>
                  <a:lnTo>
                    <a:pt x="387" y="1933"/>
                  </a:lnTo>
                  <a:close/>
                </a:path>
              </a:pathLst>
            </a:custGeom>
            <a:noFill/>
            <a:ln w="12668">
              <a:solidFill>
                <a:srgbClr val="E1E1E1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620679" y="1975066"/>
              <a:ext cx="2947987" cy="2933700"/>
            </a:xfrm>
            <a:custGeom>
              <a:rect l="l" t="t" r="r" b="b"/>
              <a:pathLst>
                <a:path w="1857" h="1848">
                  <a:moveTo>
                    <a:pt x="308" y="1848"/>
                  </a:moveTo>
                  <a:lnTo>
                    <a:pt x="0" y="307"/>
                  </a:lnTo>
                  <a:lnTo>
                    <a:pt x="1544" y="0"/>
                  </a:lnTo>
                  <a:lnTo>
                    <a:pt x="1857" y="1541"/>
                  </a:lnTo>
                  <a:lnTo>
                    <a:pt x="308" y="1848"/>
                  </a:lnTo>
                  <a:close/>
                </a:path>
              </a:pathLst>
            </a:custGeom>
            <a:noFill/>
            <a:ln w="12668">
              <a:solidFill>
                <a:srgbClr val="E1E0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688941" y="2041741"/>
              <a:ext cx="2813050" cy="2808287"/>
            </a:xfrm>
            <a:custGeom>
              <a:rect l="l" t="t" r="r" b="b"/>
              <a:pathLst>
                <a:path w="1771" h="1769">
                  <a:moveTo>
                    <a:pt x="228" y="1769"/>
                  </a:moveTo>
                  <a:lnTo>
                    <a:pt x="0" y="228"/>
                  </a:lnTo>
                  <a:lnTo>
                    <a:pt x="1538" y="0"/>
                  </a:lnTo>
                  <a:lnTo>
                    <a:pt x="1772" y="1536"/>
                  </a:lnTo>
                  <a:lnTo>
                    <a:pt x="228" y="1769"/>
                  </a:lnTo>
                  <a:close/>
                </a:path>
              </a:pathLst>
            </a:custGeom>
            <a:noFill/>
            <a:ln w="12668">
              <a:solidFill>
                <a:srgbClr val="E0DF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4755616" y="2100478"/>
              <a:ext cx="2678113" cy="2682875"/>
            </a:xfrm>
            <a:custGeom>
              <a:rect l="l" t="t" r="r" b="b"/>
              <a:pathLst>
                <a:path w="1687" h="1690">
                  <a:moveTo>
                    <a:pt x="154" y="1690"/>
                  </a:moveTo>
                  <a:lnTo>
                    <a:pt x="0" y="154"/>
                  </a:lnTo>
                  <a:lnTo>
                    <a:pt x="1534" y="0"/>
                  </a:lnTo>
                  <a:lnTo>
                    <a:pt x="1687" y="1536"/>
                  </a:lnTo>
                  <a:lnTo>
                    <a:pt x="154" y="1690"/>
                  </a:lnTo>
                  <a:close/>
                </a:path>
              </a:pathLst>
            </a:custGeom>
            <a:noFill/>
            <a:ln w="12668">
              <a:solidFill>
                <a:srgbClr val="DFDFDF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73079" y="2001700"/>
            <a:ext cx="9603903" cy="34442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对于问题一：建议采用联想记忆法、图像记忆法等技巧，将复杂公式和定理与具体场景或图像相结合，形成深刻印象。同时，通过反复练习和实际应用，加深对知识点的理解和记忆。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对于问题二：在遇到难题时，首先不要慌张，要仔细阅读题目，分析已知条件和未知条件。然后，尝试从已知条件出发，逐步推导未知量。如果遇到困难，可以尝试变换思路或寻求他人帮助。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对于问题三：建议制定详细的复习计划，将每天的学习时间合理分配给各个科目和知识点。同时，要保持良好的作息习惯，保证充足的睡眠和饮食营养，以保持身体健康和精力充沛。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问题四：在考试中，首先要保持自信，相信自己已经充分准备了考试内容。如果遇到难题或不确定的题目，可以先放下，做其他题目，等完成所有题目后再回来仔细思考。同时，要学会控制情绪，保持冷静和专注。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针对性解答与指导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https://d.book118.com/095321334044011104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2024-09-13T22:05:39.193</cp:lastPrinted>
  <dcterms:created xsi:type="dcterms:W3CDTF">2024-09-13T14:05:39Z</dcterms:created>
  <dcterms:modified xsi:type="dcterms:W3CDTF">2024-09-13T14:05:41Z</dcterms:modified>
</cp:coreProperties>
</file>