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5087C0-008C-4024-8A6F-C5C2D760D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78C20-027D-4AEE-9E80-5F38F5152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C344DC-BB00-4055-81F0-7CB7B014B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A04A82-9FB0-478D-8982-EA35CAC2DF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2C075-9690-4ADC-97D8-C0E88D5A11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907222-BC90-45DF-B40F-D9C86F5A24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6B5A4E-501B-4B17-A191-58AB0580D8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05F50F-D326-4824-B1D0-038455E8B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029139-E434-4168-BB3B-9040E3824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D26FFA-1ED3-44CB-8B47-A3C07894C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02CCB-2670-45F8-A96C-8633D2363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 Id="rId3"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32310433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自动扶梯和自动人行道安装安全规范GB16899-2011版解读\n## 1.自动扶梯和自动人行道的基本概念及分类\n### 1.1自动扶梯和自动人行道的定义与用途\n### 1.2自动扶梯和自动人行道的分类与规格\n### 1.3自动扶梯和自动人行道的发展历程与趋势\n## 2.GB16899-2011版自动扶梯和自动人行道安全规范概述\n### 2.1GB16899-2011版规范的背景与目的\n### 2.2GB16899-2011版规范的主要内容与要求\n### 2.3GB16899-2011版规范的适用范围与实施日期\n## 3.自动扶梯和自动人行道安装的安全要求\n### 3.1安装前的准备工作与现场勘查\n### 3.2自动扶梯和自动人行道的安装方法与步骤\n### 3.3安装过程中的安全注意事项与防护措施\n## 4.自动扶梯和自动人行道调试与检验的安全要求\n### 4.1调试与检验前的准备工作与计划\n### 4.2自动扶梯和自动人行道的调试方法与步骤\n### 4.3调试与检验过程中的安全注意事项与防护措施\n## 5.自动扶梯和自动人行道运行与维护的安全要求\n### 5.1自动扶梯和自动人行道的运行管理与注意事项\n### 5.2自动扶梯和自动人行道的日常维护与保养\n### 5.3自动扶梯和自动人行道的安全检查与故障排除\n## 6.自动扶梯和自动人行道事故应急预案与处理\n### 6.1自动扶梯和自动人行道事故应急预案的制定与实施\n### 6.2自动扶梯和自动人行道事故的处理方法与流程\n### 6.3自动扶梯和自动人行道事故后的原因分析与预防措施\n## 7.自动扶梯和自动人行道安全规范的贯彻实施与监管\n### 7.1自动扶梯和自动人行道安全规范的贯彻实施与推广\n### 7.2自动扶梯和自动人行道安全规范的监管与执法\n### 7.3自动扶梯和自动人行道安全规范的修订与完善\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606765"/>
            <a:ext cx="11055350" cy="1409700"/>
          </a:xfrm>
        </p:spPr>
        <p:txBody>
          <a:bodyPr vert="horz" wrap="square" lIns="91440" tIns="45720" rIns="91440" bIns="45720" anchor="t">
            <a:spAutoFit/>
          </a:bodyPr>
          <a:lstStyle/>
          <a:p>
            <a:r>
              <a:rPr lang="zh-CN" sz="4800"/>
              <a:t>自动扶梯和自动人行道安装安全规范GB16899-2011版解读</a:t>
            </a:r>
            <a:endParaRPr/>
          </a:p>
        </p:txBody>
      </p:sp>
      <p:sp>
        <p:nvSpPr>
          <p:cNvPr id="3" name="文本占位符 3" descr="{&quot;isTemplate&quot;:false,&quot;type&quot;:&quot;content&quot;,&quot;canOmit&quot;:true,&quot;range&quot;:0}"/>
          <p:cNvSpPr>
            <a:spLocks noGrp="1"/>
          </p:cNvSpPr>
          <p:nvPr>
            <p:ph type="body" sz="quarter" idx="10"/>
          </p:nvPr>
        </p:nvSpPr>
        <p:spPr>
          <a:xfrm>
            <a:off x="5934740" y="1987738"/>
            <a:ext cx="322524" cy="480131"/>
          </a:xfrm>
        </p:spPr>
        <p:txBody>
          <a:bodyPr/>
          <a:lstStyle/>
          <a:p>
            <a:pPr>
              <a:buFont typeface="Arial" pitchFamily="34" charset="0"/>
              <a:buNone/>
            </a:pPr>
            <a:r>
              <a:rPr lang="en-US" sz="2800"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自动扶梯和自动人行道的基本概念及分类</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6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3" name="Group 598"/>
            <p:cNvGrpSpPr/>
            <p:nvPr/>
          </p:nvGrpSpPr>
          <p:grpSpPr>
            <a:xfrm>
              <a:off x="763829" y="1414808"/>
              <a:ext cx="6972294" cy="2337649"/>
              <a:chOff x="763829" y="1414808"/>
              <a:chExt cx="6972294" cy="2337649"/>
            </a:xfrm>
          </p:grpSpPr>
          <p:sp>
            <p:nvSpPr>
              <p:cNvPr id="26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自动扶梯</a:t>
                </a:r>
                <a:endParaRPr/>
              </a:p>
            </p:txBody>
          </p:sp>
          <p:sp>
            <p:nvSpPr>
              <p:cNvPr id="26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是由动力驱动的连续循环运动的梯级，用于向上或向下倾斜输送乘客的固定电力驱动设备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主要用于商场、超市、地铁站、机场等公共场所，方便乘客在不同楼层之间快速移动</a:t>
                </a:r>
                <a:endParaRPr/>
              </a:p>
            </p:txBody>
          </p:sp>
          <p:sp>
            <p:nvSpPr>
              <p:cNvPr id="26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0" name="Group 591"/>
            <p:cNvGrpSpPr/>
            <p:nvPr/>
          </p:nvGrpSpPr>
          <p:grpSpPr>
            <a:xfrm>
              <a:off x="689593" y="3949139"/>
              <a:ext cx="7078256" cy="2128975"/>
              <a:chOff x="689593" y="3949139"/>
              <a:chExt cx="7078256" cy="2128975"/>
            </a:xfrm>
          </p:grpSpPr>
          <p:sp>
            <p:nvSpPr>
              <p:cNvPr id="27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自动人行道</a:t>
                </a:r>
                <a:endParaRPr/>
              </a:p>
            </p:txBody>
          </p:sp>
          <p:sp>
            <p:nvSpPr>
              <p:cNvPr id="27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是由动力驱动的连续循环运动的带式输送装置，用于水平输送乘客的固定电力驱动设备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主要用于商场、超市、地铁站、机场等公共场所，方便乘客在不同区域之间快速移动</a:t>
                </a:r>
                <a:endParaRPr/>
              </a:p>
            </p:txBody>
          </p:sp>
          <p:sp>
            <p:nvSpPr>
              <p:cNvPr id="27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自动扶梯和自动人行道的定义与用途</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8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自动扶梯和自动人行道的分类与规格</a:t>
            </a:r>
            <a:endParaRPr lang="en-US" altLang="zh-CN" sz="2800" b="1">
              <a:latin typeface="+mj-ea"/>
              <a:ea typeface="+mj-ea"/>
            </a:endParaRPr>
          </a:p>
        </p:txBody>
      </p:sp>
      <p:grpSp>
        <p:nvGrpSpPr>
          <p:cNvPr id="284" name="组合 283"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85" name="组合 284"/>
            <p:cNvGrpSpPr/>
            <p:nvPr/>
          </p:nvGrpSpPr>
          <p:grpSpPr>
            <a:xfrm>
              <a:off x="660399" y="2074672"/>
              <a:ext cx="5100082" cy="4536540"/>
              <a:chOff x="660399" y="2074672"/>
              <a:chExt cx="5100082" cy="4536540"/>
            </a:xfrm>
          </p:grpSpPr>
          <p:sp>
            <p:nvSpPr>
              <p:cNvPr id="28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自动扶梯的分类</a:t>
                </a:r>
                <a:endParaRPr lang="en-US" altLang="zh-CN" sz="2000" b="1">
                  <a:latin typeface="Microsoft YaHei" panose="020b0503020204020204" pitchFamily="34" charset="-122"/>
                  <a:ea typeface="Microsoft YaHei" panose="020b0503020204020204" pitchFamily="34" charset="-122"/>
                </a:endParaRPr>
              </a:p>
            </p:txBody>
          </p:sp>
          <p:sp>
            <p:nvSpPr>
              <p:cNvPr id="28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按驱动方式分：液压驱动、电动驱动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按结构形式分：开放式、封闭式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按提升高度分：小提升高度、大提升高度</a:t>
                </a:r>
                <a:endParaRPr/>
              </a:p>
            </p:txBody>
          </p:sp>
          <p:pic>
            <p:nvPicPr>
              <p:cNvPr id="28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0" name="组合 289"/>
            <p:cNvGrpSpPr/>
            <p:nvPr/>
          </p:nvGrpSpPr>
          <p:grpSpPr>
            <a:xfrm>
              <a:off x="6431519" y="2074672"/>
              <a:ext cx="5100082" cy="4536540"/>
              <a:chOff x="660399" y="2074672"/>
              <a:chExt cx="5100082" cy="4536540"/>
            </a:xfrm>
          </p:grpSpPr>
          <p:sp>
            <p:nvSpPr>
              <p:cNvPr id="29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自动人行道的分类</a:t>
                </a:r>
                <a:endParaRPr lang="en-US" altLang="zh-CN" sz="2000" b="1">
                  <a:latin typeface="Microsoft YaHei" panose="020b0503020204020204" pitchFamily="34" charset="-122"/>
                  <a:ea typeface="Microsoft YaHei" panose="020b0503020204020204" pitchFamily="34" charset="-122"/>
                </a:endParaRPr>
              </a:p>
            </p:txBody>
          </p:sp>
          <p:sp>
            <p:nvSpPr>
              <p:cNvPr id="29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按驱动方式分：液压驱动、电动驱动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按结构形式分：带式、板式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按输送能力分：轻型、重型</a:t>
                </a:r>
                <a:endParaRPr/>
              </a:p>
            </p:txBody>
          </p:sp>
          <p:pic>
            <p:nvPicPr>
              <p:cNvPr id="29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9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自动扶梯的发展历程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19世纪末，法国、英国等欧洲国家开始研制自动扶梯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20世纪初，自动扶梯开始在公共场所投入使用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20世纪中期，随着电力技术的进步，自动扶梯得到广泛应用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自动人行道的的发展历程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20世纪初，美国、英国等欧美国家开始研制自动人行道</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20世纪中期，自动人行道开始在公共场所投入使用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20世纪末，随着电力技术的进步，自动人行道得到广泛应用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自动扶梯和自动人行道的趋势</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随着科技的发展，自动扶梯和自动人行道将更加智能化、人性化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随着环保意识的提高，自动扶梯和自动人行道将采用更加环保的材料和技术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随着人们对安全要求的提高，自动扶梯和自动人行道的安全性能将得到进一步提升</a:t>
            </a:r>
            <a:endParaRPr/>
          </a:p>
        </p:txBody>
      </p:sp>
      <p:sp>
        <p:nvSpPr>
          <p:cNvPr id="29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自动扶梯和自动人行道的发展历程与趋势</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9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30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30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GB16899-2011版自动扶梯和自动人行道安全规范概述</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0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GB16899-2011版规范的背景与目的</a:t>
            </a:r>
            <a:endParaRPr lang="en-US" altLang="zh-CN" sz="2800" b="1">
              <a:latin typeface="+mj-ea"/>
              <a:ea typeface="+mj-ea"/>
            </a:endParaRPr>
          </a:p>
        </p:txBody>
      </p:sp>
      <p:grpSp>
        <p:nvGrpSpPr>
          <p:cNvPr id="304" name="组合 303"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5" name="组合 304"/>
            <p:cNvGrpSpPr/>
            <p:nvPr/>
          </p:nvGrpSpPr>
          <p:grpSpPr>
            <a:xfrm>
              <a:off x="660399" y="2074672"/>
              <a:ext cx="5100082" cy="4536540"/>
              <a:chOff x="660399" y="2074672"/>
              <a:chExt cx="5100082" cy="4536540"/>
            </a:xfrm>
          </p:grpSpPr>
          <p:sp>
            <p:nvSpPr>
              <p:cNvPr id="30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背景</a:t>
                </a:r>
                <a:endParaRPr lang="en-US" altLang="zh-CN" sz="2000" b="1">
                  <a:latin typeface="Microsoft YaHei" panose="020b0503020204020204" pitchFamily="34" charset="-122"/>
                  <a:ea typeface="Microsoft YaHei" panose="020b0503020204020204" pitchFamily="34" charset="-122"/>
                </a:endParaRPr>
              </a:p>
            </p:txBody>
          </p:sp>
          <p:sp>
            <p:nvSpPr>
              <p:cNvPr id="30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自动扶梯和自动人行道在公共场所广泛应用，但安全问题日益突出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为了保障自动扶梯和自动人行道的安全运行，制定相应的安全规范势在必行</a:t>
                </a:r>
                <a:endParaRPr/>
              </a:p>
            </p:txBody>
          </p:sp>
          <p:pic>
            <p:nvPicPr>
              <p:cNvPr id="30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0" name="组合 309"/>
            <p:cNvGrpSpPr/>
            <p:nvPr/>
          </p:nvGrpSpPr>
          <p:grpSpPr>
            <a:xfrm>
              <a:off x="6431519" y="2074672"/>
              <a:ext cx="5100082" cy="4536540"/>
              <a:chOff x="660399" y="2074672"/>
              <a:chExt cx="5100082" cy="4536540"/>
            </a:xfrm>
          </p:grpSpPr>
          <p:sp>
            <p:nvSpPr>
              <p:cNvPr id="31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目的</a:t>
                </a:r>
                <a:endParaRPr lang="en-US" altLang="zh-CN" sz="2000" b="1">
                  <a:latin typeface="Microsoft YaHei" panose="020b0503020204020204" pitchFamily="34" charset="-122"/>
                  <a:ea typeface="Microsoft YaHei" panose="020b0503020204020204" pitchFamily="34" charset="-122"/>
                </a:endParaRPr>
              </a:p>
            </p:txBody>
          </p:sp>
          <p:sp>
            <p:nvSpPr>
              <p:cNvPr id="31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规范自动扶梯和自动人行道的安装、调试、运行和维护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保障自动扶梯和自动人行道的安全运行，防止事故发生</a:t>
                </a:r>
                <a:endParaRPr/>
              </a:p>
            </p:txBody>
          </p:sp>
          <p:pic>
            <p:nvPicPr>
              <p:cNvPr id="31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1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1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8" name="Group 598"/>
            <p:cNvGrpSpPr/>
            <p:nvPr/>
          </p:nvGrpSpPr>
          <p:grpSpPr>
            <a:xfrm>
              <a:off x="763829" y="1414808"/>
              <a:ext cx="6972294" cy="2337649"/>
              <a:chOff x="763829" y="1414808"/>
              <a:chExt cx="6972294" cy="2337649"/>
            </a:xfrm>
          </p:grpSpPr>
          <p:sp>
            <p:nvSpPr>
              <p:cNvPr id="31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主要内容</a:t>
                </a:r>
                <a:endParaRPr/>
              </a:p>
            </p:txBody>
          </p:sp>
          <p:sp>
            <p:nvSpPr>
              <p:cNvPr id="32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自动扶梯和自动人行道的安装、调试、运行和维护要求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自动扶梯和自动人行道的安全性能要求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自动扶梯和自动人行道的事故应急预案和处理方法</a:t>
                </a:r>
                <a:endParaRPr/>
              </a:p>
            </p:txBody>
          </p:sp>
          <p:sp>
            <p:nvSpPr>
              <p:cNvPr id="32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2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2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2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25" name="Group 591"/>
            <p:cNvGrpSpPr/>
            <p:nvPr/>
          </p:nvGrpSpPr>
          <p:grpSpPr>
            <a:xfrm>
              <a:off x="689593" y="3949139"/>
              <a:ext cx="7078256" cy="2128975"/>
              <a:chOff x="689593" y="3949139"/>
              <a:chExt cx="7078256" cy="2128975"/>
            </a:xfrm>
          </p:grpSpPr>
          <p:sp>
            <p:nvSpPr>
              <p:cNvPr id="32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要求</a:t>
                </a:r>
                <a:endParaRPr/>
              </a:p>
            </p:txBody>
          </p:sp>
          <p:sp>
            <p:nvSpPr>
              <p:cNvPr id="32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自动扶梯和自动人行道的安装、调试、运行和维护应符合规范要求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自动扶梯和自动人行道的安全性能应达到规范规定的标准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自动扶梯和自动人行道的事故应急预案和处理方法应按照规定制定和实施</a:t>
                </a:r>
                <a:endParaRPr/>
              </a:p>
            </p:txBody>
          </p:sp>
          <p:sp>
            <p:nvSpPr>
              <p:cNvPr id="32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2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3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3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3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GB16899-2011版规范的主要内容与要求</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3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3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36" name="Group 598"/>
            <p:cNvGrpSpPr/>
            <p:nvPr/>
          </p:nvGrpSpPr>
          <p:grpSpPr>
            <a:xfrm>
              <a:off x="763829" y="1414808"/>
              <a:ext cx="6972294" cy="2337649"/>
              <a:chOff x="763829" y="1414808"/>
              <a:chExt cx="6972294" cy="2337649"/>
            </a:xfrm>
          </p:grpSpPr>
          <p:sp>
            <p:nvSpPr>
              <p:cNvPr id="33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适用范围</a:t>
                </a:r>
                <a:endParaRPr/>
              </a:p>
            </p:txBody>
          </p:sp>
          <p:sp>
            <p:nvSpPr>
              <p:cNvPr id="33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本规范适用于公共场所使用的自动扶梯和自动人行道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本规范不适用于特殊场所使用的自动扶梯和自动人行道，如矿井、水下等</a:t>
                </a:r>
                <a:endParaRPr/>
              </a:p>
            </p:txBody>
          </p:sp>
          <p:sp>
            <p:nvSpPr>
              <p:cNvPr id="33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4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4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4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43" name="Group 591"/>
            <p:cNvGrpSpPr/>
            <p:nvPr/>
          </p:nvGrpSpPr>
          <p:grpSpPr>
            <a:xfrm>
              <a:off x="689593" y="3949139"/>
              <a:ext cx="7078256" cy="2128975"/>
              <a:chOff x="689593" y="3949139"/>
              <a:chExt cx="7078256" cy="2128975"/>
            </a:xfrm>
          </p:grpSpPr>
          <p:sp>
            <p:nvSpPr>
              <p:cNvPr id="34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实施日期</a:t>
                </a:r>
                <a:endParaRPr/>
              </a:p>
            </p:txBody>
          </p:sp>
          <p:sp>
            <p:nvSpPr>
              <p:cNvPr id="34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本规范自2011年12月1日起实施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自实施之日起，新建、改建、扩建的自动扶梯和自动人行道应符合本规范要求</a:t>
                </a:r>
                <a:endParaRPr/>
              </a:p>
            </p:txBody>
          </p:sp>
          <p:sp>
            <p:nvSpPr>
              <p:cNvPr id="34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4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4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4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5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GB16899-2011版规范的适用范围与实施日期</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自动扶梯和自动人行道安装的安全要求</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安装前的准备工作与现场勘查</a:t>
            </a:r>
            <a:endParaRPr lang="en-US" altLang="zh-CN" sz="2800" b="1">
              <a:latin typeface="+mj-ea"/>
              <a:ea typeface="+mj-ea"/>
            </a:endParaRPr>
          </a:p>
        </p:txBody>
      </p:sp>
      <p:grpSp>
        <p:nvGrpSpPr>
          <p:cNvPr id="12" name="组合 11"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组合 12"/>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准备工作</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自动扶梯和自动人行道安装前，应认真阅读产品说明书和技术文件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自动扶梯和自动人行道安装前，应对安装人员进行安全技术交底</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组合 17"/>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现场勘查</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自动扶梯和自动人行道安装前，应对安装现场进行勘查，了解现场环境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自动扶梯和自动人行道安装前，应对安装现场的安全防护措施进行检查</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自动扶梯和自动人行道的安装方法与步骤</a:t>
            </a:r>
            <a:endParaRPr lang="en-US" altLang="zh-CN" sz="2800" b="1">
              <a:latin typeface="+mj-ea"/>
              <a:ea typeface="+mj-ea"/>
            </a:endParaRPr>
          </a:p>
        </p:txBody>
      </p:sp>
      <p:grpSp>
        <p:nvGrpSpPr>
          <p:cNvPr id="25" name="组合 24"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 name="组合 25"/>
            <p:cNvGrpSpPr/>
            <p:nvPr/>
          </p:nvGrpSpPr>
          <p:grpSpPr>
            <a:xfrm>
              <a:off x="660399" y="2074672"/>
              <a:ext cx="5100082" cy="4536540"/>
              <a:chOff x="660399" y="2074672"/>
              <a:chExt cx="5100082" cy="4536540"/>
            </a:xfrm>
          </p:grpSpPr>
          <p:sp>
            <p:nvSpPr>
              <p:cNvPr id="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安装方法</a:t>
                </a:r>
                <a:endParaRPr lang="en-US" altLang="zh-CN" sz="2000" b="1">
                  <a:latin typeface="Microsoft YaHei" panose="020b0503020204020204" pitchFamily="34" charset="-122"/>
                  <a:ea typeface="Microsoft YaHei" panose="020b0503020204020204" pitchFamily="34" charset="-122"/>
                </a:endParaRPr>
              </a:p>
            </p:txBody>
          </p:sp>
          <p:sp>
            <p:nvSpPr>
              <p:cNvPr id="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自动扶梯和自动人行道安装应根据产品说明书和技术文件进行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自动扶梯和自动人行道安装应遵循先安装基础、再安装主体、最后安装附件的顺序</a:t>
                </a:r>
                <a:endParaRPr/>
              </a:p>
            </p:txBody>
          </p:sp>
          <p:pic>
            <p:nvPicPr>
              <p:cNvPr id="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 name="组合 30"/>
            <p:cNvGrpSpPr/>
            <p:nvPr/>
          </p:nvGrpSpPr>
          <p:grpSpPr>
            <a:xfrm>
              <a:off x="643151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安装步骤</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自动扶梯和自动人行道安装步骤包括：测量放线、安装基础、安装主体、安装附件、调试检验</a:t>
                </a:r>
                <a:endParaRPr/>
              </a:p>
            </p:txBody>
          </p:sp>
          <p:pic>
            <p:nvPicPr>
              <p:cNvPr id="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9" name="Group 598"/>
            <p:cNvGrpSpPr/>
            <p:nvPr/>
          </p:nvGrpSpPr>
          <p:grpSpPr>
            <a:xfrm>
              <a:off x="763829" y="1414808"/>
              <a:ext cx="6972294" cy="2337649"/>
              <a:chOff x="763829" y="1414808"/>
              <a:chExt cx="6972294" cy="2337649"/>
            </a:xfrm>
          </p:grpSpPr>
          <p:sp>
            <p:nvSpPr>
              <p:cNvPr id="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安全注意事项</a:t>
                </a:r>
                <a:endParaRPr/>
              </a:p>
            </p:txBody>
          </p:sp>
          <p:sp>
            <p:nvSpPr>
              <p:cNvPr id="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自动扶梯和自动人行道安装过程中，应遵守施工现场的安全规章制度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自动扶梯和自动人行道安装过程中，应佩戴安全带，确保人身安全</a:t>
                </a:r>
                <a:endParaRPr/>
              </a:p>
            </p:txBody>
          </p:sp>
          <p:sp>
            <p:nvSpPr>
              <p:cNvPr id="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6" name="Group 591"/>
            <p:cNvGrpSpPr/>
            <p:nvPr/>
          </p:nvGrpSpPr>
          <p:grpSpPr>
            <a:xfrm>
              <a:off x="689593" y="3949139"/>
              <a:ext cx="7078256" cy="2128975"/>
              <a:chOff x="689593" y="3949139"/>
              <a:chExt cx="7078256" cy="2128975"/>
            </a:xfrm>
          </p:grpSpPr>
          <p:sp>
            <p:nvSpPr>
              <p:cNvPr id="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防护措施</a:t>
                </a:r>
                <a:endParaRPr/>
              </a:p>
            </p:txBody>
          </p:sp>
          <p:sp>
            <p:nvSpPr>
              <p:cNvPr id="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自动扶梯和自动人行道安装过程中，应设置安全防护栏杆，防止物品坠落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自动扶梯和自动人行道安装过程中，应使用专用工具，避免使用劣质工具</a:t>
                </a:r>
                <a:endParaRPr/>
              </a:p>
            </p:txBody>
          </p:sp>
          <p:sp>
            <p:nvSpPr>
              <p:cNvPr id="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安装过程中的安全注意事项与防护措施</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5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5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04</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5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自动扶梯和自动人行道调试与检验的安全要求</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5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6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61" name="Group 598"/>
            <p:cNvGrpSpPr/>
            <p:nvPr/>
          </p:nvGrpSpPr>
          <p:grpSpPr>
            <a:xfrm>
              <a:off x="763829" y="1414808"/>
              <a:ext cx="6972294" cy="2337649"/>
              <a:chOff x="763829" y="1414808"/>
              <a:chExt cx="6972294" cy="2337649"/>
            </a:xfrm>
          </p:grpSpPr>
          <p:sp>
            <p:nvSpPr>
              <p:cNvPr id="6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准备工作</a:t>
                </a:r>
                <a:endParaRPr/>
              </a:p>
            </p:txBody>
          </p:sp>
          <p:sp>
            <p:nvSpPr>
              <p:cNvPr id="6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自动扶梯和自动人行道调试与检验前，应认真阅读产品说明书和技术文件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自动扶梯和自动人行道调试与检验前，应对调试与检验人员进行安全技术交底</a:t>
                </a:r>
                <a:endParaRPr/>
              </a:p>
            </p:txBody>
          </p:sp>
          <p:sp>
            <p:nvSpPr>
              <p:cNvPr id="6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6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6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6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68" name="Group 591"/>
            <p:cNvGrpSpPr/>
            <p:nvPr/>
          </p:nvGrpSpPr>
          <p:grpSpPr>
            <a:xfrm>
              <a:off x="689593" y="3949139"/>
              <a:ext cx="7078256" cy="2128975"/>
              <a:chOff x="689593" y="3949139"/>
              <a:chExt cx="7078256" cy="2128975"/>
            </a:xfrm>
          </p:grpSpPr>
          <p:sp>
            <p:nvSpPr>
              <p:cNvPr id="6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计划</a:t>
                </a:r>
                <a:endParaRPr/>
              </a:p>
            </p:txBody>
          </p:sp>
          <p:sp>
            <p:nvSpPr>
              <p:cNvPr id="7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自动扶梯和自动人行道调试与检验前，应制定详细的调试与检验计划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自动扶梯和自动人行道调试与检验前，应准备好调试与检验所需的工具和设备</a:t>
                </a:r>
                <a:endParaRPr/>
              </a:p>
            </p:txBody>
          </p:sp>
          <p:sp>
            <p:nvSpPr>
              <p:cNvPr id="7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7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7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7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7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调试与检验前的准备工作与计划</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https://d.book118.com/095323104330011120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自动扶梯和自动人行道安装安全规范GB16899-2011版解读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2024-09-23T16:02:03.772</cp:lastPrinted>
  <dcterms:created xsi:type="dcterms:W3CDTF">2024-09-23T08:02:03Z</dcterms:created>
  <dcterms:modified xsi:type="dcterms:W3CDTF">2024-09-23T08:02:05Z</dcterms:modified>
</cp:coreProperties>
</file>