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46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tags" Target="../tags/tag9.xml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tags" Target="../tags/tag12.xml" /><Relationship Id="rId16" Type="http://schemas.openxmlformats.org/officeDocument/2006/relationships/tags" Target="../tags/tag13.xml" /><Relationship Id="rId17" Type="http://schemas.openxmlformats.org/officeDocument/2006/relationships/tags" Target="../tags/tag14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image" Target="../media/image3.svg" /><Relationship Id="rId7" Type="http://schemas.openxmlformats.org/officeDocument/2006/relationships/tags" Target="../tags/tag4.xml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5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7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8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image" Target="../media/image3.svg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5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5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5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2" Type="http://schemas.openxmlformats.org/officeDocument/2006/relationships/tags" Target="../tags/tag66.xml" /><Relationship Id="rId3" Type="http://schemas.openxmlformats.org/officeDocument/2006/relationships/image" Target="../media/image4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5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5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0.xml" /><Relationship Id="rId11" Type="http://schemas.openxmlformats.org/officeDocument/2006/relationships/tags" Target="../tags/tag91.xml" /><Relationship Id="rId12" Type="http://schemas.openxmlformats.org/officeDocument/2006/relationships/tags" Target="../tags/tag92.xml" /><Relationship Id="rId13" Type="http://schemas.openxmlformats.org/officeDocument/2006/relationships/tags" Target="../tags/tag93.xml" /><Relationship Id="rId14" Type="http://schemas.openxmlformats.org/officeDocument/2006/relationships/tags" Target="../tags/tag94.xml" /><Relationship Id="rId15" Type="http://schemas.openxmlformats.org/officeDocument/2006/relationships/tags" Target="../tags/tag95.xml" /><Relationship Id="rId16" Type="http://schemas.openxmlformats.org/officeDocument/2006/relationships/tags" Target="../tags/tag96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image" Target="../media/image3.svg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CEBCBD-3A55-4370-AAAE-E7C654CA5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DFC27B-8BD5-43EB-A2BE-CE0841E86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86E356-535E-4208-8990-9E05D79F5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834970-59FD-450B-90F2-35D4D9C0A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9A6A95-9CEA-4411-9710-2CAEF1AE3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F616AA-76F6-4C21-8187-E0FACA510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339513-16D3-46B9-B998-F83280BAC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DA956B-CFCF-4571-B879-D97D9175E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77D553-59D0-4222-8679-1CC08556B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860732-8F07-4A46-8C9B-79E968855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4B54BB-C2D0-4D14-8D8A-4D980B779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5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3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7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44" name="图形 43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59" name="椭圆 58"/>
          <p:cNvSpPr/>
          <p:nvPr>
            <p:custDataLst>
              <p:tags r:id="rId8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60" name="椭圆 59"/>
          <p:cNvSpPr/>
          <p:nvPr>
            <p:custDataLst>
              <p:tags r:id="rId9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1" name="椭圆 60"/>
          <p:cNvSpPr/>
          <p:nvPr>
            <p:custDataLst>
              <p:tags r:id="rId10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2" name="椭圆 61"/>
          <p:cNvSpPr/>
          <p:nvPr>
            <p:custDataLst>
              <p:tags r:id="rId11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8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9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72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7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59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60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1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2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11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9" name="图形 43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8" name="联系方式"/>
          <p:cNvSpPr txBox="1">
            <a:spLocks noGrp="1"/>
          </p:cNvSpPr>
          <p:nvPr>
            <p:ph type="body" idx="2"/>
            <p:custDataLst>
              <p:tags r:id="rId8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7" name="节编号"/>
          <p:cNvSpPr txBox="1"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1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5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10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7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8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6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5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3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7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44" name="图形 43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59" name="椭圆 58"/>
          <p:cNvSpPr/>
          <p:nvPr>
            <p:custDataLst>
              <p:tags r:id="rId8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60" name="椭圆 59"/>
          <p:cNvSpPr/>
          <p:nvPr>
            <p:custDataLst>
              <p:tags r:id="rId9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1" name="椭圆 60"/>
          <p:cNvSpPr/>
          <p:nvPr>
            <p:custDataLst>
              <p:tags r:id="rId10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2" name="椭圆 61"/>
          <p:cNvSpPr/>
          <p:nvPr>
            <p:custDataLst>
              <p:tags r:id="rId11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8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png" /><Relationship Id="rId13" Type="http://schemas.openxmlformats.org/officeDocument/2006/relationships/tags" Target="../tags/tag97.xml" /><Relationship Id="rId14" Type="http://schemas.openxmlformats.org/officeDocument/2006/relationships/image" Target="../media/image5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2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uFillTx/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21" Type="http://schemas.openxmlformats.org/officeDocument/2006/relationships/tags" Target="../tags/tag127.xml" /><Relationship Id="rId22" Type="http://schemas.openxmlformats.org/officeDocument/2006/relationships/tags" Target="../tags/tag128.xml" /><Relationship Id="rId23" Type="http://schemas.openxmlformats.org/officeDocument/2006/relationships/tags" Target="../tags/tag129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18" Type="http://schemas.openxmlformats.org/officeDocument/2006/relationships/tags" Target="../tags/tag150.xml" /><Relationship Id="rId19" Type="http://schemas.openxmlformats.org/officeDocument/2006/relationships/tags" Target="../tags/tag151.xml" /><Relationship Id="rId2" Type="http://schemas.openxmlformats.org/officeDocument/2006/relationships/tags" Target="../tags/tag134.xml" /><Relationship Id="rId20" Type="http://schemas.openxmlformats.org/officeDocument/2006/relationships/tags" Target="../tags/tag152.xml" /><Relationship Id="rId21" Type="http://schemas.openxmlformats.org/officeDocument/2006/relationships/tags" Target="../tags/tag153.xml" /><Relationship Id="rId22" Type="http://schemas.openxmlformats.org/officeDocument/2006/relationships/tags" Target="../tags/tag15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14" Type="http://schemas.openxmlformats.org/officeDocument/2006/relationships/tags" Target="../tags/tag200.xml" /><Relationship Id="rId15" Type="http://schemas.openxmlformats.org/officeDocument/2006/relationships/tags" Target="../tags/tag201.xml" /><Relationship Id="rId16" Type="http://schemas.openxmlformats.org/officeDocument/2006/relationships/tags" Target="../tags/tag202.xml" /><Relationship Id="rId17" Type="http://schemas.openxmlformats.org/officeDocument/2006/relationships/tags" Target="../tags/tag203.xml" /><Relationship Id="rId18" Type="http://schemas.openxmlformats.org/officeDocument/2006/relationships/tags" Target="../tags/tag204.xml" /><Relationship Id="rId19" Type="http://schemas.openxmlformats.org/officeDocument/2006/relationships/tags" Target="../tags/tag205.xml" /><Relationship Id="rId2" Type="http://schemas.openxmlformats.org/officeDocument/2006/relationships/tags" Target="../tags/tag188.xml" /><Relationship Id="rId20" Type="http://schemas.openxmlformats.org/officeDocument/2006/relationships/tags" Target="../tags/tag206.xml" /><Relationship Id="rId21" Type="http://schemas.openxmlformats.org/officeDocument/2006/relationships/tags" Target="../tags/tag207.xml" /><Relationship Id="rId22" Type="http://schemas.openxmlformats.org/officeDocument/2006/relationships/tags" Target="../tags/tag208.xml" /><Relationship Id="rId23" Type="http://schemas.openxmlformats.org/officeDocument/2006/relationships/tags" Target="../tags/tag209.xml" /><Relationship Id="rId24" Type="http://schemas.openxmlformats.org/officeDocument/2006/relationships/tags" Target="../tags/tag210.xml" /><Relationship Id="rId25" Type="http://schemas.openxmlformats.org/officeDocument/2006/relationships/tags" Target="../tags/tag211.xml" /><Relationship Id="rId26" Type="http://schemas.openxmlformats.org/officeDocument/2006/relationships/tags" Target="../tags/tag212.xml" /><Relationship Id="rId27" Type="http://schemas.openxmlformats.org/officeDocument/2006/relationships/tags" Target="../tags/tag213.xml" /><Relationship Id="rId28" Type="http://schemas.openxmlformats.org/officeDocument/2006/relationships/tags" Target="../tags/tag214.xml" /><Relationship Id="rId29" Type="http://schemas.openxmlformats.org/officeDocument/2006/relationships/tags" Target="../tags/tag215.xml" /><Relationship Id="rId3" Type="http://schemas.openxmlformats.org/officeDocument/2006/relationships/tags" Target="../tags/tag189.xml" /><Relationship Id="rId30" Type="http://schemas.openxmlformats.org/officeDocument/2006/relationships/tags" Target="../tags/tag216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9.xml" /><Relationship Id="rId11" Type="http://schemas.openxmlformats.org/officeDocument/2006/relationships/tags" Target="../tags/tag230.xml" /><Relationship Id="rId12" Type="http://schemas.openxmlformats.org/officeDocument/2006/relationships/tags" Target="../tags/tag231.xml" /><Relationship Id="rId13" Type="http://schemas.openxmlformats.org/officeDocument/2006/relationships/tags" Target="../tags/tag232.xml" /><Relationship Id="rId14" Type="http://schemas.openxmlformats.org/officeDocument/2006/relationships/tags" Target="../tags/tag233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tags" Target="../tags/tag22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2.xml" /><Relationship Id="rId11" Type="http://schemas.openxmlformats.org/officeDocument/2006/relationships/tags" Target="../tags/tag243.xml" /><Relationship Id="rId12" Type="http://schemas.openxmlformats.org/officeDocument/2006/relationships/tags" Target="../tags/tag244.xml" /><Relationship Id="rId13" Type="http://schemas.openxmlformats.org/officeDocument/2006/relationships/tags" Target="../tags/tag245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tags" Target="../tags/tag237.xml" /><Relationship Id="rId6" Type="http://schemas.openxmlformats.org/officeDocument/2006/relationships/tags" Target="../tags/tag238.xml" /><Relationship Id="rId7" Type="http://schemas.openxmlformats.org/officeDocument/2006/relationships/tags" Target="../tags/tag239.xml" /><Relationship Id="rId8" Type="http://schemas.openxmlformats.org/officeDocument/2006/relationships/tags" Target="../tags/tag240.xml" /><Relationship Id="rId9" Type="http://schemas.openxmlformats.org/officeDocument/2006/relationships/tags" Target="../tags/tag24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532314204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早产儿或低出生体重儿的护理要点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4" name="标题 3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29" name="矩形: 圆角 28"/>
          <p:cNvSpPr/>
          <p:nvPr>
            <p:custDataLst>
              <p:tags r:id="rId5"/>
            </p:custDataLst>
          </p:nvPr>
        </p:nvSpPr>
        <p:spPr>
          <a:xfrm>
            <a:off x="3983990" y="88709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5" name="序号"/>
          <p:cNvSpPr txBox="1"/>
          <p:nvPr>
            <p:custDataLst>
              <p:tags r:id="rId6"/>
            </p:custDataLst>
          </p:nvPr>
        </p:nvSpPr>
        <p:spPr>
          <a:xfrm>
            <a:off x="4057930" y="9325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6" name="标题"/>
          <p:cNvSpPr txBox="1"/>
          <p:nvPr>
            <p:custDataLst>
              <p:tags r:id="rId7"/>
            </p:custDataLst>
          </p:nvPr>
        </p:nvSpPr>
        <p:spPr>
          <a:xfrm>
            <a:off x="4915104" y="9979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提供适宜的生活环境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67" name="矩形: 圆角 28"/>
          <p:cNvSpPr/>
          <p:nvPr>
            <p:custDataLst>
              <p:tags r:id="rId8"/>
            </p:custDataLst>
          </p:nvPr>
        </p:nvSpPr>
        <p:spPr>
          <a:xfrm>
            <a:off x="3983990" y="178371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8" name="序号"/>
          <p:cNvSpPr txBox="1"/>
          <p:nvPr>
            <p:custDataLst>
              <p:tags r:id="rId9"/>
            </p:custDataLst>
          </p:nvPr>
        </p:nvSpPr>
        <p:spPr>
          <a:xfrm>
            <a:off x="4057930" y="182913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69" name="标题"/>
          <p:cNvSpPr txBox="1"/>
          <p:nvPr>
            <p:custDataLst>
              <p:tags r:id="rId10"/>
            </p:custDataLst>
          </p:nvPr>
        </p:nvSpPr>
        <p:spPr>
          <a:xfrm>
            <a:off x="4915104" y="189461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喂养和饮食护理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71" name="矩形: 圆角 28"/>
          <p:cNvSpPr/>
          <p:nvPr>
            <p:custDataLst>
              <p:tags r:id="rId11"/>
            </p:custDataLst>
          </p:nvPr>
        </p:nvSpPr>
        <p:spPr>
          <a:xfrm>
            <a:off x="3983990" y="268033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73" name="序号"/>
          <p:cNvSpPr txBox="1"/>
          <p:nvPr>
            <p:custDataLst>
              <p:tags r:id="rId12"/>
            </p:custDataLst>
          </p:nvPr>
        </p:nvSpPr>
        <p:spPr>
          <a:xfrm>
            <a:off x="4057930" y="272575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74" name="标题"/>
          <p:cNvSpPr txBox="1"/>
          <p:nvPr>
            <p:custDataLst>
              <p:tags r:id="rId13"/>
            </p:custDataLst>
          </p:nvPr>
        </p:nvSpPr>
        <p:spPr>
          <a:xfrm>
            <a:off x="4915104" y="279123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皮肤和脐带护理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76" name="矩形: 圆角 28"/>
          <p:cNvSpPr/>
          <p:nvPr>
            <p:custDataLst>
              <p:tags r:id="rId14"/>
            </p:custDataLst>
          </p:nvPr>
        </p:nvSpPr>
        <p:spPr>
          <a:xfrm>
            <a:off x="3983990" y="357695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77" name="序号"/>
          <p:cNvSpPr txBox="1"/>
          <p:nvPr>
            <p:custDataLst>
              <p:tags r:id="rId15"/>
            </p:custDataLst>
          </p:nvPr>
        </p:nvSpPr>
        <p:spPr>
          <a:xfrm>
            <a:off x="4057930" y="362237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78" name="标题"/>
          <p:cNvSpPr txBox="1"/>
          <p:nvPr>
            <p:custDataLst>
              <p:tags r:id="rId16"/>
            </p:custDataLst>
          </p:nvPr>
        </p:nvSpPr>
        <p:spPr>
          <a:xfrm>
            <a:off x="4915104" y="368785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预防感染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80" name="矩形: 圆角 28"/>
          <p:cNvSpPr/>
          <p:nvPr>
            <p:custDataLst>
              <p:tags r:id="rId17"/>
            </p:custDataLst>
          </p:nvPr>
        </p:nvSpPr>
        <p:spPr>
          <a:xfrm>
            <a:off x="3983990" y="447357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81" name="序号"/>
          <p:cNvSpPr txBox="1"/>
          <p:nvPr>
            <p:custDataLst>
              <p:tags r:id="rId18"/>
            </p:custDataLst>
          </p:nvPr>
        </p:nvSpPr>
        <p:spPr>
          <a:xfrm>
            <a:off x="4057930" y="451899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82" name="标题"/>
          <p:cNvSpPr txBox="1"/>
          <p:nvPr>
            <p:custDataLst>
              <p:tags r:id="rId19"/>
            </p:custDataLst>
          </p:nvPr>
        </p:nvSpPr>
        <p:spPr>
          <a:xfrm>
            <a:off x="4915104" y="458447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监测生命体征和异常情况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84" name="矩形: 圆角 28"/>
          <p:cNvSpPr/>
          <p:nvPr>
            <p:custDataLst>
              <p:tags r:id="rId20"/>
            </p:custDataLst>
          </p:nvPr>
        </p:nvSpPr>
        <p:spPr>
          <a:xfrm>
            <a:off x="3983990" y="537019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85" name="序号"/>
          <p:cNvSpPr txBox="1"/>
          <p:nvPr>
            <p:custDataLst>
              <p:tags r:id="rId21"/>
            </p:custDataLst>
          </p:nvPr>
        </p:nvSpPr>
        <p:spPr>
          <a:xfrm>
            <a:off x="4057930" y="54156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86" name="标题"/>
          <p:cNvSpPr txBox="1"/>
          <p:nvPr>
            <p:custDataLst>
              <p:tags r:id="rId22"/>
            </p:custDataLst>
          </p:nvPr>
        </p:nvSpPr>
        <p:spPr>
          <a:xfrm>
            <a:off x="4915104" y="54810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早期干预和康复训练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提供适宜的生活环境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87500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保持恒定的室内温度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温度设定范围：24-28摄氏度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温度调节方式：自动或手动，根据需要调整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注意事项：避免温度过高或过低，保持恒温稳定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温度传感器放置：婴儿床旁或保温箱内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保持适宜的湿度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维持适宜的室内湿度，可以使用加湿器或在房间放置水盆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定期清洁和消毒空气净化器滤网，保持空气清新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避免过度包裹婴儿，以免影响汗液蒸发和皮肤呼吸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注意婴儿的保暖和散热，保持体温稳定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提供适宜的生活环境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定期清洁和消毒生活环境，保持空气清新和卫生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控制室内温度和湿度，保持舒适的生活条件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定期更换婴儿衣物和尿布，保持皮肤清洁干燥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提供适宜的睡眠环境，保持安静、舒适和安全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喂养和饮食护理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87500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选择合适的婴儿奶粉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根据早产儿或低出生体重儿的生长需求选择合适的婴儿奶粉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避免选择含有过多添加剂和糖分的婴儿奶粉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选择营养均衡、易于消化吸收的婴儿奶粉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在医生的指导下选择合适的婴儿奶粉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注意喂养姿势和技巧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喂养和饮食护理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定期记录喂养量和体重增长情况，以便调整喂养方案。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注意观察宝宝的吸吮和吞咽能力，以及是否有呕吐或呼吸困难等症状。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保持奶瓶和奶嘴的清洁和消毒，避免感染。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根据医生的建议，选择适合早产儿或低出生体重儿的配方奶或母乳。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皮肤和脐带护理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87500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保持皮肤清洁干燥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选择柔软舒适的衣物，避免摩擦皮肤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保持室内温度适宜，避免过度保暖导致汗液刺激皮肤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每日洗澡，用温水轻柔擦拭皮肤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及时更换尿布，避免使用化学物质刺激皮肤</a:t>
            </a:r>
            <a:endParaRPr lang="zh-CN" altLang="en-US" sz="2400">
              <a:latin typeface="+mn-ea"/>
              <a:ea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正确处理脐带脱落过程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保持脐带干燥：在宝宝洗澡或洗手前，不要把脐带弄湿。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避免触碰：避免触碰或拉扯脐带，以免引起疼痛或感染。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观察变化：每天观察脐带周围皮肤的颜色和温度，以及是否有出血或渗出物。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及时就医：如果发现脐带有出血、渗出物、异味或红肿等症状，应及时就医。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https://d.book118.com/095323142042011042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&#10;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USESOURCEFORMAT_APPLY" val="0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0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00_6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00_6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00_6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00_6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00_6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6_1"/>
  <p:tag name="KSO_WM_UNIT_INDEX" val="1_6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00_6*l_h_i*1_6_2"/>
  <p:tag name="KSO_WM_UNIT_INDEX" val="1_6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4.xml><?xml version="1.0" encoding="utf-8"?>
<p:tagLst xmlns:p="http://schemas.openxmlformats.org/presentationml/2006/main">
  <p:tag name="KSO_WM_TEMPLATE_CATEGORY" val="custom"/>
  <p:tag name="KSO_WM_TEMPLATE_INDEX" val="2023030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82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87.xml><?xml version="1.0" encoding="utf-8"?>
<p:tagLst xmlns:p="http://schemas.openxmlformats.org/presentationml/2006/main">
  <p:tag name="KSO_WM_TEMPLATE_CATEGORY" val="custom"/>
  <p:tag name="KSO_WM_TEMPLATE_INDEX" val="2023030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ORE_SCHEMECOLOR_INDEX" val="5"/>
  <p:tag name="KSO_WM_UNIT_TYPE" val="l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ORE_SCHEMECOLOR_INDEX" val="5"/>
  <p:tag name="KSO_WM_UNIT_TYPE" val="l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ORE_SCHEMECOLOR_INDEX" val="5"/>
  <p:tag name="KSO_WM_UNIT_TYPE" val="l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ORE_SCHEMECOLOR_INDEX" val="5"/>
  <p:tag name="KSO_WM_UNIT_TYPE" val="l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ORE_SCHEMECOLOR_INDEX" val="5"/>
  <p:tag name="KSO_WM_UNIT_TYPE" val="l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ORE_SCHEMECOLOR_INDEX" val="5"/>
  <p:tag name="KSO_WM_UNIT_TYPE" val="l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ORE_SCHEMECOLOR_INDEX" val="5"/>
  <p:tag name="KSO_WM_UNIT_TYPE" val="l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20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3.xml><?xml version="1.0" encoding="utf-8"?>
<p:tagLst xmlns:p="http://schemas.openxmlformats.org/presentationml/2006/main">
  <p:tag name="KSO_WM_TEMPLATE_CATEGORY" val="custom"/>
  <p:tag name="KSO_WM_TEMPLATE_INDEX" val="2023030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4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rtlCol="0" anchor="ctr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站酷文艺体</vt:lpstr>
      <vt:lpstr>MiSans Normal</vt:lpstr>
      <vt:lpstr>Wingdings</vt:lpstr>
      <vt:lpstr>Calibri Light</vt:lpstr>
      <vt:lpstr>宋体</vt:lpstr>
      <vt:lpstr>微软雅黑</vt:lpstr>
      <vt:lpstr>Office Theme</vt:lpstr>
      <vt:lpstr>早产儿或低出生体重儿的护理要点</vt:lpstr>
      <vt:lpstr>目录</vt:lpstr>
      <vt:lpstr>提供适宜的生活环境</vt:lpstr>
      <vt:lpstr>保持恒定的室内温度</vt:lpstr>
      <vt:lpstr>保持适宜的湿度</vt:lpstr>
      <vt:lpstr>提供适宜的生活环境</vt:lpstr>
      <vt:lpstr>喂养和饮食护理</vt:lpstr>
      <vt:lpstr>选择合适的婴儿奶粉</vt:lpstr>
      <vt:lpstr>注意喂养姿势和技巧</vt:lpstr>
      <vt:lpstr>喂养和饮食护理</vt:lpstr>
      <vt:lpstr>皮肤和脐带护理</vt:lpstr>
      <vt:lpstr>保持皮肤清洁干燥</vt:lpstr>
      <vt:lpstr>正确处理脐带脱落过程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2024-09-03T05:59:15.799</cp:lastPrinted>
  <dcterms:created xsi:type="dcterms:W3CDTF">2024-09-02T21:59:15Z</dcterms:created>
  <dcterms:modified xsi:type="dcterms:W3CDTF">2024-09-02T21:59:18Z</dcterms:modified>
</cp:coreProperties>
</file>