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DDC7CF8-F586-4F48-B76E-C1AB3528BA3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77" name="PlaceHolder 1"/>
          <p:cNvSpPr>
            <a:spLocks noGrp="1"/>
          </p:cNvSpPr>
          <p:nvPr>
            <p:ph type="sldImg"/>
          </p:nvPr>
        </p:nvSpPr>
        <p:spPr>
          <a:xfrm>
            <a:off x="685800" y="1143000"/>
            <a:ext cx="5486040" cy="3085920"/>
          </a:xfrm>
          <a:prstGeom prst="rect">
            <a:avLst/>
          </a:prstGeom>
          <a:ln w="0">
            <a:noFill/>
          </a:ln>
        </p:spPr>
      </p:sp>
      <p:sp>
        <p:nvSpPr>
          <p:cNvPr id="57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7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0" name="PlaceHolder 1"/>
          <p:cNvSpPr>
            <a:spLocks noGrp="1"/>
          </p:cNvSpPr>
          <p:nvPr>
            <p:ph type="sldImg"/>
          </p:nvPr>
        </p:nvSpPr>
        <p:spPr>
          <a:xfrm>
            <a:off x="685800" y="1143000"/>
            <a:ext cx="5486040" cy="3085920"/>
          </a:xfrm>
          <a:prstGeom prst="rect">
            <a:avLst/>
          </a:prstGeom>
          <a:ln w="0">
            <a:noFill/>
          </a:ln>
        </p:spPr>
      </p:sp>
      <p:sp>
        <p:nvSpPr>
          <p:cNvPr id="58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3" name="PlaceHolder 1"/>
          <p:cNvSpPr>
            <a:spLocks noGrp="1"/>
          </p:cNvSpPr>
          <p:nvPr>
            <p:ph type="sldImg"/>
          </p:nvPr>
        </p:nvSpPr>
        <p:spPr>
          <a:xfrm>
            <a:off x="685800" y="1143000"/>
            <a:ext cx="5486040" cy="3085920"/>
          </a:xfrm>
          <a:prstGeom prst="rect">
            <a:avLst/>
          </a:prstGeom>
          <a:ln w="0">
            <a:noFill/>
          </a:ln>
        </p:spPr>
      </p:sp>
      <p:sp>
        <p:nvSpPr>
          <p:cNvPr id="58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6" name="PlaceHolder 1"/>
          <p:cNvSpPr>
            <a:spLocks noGrp="1"/>
          </p:cNvSpPr>
          <p:nvPr>
            <p:ph type="sldImg"/>
          </p:nvPr>
        </p:nvSpPr>
        <p:spPr>
          <a:xfrm>
            <a:off x="685800" y="1143000"/>
            <a:ext cx="5486040" cy="3085920"/>
          </a:xfrm>
          <a:prstGeom prst="rect">
            <a:avLst/>
          </a:prstGeom>
          <a:ln w="0">
            <a:noFill/>
          </a:ln>
        </p:spPr>
      </p:sp>
      <p:sp>
        <p:nvSpPr>
          <p:cNvPr id="58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9" name="PlaceHolder 1"/>
          <p:cNvSpPr>
            <a:spLocks noGrp="1"/>
          </p:cNvSpPr>
          <p:nvPr>
            <p:ph type="sldImg"/>
          </p:nvPr>
        </p:nvSpPr>
        <p:spPr>
          <a:xfrm>
            <a:off x="685800" y="1143000"/>
            <a:ext cx="5486040" cy="3085920"/>
          </a:xfrm>
          <a:prstGeom prst="rect">
            <a:avLst/>
          </a:prstGeom>
          <a:ln w="0">
            <a:noFill/>
          </a:ln>
        </p:spPr>
      </p:sp>
      <p:sp>
        <p:nvSpPr>
          <p:cNvPr id="59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2" name="PlaceHolder 1"/>
          <p:cNvSpPr>
            <a:spLocks noGrp="1"/>
          </p:cNvSpPr>
          <p:nvPr>
            <p:ph type="sldImg"/>
          </p:nvPr>
        </p:nvSpPr>
        <p:spPr>
          <a:xfrm>
            <a:off x="685800" y="1143000"/>
            <a:ext cx="5486040" cy="3085920"/>
          </a:xfrm>
          <a:prstGeom prst="rect">
            <a:avLst/>
          </a:prstGeom>
          <a:ln w="0">
            <a:noFill/>
          </a:ln>
        </p:spPr>
      </p:sp>
      <p:sp>
        <p:nvSpPr>
          <p:cNvPr id="59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5" name="PlaceHolder 1"/>
          <p:cNvSpPr>
            <a:spLocks noGrp="1"/>
          </p:cNvSpPr>
          <p:nvPr>
            <p:ph type="sldImg"/>
          </p:nvPr>
        </p:nvSpPr>
        <p:spPr>
          <a:xfrm>
            <a:off x="685800" y="1143000"/>
            <a:ext cx="5486040" cy="3085920"/>
          </a:xfrm>
          <a:prstGeom prst="rect">
            <a:avLst/>
          </a:prstGeom>
          <a:ln w="0">
            <a:noFill/>
          </a:ln>
        </p:spPr>
      </p:sp>
      <p:sp>
        <p:nvSpPr>
          <p:cNvPr id="59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3DEE78-1846-418E-BB65-F8AAC7AF6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46E3F-E5D7-404F-BDD6-E8C34F220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45E7AC-2599-446B-8220-8640365A30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AF1F89-DA67-475D-9C4B-40E92EB34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EC3040-13A7-4055-B147-AB4F919A13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40B3E6-1901-4A71-A5E6-902FDBACF8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E6A2B0-AFBD-40C7-875C-0C42645D24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F9F8C2-DCC5-4640-8246-45C2257339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5179F9-B753-4179-BB2B-243740C741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436C51-23CE-4279-888B-D673B5F51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7BDCD-0A71-4B63-A75B-F901109DF2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E8479FF-56FE-47D9-803F-80FA8880B39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965A317-D7E7-4788-9FF5-98EC2B586E9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04103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26"/>
          <p:cNvGrpSpPr/>
          <p:nvPr/>
        </p:nvGrpSpPr>
        <p:grpSpPr>
          <a:xfrm>
            <a:off x="360" y="0"/>
            <a:ext cx="12191040" cy="6858000"/>
            <a:chOff x="360" y="0"/>
            <a:chExt cx="12191040" cy="6858000"/>
          </a:xfrm>
        </p:grpSpPr>
        <p:pic>
          <p:nvPicPr>
            <p:cNvPr id="7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7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75"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焊接表面处理知识培训</a:t>
            </a:r>
            <a:endParaRPr lang="en-US" sz="6000" b="0" strike="noStrike" spc="-1">
              <a:solidFill>
                <a:schemeClr val="dk1"/>
              </a:solidFill>
              <a:latin typeface="Arial"/>
            </a:endParaRPr>
          </a:p>
        </p:txBody>
      </p:sp>
      <p:sp>
        <p:nvSpPr>
          <p:cNvPr id="76"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pic>
        <p:nvPicPr>
          <p:cNvPr id="78" name="图片 22"/>
          <p:cNvPicPr/>
          <p:nvPr/>
        </p:nvPicPr>
        <p:blipFill>
          <a:blip r:embed="rId3"/>
          <a:srcRect l="19237" t="10197"/>
          <a:stretch>
            <a:fillRect/>
          </a:stretch>
        </p:blipFill>
        <p:spPr>
          <a:xfrm>
            <a:off x="0" y="0"/>
            <a:ext cx="514440" cy="929880"/>
          </a:xfrm>
          <a:prstGeom prst="rect">
            <a:avLst/>
          </a:prstGeom>
          <a:ln w="0">
            <a:noFill/>
          </a:ln>
        </p:spPr>
      </p:pic>
      <p:pic>
        <p:nvPicPr>
          <p:cNvPr id="79" name="图片 23"/>
          <p:cNvPicPr/>
          <p:nvPr/>
        </p:nvPicPr>
        <p:blipFill>
          <a:blip r:embed="rId4"/>
          <a:srcRect l="55284"/>
          <a:stretch>
            <a:fillRect/>
          </a:stretch>
        </p:blipFill>
        <p:spPr>
          <a:xfrm>
            <a:off x="0" y="625680"/>
            <a:ext cx="426600" cy="1140840"/>
          </a:xfrm>
          <a:prstGeom prst="rect">
            <a:avLst/>
          </a:prstGeom>
          <a:ln w="0">
            <a:noFill/>
          </a:ln>
        </p:spPr>
      </p:pic>
      <p:pic>
        <p:nvPicPr>
          <p:cNvPr id="80" name="图片 7"/>
          <p:cNvPicPr/>
          <p:nvPr/>
        </p:nvPicPr>
        <p:blipFill>
          <a:blip r:embed="rId5"/>
          <a:srcRect t="23379" r="-3045"/>
          <a:stretch>
            <a:fillRect/>
          </a:stretch>
        </p:blipFill>
        <p:spPr>
          <a:xfrm>
            <a:off x="8933040" y="0"/>
            <a:ext cx="1378440" cy="1427400"/>
          </a:xfrm>
          <a:prstGeom prst="rect">
            <a:avLst/>
          </a:prstGeom>
          <a:ln w="0">
            <a:noFill/>
          </a:ln>
        </p:spPr>
      </p:pic>
      <p:pic>
        <p:nvPicPr>
          <p:cNvPr id="81" name="图片 6"/>
          <p:cNvPicPr/>
          <p:nvPr/>
        </p:nvPicPr>
        <p:blipFill>
          <a:blip r:embed="rId6"/>
          <a:srcRect t="10754"/>
          <a:stretch>
            <a:fillRect/>
          </a:stretch>
        </p:blipFill>
        <p:spPr>
          <a:xfrm>
            <a:off x="8476200" y="0"/>
            <a:ext cx="589680" cy="1017000"/>
          </a:xfrm>
          <a:prstGeom prst="rect">
            <a:avLst/>
          </a:prstGeom>
          <a:ln w="0">
            <a:noFill/>
          </a:ln>
        </p:spPr>
      </p:pic>
      <p:pic>
        <p:nvPicPr>
          <p:cNvPr id="8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wipe(left)">
                                      <p:cBhvr additive="repl">
                                        <p:cTn id="7" dur="500"/>
                                        <p:tgtEl>
                                          <p:spTgt spid="7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79"/>
                                        </p:tgtEl>
                                        <p:attrNameLst>
                                          <p:attrName>style.visibility</p:attrName>
                                        </p:attrNameLst>
                                      </p:cBhvr>
                                      <p:to>
                                        <p:strVal val="visible"/>
                                      </p:to>
                                    </p:set>
                                    <p:animEffect transition="in" filter="wipe(left)">
                                      <p:cBhvr additive="repl">
                                        <p:cTn id="10" dur="500"/>
                                        <p:tgtEl>
                                          <p:spTgt spid="7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0"/>
                                        </p:tgtEl>
                                        <p:attrNameLst>
                                          <p:attrName>style.visibility</p:attrName>
                                        </p:attrNameLst>
                                      </p:cBhvr>
                                      <p:to>
                                        <p:strVal val="visible"/>
                                      </p:to>
                                    </p:set>
                                    <p:animEffect transition="in" filter="wipe(left)">
                                      <p:cBhvr additive="repl">
                                        <p:cTn id="13" dur="500"/>
                                        <p:tgtEl>
                                          <p:spTgt spid="8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1"/>
                                        </p:tgtEl>
                                        <p:attrNameLst>
                                          <p:attrName>style.visibility</p:attrName>
                                        </p:attrNameLst>
                                      </p:cBhvr>
                                      <p:to>
                                        <p:strVal val="visible"/>
                                      </p:to>
                                    </p:set>
                                    <p:animEffect transition="in" filter="wipe(left)">
                                      <p:cBhvr additive="repl">
                                        <p:cTn id="16" dur="500"/>
                                        <p:tgtEl>
                                          <p:spTgt spid="8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additive="repl">
                                        <p:cTn id="19" dur="5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 name="图片 99"/>
          <p:cNvPicPr/>
          <p:nvPr/>
        </p:nvPicPr>
        <p:blipFill>
          <a:blip r:embed="rId3"/>
          <a:srcRect l="19237" t="-13998" b="0"/>
          <a:stretch>
            <a:fillRect/>
          </a:stretch>
        </p:blipFill>
        <p:spPr>
          <a:xfrm>
            <a:off x="0" y="234000"/>
            <a:ext cx="866880" cy="1988280"/>
          </a:xfrm>
          <a:prstGeom prst="rect">
            <a:avLst/>
          </a:prstGeom>
          <a:ln w="0">
            <a:noFill/>
          </a:ln>
        </p:spPr>
      </p:pic>
      <p:sp>
        <p:nvSpPr>
          <p:cNvPr id="8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8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焊接表面处理知识培训简介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表面清洁处理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表面涂覆处理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表面氧化处理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表面涂层处理</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焊接表面处理知识培训总结</a:t>
            </a:r>
            <a:endParaRPr lang="en-US" sz="2400" b="0" strike="noStrike" spc="-1">
              <a:solidFill>
                <a:srgbClr val="000000"/>
              </a:solidFill>
              <a:latin typeface="Arial"/>
            </a:endParaRPr>
          </a:p>
        </p:txBody>
      </p:sp>
      <p:pic>
        <p:nvPicPr>
          <p:cNvPr id="86" name="图片 100"/>
          <p:cNvPicPr/>
          <p:nvPr/>
        </p:nvPicPr>
        <p:blipFill>
          <a:blip r:embed="rId4"/>
          <a:srcRect l="55284"/>
          <a:stretch>
            <a:fillRect/>
          </a:stretch>
        </p:blipFill>
        <p:spPr>
          <a:xfrm>
            <a:off x="0" y="1634400"/>
            <a:ext cx="439920" cy="1176120"/>
          </a:xfrm>
          <a:prstGeom prst="rect">
            <a:avLst/>
          </a:prstGeom>
          <a:ln w="0">
            <a:noFill/>
          </a:ln>
        </p:spPr>
      </p:pic>
      <p:pic>
        <p:nvPicPr>
          <p:cNvPr id="87" name="图片 97"/>
          <p:cNvPicPr/>
          <p:nvPr/>
        </p:nvPicPr>
        <p:blipFill>
          <a:blip r:embed="rId5"/>
          <a:srcRect t="23379" r="-3045"/>
          <a:stretch>
            <a:fillRect/>
          </a:stretch>
        </p:blipFill>
        <p:spPr>
          <a:xfrm>
            <a:off x="8933040" y="0"/>
            <a:ext cx="1378440" cy="1427400"/>
          </a:xfrm>
          <a:prstGeom prst="rect">
            <a:avLst/>
          </a:prstGeom>
          <a:ln w="0">
            <a:noFill/>
          </a:ln>
        </p:spPr>
      </p:pic>
      <p:pic>
        <p:nvPicPr>
          <p:cNvPr id="88" name="图片 98"/>
          <p:cNvPicPr/>
          <p:nvPr/>
        </p:nvPicPr>
        <p:blipFill>
          <a:blip r:embed="rId6"/>
          <a:srcRect t="10754"/>
          <a:stretch>
            <a:fillRect/>
          </a:stretch>
        </p:blipFill>
        <p:spPr>
          <a:xfrm>
            <a:off x="8476200" y="0"/>
            <a:ext cx="589680" cy="1017000"/>
          </a:xfrm>
          <a:prstGeom prst="rect">
            <a:avLst/>
          </a:prstGeom>
          <a:ln w="0">
            <a:noFill/>
          </a:ln>
        </p:spPr>
      </p:pic>
      <p:pic>
        <p:nvPicPr>
          <p:cNvPr id="89" name="图片 101"/>
          <p:cNvPicPr/>
          <p:nvPr/>
        </p:nvPicPr>
        <p:blipFill>
          <a:blip r:embed="rId7"/>
          <a:srcRect l="-17859" t="39048" r="3094" b="4844"/>
          <a:stretch>
            <a:fillRect/>
          </a:stretch>
        </p:blipFill>
        <p:spPr>
          <a:xfrm>
            <a:off x="10496520" y="0"/>
            <a:ext cx="1695240" cy="1244520"/>
          </a:xfrm>
          <a:prstGeom prst="rect">
            <a:avLst/>
          </a:prstGeom>
          <a:ln w="0">
            <a:noFill/>
          </a:ln>
        </p:spPr>
      </p:pic>
      <p:grpSp>
        <p:nvGrpSpPr>
          <p:cNvPr id="90" name="组合 109"/>
          <p:cNvGrpSpPr/>
          <p:nvPr/>
        </p:nvGrpSpPr>
        <p:grpSpPr>
          <a:xfrm>
            <a:off x="0" y="6624000"/>
            <a:ext cx="12191760" cy="0"/>
            <a:chOff x="0" y="6624000"/>
            <a:chExt cx="12191760" cy="0"/>
          </a:xfrm>
        </p:grpSpPr>
        <p:cxnSp>
          <p:nvCxnSpPr>
            <p:cNvPr id="91" name="直接连接符 103"/>
            <p:cNvCxnSpPr/>
            <p:nvPr/>
          </p:nvCxnSpPr>
          <p:spPr>
            <a:xfrm>
              <a:off x="0" y="6624000"/>
              <a:ext cx="12192120" cy="360"/>
            </a:xfrm>
            <a:prstGeom prst="straightConnector1">
              <a:avLst/>
            </a:prstGeom>
            <a:ln w="38100">
              <a:solidFill>
                <a:srgbClr val="4874CB"/>
              </a:solidFill>
            </a:ln>
          </p:spPr>
        </p:cxnSp>
        <p:cxnSp>
          <p:nvCxnSpPr>
            <p:cNvPr id="92" name="直接连接符 106"/>
            <p:cNvCxnSpPr/>
            <p:nvPr/>
          </p:nvCxnSpPr>
          <p:spPr>
            <a:xfrm>
              <a:off x="9756000" y="6624000"/>
              <a:ext cx="2139480" cy="360"/>
            </a:xfrm>
            <a:prstGeom prst="straightConnector1">
              <a:avLst/>
            </a:prstGeom>
            <a:ln w="76200">
              <a:solidFill>
                <a:srgbClr val="4874CB"/>
              </a:solidFill>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additive="repl">
                                        <p:cTn id="7" dur="500"/>
                                        <p:tgtEl>
                                          <p:spTgt spid="8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wipe(left)">
                                      <p:cBhvr additive="repl">
                                        <p:cTn id="10" dur="500"/>
                                        <p:tgtEl>
                                          <p:spTgt spid="8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3"/>
                                        </p:tgtEl>
                                        <p:attrNameLst>
                                          <p:attrName>style.visibility</p:attrName>
                                        </p:attrNameLst>
                                      </p:cBhvr>
                                      <p:to>
                                        <p:strVal val="visible"/>
                                      </p:to>
                                    </p:set>
                                    <p:animEffect transition="in" filter="wipe(left)">
                                      <p:cBhvr additive="repl">
                                        <p:cTn id="13" dur="500"/>
                                        <p:tgtEl>
                                          <p:spTgt spid="8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6"/>
                                        </p:tgtEl>
                                        <p:attrNameLst>
                                          <p:attrName>style.visibility</p:attrName>
                                        </p:attrNameLst>
                                      </p:cBhvr>
                                      <p:to>
                                        <p:strVal val="visible"/>
                                      </p:to>
                                    </p:set>
                                    <p:animEffect transition="in" filter="wipe(left)">
                                      <p:cBhvr additive="repl">
                                        <p:cTn id="16" dur="500"/>
                                        <p:tgtEl>
                                          <p:spTgt spid="8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9"/>
                                        </p:tgtEl>
                                        <p:attrNameLst>
                                          <p:attrName>style.visibility</p:attrName>
                                        </p:attrNameLst>
                                      </p:cBhvr>
                                      <p:to>
                                        <p:strVal val="visible"/>
                                      </p:to>
                                    </p:set>
                                    <p:animEffect transition="in" filter="wipe(left)">
                                      <p:cBhvr additive="repl">
                                        <p:cTn id="19"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3" name="图片 12"/>
          <p:cNvPicPr/>
          <p:nvPr/>
        </p:nvPicPr>
        <p:blipFill>
          <a:blip r:embed="rId3"/>
          <a:stretch>
            <a:fillRect/>
          </a:stretch>
        </p:blipFill>
        <p:spPr>
          <a:xfrm rot="6156000">
            <a:off x="11461320" y="-1101240"/>
            <a:ext cx="1066320" cy="1733040"/>
          </a:xfrm>
          <a:prstGeom prst="rect">
            <a:avLst/>
          </a:prstGeom>
          <a:ln w="0">
            <a:noFill/>
          </a:ln>
        </p:spPr>
      </p:pic>
      <p:pic>
        <p:nvPicPr>
          <p:cNvPr id="94" name="图片 22"/>
          <p:cNvPicPr/>
          <p:nvPr/>
        </p:nvPicPr>
        <p:blipFill>
          <a:blip r:embed="rId4"/>
          <a:stretch>
            <a:fillRect/>
          </a:stretch>
        </p:blipFill>
        <p:spPr>
          <a:xfrm rot="3960600">
            <a:off x="11266560" y="-218880"/>
            <a:ext cx="961560" cy="2219040"/>
          </a:xfrm>
          <a:prstGeom prst="rect">
            <a:avLst/>
          </a:prstGeom>
          <a:ln w="0">
            <a:noFill/>
          </a:ln>
        </p:spPr>
      </p:pic>
      <p:pic>
        <p:nvPicPr>
          <p:cNvPr id="95"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96" name="图片 14"/>
          <p:cNvPicPr/>
          <p:nvPr/>
        </p:nvPicPr>
        <p:blipFill>
          <a:blip r:embed="rId6"/>
          <a:stretch>
            <a:fillRect/>
          </a:stretch>
        </p:blipFill>
        <p:spPr>
          <a:xfrm>
            <a:off x="11670480" y="474840"/>
            <a:ext cx="1584000" cy="2206080"/>
          </a:xfrm>
          <a:prstGeom prst="rect">
            <a:avLst/>
          </a:prstGeom>
          <a:ln w="0">
            <a:noFill/>
          </a:ln>
        </p:spPr>
      </p:pic>
      <p:pic>
        <p:nvPicPr>
          <p:cNvPr id="97" name="图片 18"/>
          <p:cNvPicPr/>
          <p:nvPr/>
        </p:nvPicPr>
        <p:blipFill>
          <a:blip r:embed="rId7"/>
          <a:stretch>
            <a:fillRect/>
          </a:stretch>
        </p:blipFill>
        <p:spPr>
          <a:xfrm rot="19285800">
            <a:off x="11289600" y="968760"/>
            <a:ext cx="914400" cy="552960"/>
          </a:xfrm>
          <a:prstGeom prst="rect">
            <a:avLst/>
          </a:prstGeom>
          <a:ln w="0">
            <a:noFill/>
          </a:ln>
        </p:spPr>
      </p:pic>
      <p:pic>
        <p:nvPicPr>
          <p:cNvPr id="98" name="图片 20"/>
          <p:cNvPicPr/>
          <p:nvPr/>
        </p:nvPicPr>
        <p:blipFill>
          <a:blip r:embed="rId8"/>
          <a:stretch>
            <a:fillRect/>
          </a:stretch>
        </p:blipFill>
        <p:spPr>
          <a:xfrm>
            <a:off x="-135360" y="-385920"/>
            <a:ext cx="1076040" cy="1285560"/>
          </a:xfrm>
          <a:prstGeom prst="rect">
            <a:avLst/>
          </a:prstGeom>
          <a:ln w="0">
            <a:noFill/>
          </a:ln>
        </p:spPr>
      </p:pic>
      <p:sp>
        <p:nvSpPr>
          <p:cNvPr id="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焊接表面处理知识培训简介</a:t>
            </a:r>
            <a:endParaRPr lang="en-US" sz="3600" b="0" strike="noStrike" spc="-1">
              <a:solidFill>
                <a:schemeClr val="dk1"/>
              </a:solidFill>
              <a:latin typeface="Arial"/>
            </a:endParaRPr>
          </a:p>
        </p:txBody>
      </p:sp>
      <p:sp>
        <p:nvSpPr>
          <p:cNvPr id="1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概述</a:t>
            </a:r>
            <a:endParaRPr lang="en-US" sz="2800" b="0" strike="noStrike" spc="-1">
              <a:solidFill>
                <a:srgbClr val="000000"/>
              </a:solidFill>
              <a:latin typeface="Arial"/>
            </a:endParaRPr>
          </a:p>
        </p:txBody>
      </p:sp>
      <p:sp>
        <p:nvSpPr>
          <p:cNvPr id="10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焊接表面处理是确保焊接质量的关键步骤，通过对焊接表面进行处理，可以提高焊接接头的耐腐蚀性和力学性能。本次培训的目的是帮助大家深入了解焊接表面处理的重要性，以及学习不同的表面处理方法和技术。</a:t>
            </a:r>
            <a:endParaRPr lang="en-US" sz="18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06" name="图片 4"/>
          <p:cNvPicPr/>
          <p:nvPr/>
        </p:nvPicPr>
        <p:blipFill>
          <a:blip r:embed="rId2"/>
          <a:stretch>
            <a:fillRect/>
          </a:stretch>
        </p:blipFill>
        <p:spPr>
          <a:xfrm>
            <a:off x="510840" y="700560"/>
            <a:ext cx="5381640" cy="5381640"/>
          </a:xfrm>
          <a:prstGeom prst="rect">
            <a:avLst/>
          </a:prstGeom>
          <a:ln w="0">
            <a:noFill/>
          </a:ln>
        </p:spPr>
      </p:pic>
      <p:pic>
        <p:nvPicPr>
          <p:cNvPr id="107" name="图片 22"/>
          <p:cNvPicPr/>
          <p:nvPr/>
        </p:nvPicPr>
        <p:blipFill>
          <a:blip r:embed="rId3"/>
          <a:srcRect l="19237" t="10197"/>
          <a:stretch>
            <a:fillRect/>
          </a:stretch>
        </p:blipFill>
        <p:spPr>
          <a:xfrm>
            <a:off x="0" y="0"/>
            <a:ext cx="514440" cy="929880"/>
          </a:xfrm>
          <a:prstGeom prst="rect">
            <a:avLst/>
          </a:prstGeom>
          <a:ln w="0">
            <a:noFill/>
          </a:ln>
        </p:spPr>
      </p:pic>
      <p:pic>
        <p:nvPicPr>
          <p:cNvPr id="108" name="图片 23"/>
          <p:cNvPicPr/>
          <p:nvPr/>
        </p:nvPicPr>
        <p:blipFill>
          <a:blip r:embed="rId4"/>
          <a:srcRect l="55284"/>
          <a:stretch>
            <a:fillRect/>
          </a:stretch>
        </p:blipFill>
        <p:spPr>
          <a:xfrm>
            <a:off x="0" y="625680"/>
            <a:ext cx="426600" cy="1140840"/>
          </a:xfrm>
          <a:prstGeom prst="rect">
            <a:avLst/>
          </a:prstGeom>
          <a:ln w="0">
            <a:noFill/>
          </a:ln>
        </p:spPr>
      </p:pic>
      <p:pic>
        <p:nvPicPr>
          <p:cNvPr id="109" name="图片 7"/>
          <p:cNvPicPr/>
          <p:nvPr/>
        </p:nvPicPr>
        <p:blipFill>
          <a:blip r:embed="rId5"/>
          <a:srcRect t="23379" r="-3045"/>
          <a:stretch>
            <a:fillRect/>
          </a:stretch>
        </p:blipFill>
        <p:spPr>
          <a:xfrm>
            <a:off x="8933040" y="0"/>
            <a:ext cx="1378440" cy="1427400"/>
          </a:xfrm>
          <a:prstGeom prst="rect">
            <a:avLst/>
          </a:prstGeom>
          <a:ln w="0">
            <a:noFill/>
          </a:ln>
        </p:spPr>
      </p:pic>
      <p:pic>
        <p:nvPicPr>
          <p:cNvPr id="110" name="图片 2"/>
          <p:cNvPicPr/>
          <p:nvPr/>
        </p:nvPicPr>
        <p:blipFill>
          <a:blip r:embed="rId6"/>
          <a:srcRect t="10754"/>
          <a:stretch>
            <a:fillRect/>
          </a:stretch>
        </p:blipFill>
        <p:spPr>
          <a:xfrm>
            <a:off x="8476200" y="0"/>
            <a:ext cx="589680" cy="1017000"/>
          </a:xfrm>
          <a:prstGeom prst="rect">
            <a:avLst/>
          </a:prstGeom>
          <a:ln w="0">
            <a:noFill/>
          </a:ln>
        </p:spPr>
      </p:pic>
      <p:pic>
        <p:nvPicPr>
          <p:cNvPr id="111"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wipe(left)">
                                      <p:cBhvr additive="repl">
                                        <p:cTn id="7" dur="500"/>
                                        <p:tgtEl>
                                          <p:spTgt spid="10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08"/>
                                        </p:tgtEl>
                                        <p:attrNameLst>
                                          <p:attrName>style.visibility</p:attrName>
                                        </p:attrNameLst>
                                      </p:cBhvr>
                                      <p:to>
                                        <p:strVal val="visible"/>
                                      </p:to>
                                    </p:set>
                                    <p:animEffect transition="in" filter="wipe(left)">
                                      <p:cBhvr additive="repl">
                                        <p:cTn id="10" dur="500"/>
                                        <p:tgtEl>
                                          <p:spTgt spid="10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09"/>
                                        </p:tgtEl>
                                        <p:attrNameLst>
                                          <p:attrName>style.visibility</p:attrName>
                                        </p:attrNameLst>
                                      </p:cBhvr>
                                      <p:to>
                                        <p:strVal val="visible"/>
                                      </p:to>
                                    </p:set>
                                    <p:animEffect transition="in" filter="wipe(left)">
                                      <p:cBhvr additive="repl">
                                        <p:cTn id="13" dur="500"/>
                                        <p:tgtEl>
                                          <p:spTgt spid="109"/>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10"/>
                                        </p:tgtEl>
                                        <p:attrNameLst>
                                          <p:attrName>style.visibility</p:attrName>
                                        </p:attrNameLst>
                                      </p:cBhvr>
                                      <p:to>
                                        <p:strVal val="visible"/>
                                      </p:to>
                                    </p:set>
                                    <p:animEffect transition="in" filter="wipe(left)">
                                      <p:cBhvr additive="repl">
                                        <p:cTn id="16" dur="500"/>
                                        <p:tgtEl>
                                          <p:spTgt spid="110"/>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11"/>
                                        </p:tgtEl>
                                        <p:attrNameLst>
                                          <p:attrName>style.visibility</p:attrName>
                                        </p:attrNameLst>
                                      </p:cBhvr>
                                      <p:to>
                                        <p:strVal val="visible"/>
                                      </p:to>
                                    </p:set>
                                    <p:animEffect transition="in" filter="wipe(left)">
                                      <p:cBhvr additive="repl">
                                        <p:cTn id="19" dur="50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2" name="组合 26"/>
          <p:cNvGrpSpPr/>
          <p:nvPr/>
        </p:nvGrpSpPr>
        <p:grpSpPr>
          <a:xfrm>
            <a:off x="360" y="0"/>
            <a:ext cx="12191040" cy="6858000"/>
            <a:chOff x="360" y="0"/>
            <a:chExt cx="12191040" cy="6858000"/>
          </a:xfrm>
        </p:grpSpPr>
        <p:pic>
          <p:nvPicPr>
            <p:cNvPr id="11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1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1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焊接基础知识回顾</a:t>
            </a:r>
            <a:endParaRPr lang="en-US" sz="3600" b="0" strike="noStrike" spc="-1">
              <a:solidFill>
                <a:schemeClr val="dk1"/>
              </a:solidFill>
              <a:latin typeface="Arial"/>
            </a:endParaRPr>
          </a:p>
        </p:txBody>
      </p:sp>
      <p:sp>
        <p:nvSpPr>
          <p:cNvPr id="11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介绍焊接的基本概念和不同类型</a:t>
            </a:r>
            <a:endParaRPr lang="en-US" sz="1600" b="0" strike="noStrike" spc="-1">
              <a:solidFill>
                <a:srgbClr val="000000"/>
              </a:solidFill>
              <a:latin typeface="Arial"/>
            </a:endParaRPr>
          </a:p>
        </p:txBody>
      </p:sp>
      <p:sp>
        <p:nvSpPr>
          <p:cNvPr id="11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焊接定义和分类</a:t>
            </a:r>
            <a:endParaRPr lang="en-US" sz="2000" b="0" strike="noStrike" spc="-1">
              <a:solidFill>
                <a:srgbClr val="000000"/>
              </a:solidFill>
              <a:latin typeface="Arial"/>
            </a:endParaRPr>
          </a:p>
        </p:txBody>
      </p:sp>
      <p:sp>
        <p:nvSpPr>
          <p:cNvPr id="11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回顾在焊接过程中常见的挑战和解决方法</a:t>
            </a:r>
            <a:endParaRPr lang="en-US" sz="1600" b="0" strike="noStrike" spc="-1">
              <a:solidFill>
                <a:srgbClr val="000000"/>
              </a:solidFill>
              <a:latin typeface="Arial"/>
            </a:endParaRPr>
          </a:p>
        </p:txBody>
      </p:sp>
      <p:sp>
        <p:nvSpPr>
          <p:cNvPr id="11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常见问题和挑战</a:t>
            </a:r>
            <a:endParaRPr lang="en-US" sz="2000" b="0" strike="noStrike" spc="-1">
              <a:solidFill>
                <a:srgbClr val="000000"/>
              </a:solidFill>
              <a:latin typeface="Arial"/>
            </a:endParaRPr>
          </a:p>
        </p:txBody>
      </p:sp>
      <p:sp>
        <p:nvSpPr>
          <p:cNvPr id="12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强调焊接表面处理对焊接质量的重要性</a:t>
            </a:r>
            <a:endParaRPr lang="en-US" sz="1600" b="0" strike="noStrike" spc="-1">
              <a:solidFill>
                <a:srgbClr val="000000"/>
              </a:solidFill>
              <a:latin typeface="Arial"/>
            </a:endParaRPr>
          </a:p>
        </p:txBody>
      </p:sp>
      <p:sp>
        <p:nvSpPr>
          <p:cNvPr id="12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表面处理对焊接质量的影响</a:t>
            </a:r>
            <a:endParaRPr lang="en-US" sz="2000" b="0" strike="noStrike" spc="-1">
              <a:solidFill>
                <a:srgbClr val="000000"/>
              </a:solidFill>
              <a:latin typeface="Arial"/>
            </a:endParaRPr>
          </a:p>
        </p:txBody>
      </p:sp>
      <p:sp>
        <p:nvSpPr>
          <p:cNvPr id="12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4" name="组合 26"/>
          <p:cNvGrpSpPr/>
          <p:nvPr/>
        </p:nvGrpSpPr>
        <p:grpSpPr>
          <a:xfrm>
            <a:off x="360" y="0"/>
            <a:ext cx="12191040" cy="6858000"/>
            <a:chOff x="360" y="0"/>
            <a:chExt cx="12191040" cy="6858000"/>
          </a:xfrm>
        </p:grpSpPr>
        <p:pic>
          <p:nvPicPr>
            <p:cNvPr id="125"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26"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2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增强力学性能</a:t>
            </a:r>
            <a:endParaRPr lang="en-US" sz="1800" b="0" strike="noStrike" spc="-1">
              <a:solidFill>
                <a:srgbClr val="000000"/>
              </a:solidFill>
              <a:latin typeface="Arial"/>
            </a:endParaRPr>
          </a:p>
        </p:txBody>
      </p:sp>
      <p:sp>
        <p:nvSpPr>
          <p:cNvPr id="129"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提高焊接接头的强度和硬度</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减少断裂和变形的风险</a:t>
            </a:r>
            <a:endParaRPr lang="en-US" sz="1400" b="0" strike="noStrike" spc="-1">
              <a:solidFill>
                <a:srgbClr val="000000"/>
              </a:solidFill>
              <a:latin typeface="Arial"/>
            </a:endParaRPr>
          </a:p>
        </p:txBody>
      </p:sp>
      <p:sp>
        <p:nvSpPr>
          <p:cNvPr id="13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美观效果</a:t>
            </a:r>
            <a:endParaRPr lang="en-US" sz="1800" b="0" strike="noStrike" spc="-1">
              <a:solidFill>
                <a:srgbClr val="000000"/>
              </a:solidFill>
              <a:latin typeface="Arial"/>
            </a:endParaRPr>
          </a:p>
        </p:txBody>
      </p:sp>
      <p:sp>
        <p:nvSpPr>
          <p:cNvPr id="132"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使焊接接头更加平整和美观</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提高产品的整体外观质量</a:t>
            </a:r>
            <a:endParaRPr lang="en-US" sz="1400" b="0" strike="noStrike" spc="-1">
              <a:solidFill>
                <a:srgbClr val="000000"/>
              </a:solidFill>
              <a:latin typeface="Arial"/>
            </a:endParaRPr>
          </a:p>
        </p:txBody>
      </p:sp>
      <p:sp>
        <p:nvSpPr>
          <p:cNvPr id="13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提高工艺稳定性</a:t>
            </a:r>
            <a:endParaRPr lang="en-US" sz="1800" b="0" strike="noStrike" spc="-1">
              <a:solidFill>
                <a:srgbClr val="000000"/>
              </a:solidFill>
              <a:latin typeface="Arial"/>
            </a:endParaRPr>
          </a:p>
        </p:txBody>
      </p:sp>
      <p:sp>
        <p:nvSpPr>
          <p:cNvPr id="135"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确保焊接过程的稳定性和一致性</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减少因表面缺陷引起的问题</a:t>
            </a:r>
            <a:endParaRPr lang="en-US" sz="1400" b="0" strike="noStrike" spc="-1">
              <a:solidFill>
                <a:srgbClr val="000000"/>
              </a:solidFill>
              <a:latin typeface="Arial"/>
            </a:endParaRPr>
          </a:p>
        </p:txBody>
      </p:sp>
      <p:sp>
        <p:nvSpPr>
          <p:cNvPr id="13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焊接表面处理的优势</a:t>
            </a:r>
            <a:endParaRPr lang="en-US" sz="3600" b="0" strike="noStrike" spc="-1">
              <a:solidFill>
                <a:schemeClr val="dk1"/>
              </a:solidFill>
              <a:latin typeface="Arial"/>
            </a:endParaRPr>
          </a:p>
        </p:txBody>
      </p:sp>
      <p:sp>
        <p:nvSpPr>
          <p:cNvPr id="13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提高耐腐蚀性能</a:t>
            </a:r>
            <a:endParaRPr lang="en-US" sz="1800" b="0" strike="noStrike" spc="-1">
              <a:solidFill>
                <a:srgbClr val="000000"/>
              </a:solidFill>
              <a:latin typeface="Arial"/>
            </a:endParaRPr>
          </a:p>
        </p:txBody>
      </p:sp>
      <p:sp>
        <p:nvSpPr>
          <p:cNvPr id="139"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减少氧化物和腐蚀物的产生</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延长焊接接头的使用寿命</a:t>
            </a:r>
            <a:endParaRPr lang="en-US" sz="1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表面处理前的准备工作</a:t>
            </a:r>
            <a:endParaRPr lang="en-US" sz="3600" b="0" strike="noStrike" spc="-1">
              <a:solidFill>
                <a:schemeClr val="dk1"/>
              </a:solidFill>
              <a:latin typeface="Arial"/>
            </a:endParaRPr>
          </a:p>
        </p:txBody>
      </p:sp>
      <p:sp>
        <p:nvSpPr>
          <p:cNvPr id="14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根据焊接材料和环境特点选择合适的处理方式</a:t>
            </a:r>
            <a:endParaRPr lang="en-US" sz="1600" b="0" strike="noStrike" spc="-1">
              <a:solidFill>
                <a:srgbClr val="000000"/>
              </a:solidFill>
              <a:latin typeface="Arial"/>
            </a:endParaRPr>
          </a:p>
        </p:txBody>
      </p:sp>
      <p:sp>
        <p:nvSpPr>
          <p:cNvPr id="14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选择合适的表面处理方法</a:t>
            </a:r>
            <a:endParaRPr lang="en-US" sz="2000" b="0" strike="noStrike" spc="-1">
              <a:solidFill>
                <a:srgbClr val="000000"/>
              </a:solidFill>
              <a:latin typeface="Arial"/>
            </a:endParaRPr>
          </a:p>
        </p:txBody>
      </p:sp>
      <p:sp>
        <p:nvSpPr>
          <p:cNvPr id="14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4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4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介绍表面处理前的详细准备工作流程</a:t>
            </a:r>
            <a:endParaRPr lang="en-US" sz="1600" b="0" strike="noStrike" spc="-1">
              <a:solidFill>
                <a:srgbClr val="000000"/>
              </a:solidFill>
              <a:latin typeface="Arial"/>
            </a:endParaRPr>
          </a:p>
        </p:txBody>
      </p:sp>
      <p:sp>
        <p:nvSpPr>
          <p:cNvPr id="14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准备工作流程</a:t>
            </a:r>
            <a:endParaRPr lang="en-US" sz="2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确保焊接过程中的安全性和工作效率</a:t>
            </a:r>
            <a:endParaRPr lang="en-US" sz="1600" b="0" strike="noStrike" spc="-1">
              <a:solidFill>
                <a:srgbClr val="000000"/>
              </a:solidFill>
              <a:latin typeface="Arial"/>
            </a:endParaRPr>
          </a:p>
        </p:txBody>
      </p:sp>
      <p:sp>
        <p:nvSpPr>
          <p:cNvPr id="14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安全措施和注意事项</a:t>
            </a:r>
            <a:endParaRPr lang="en-US" sz="2000" b="0" strike="noStrike" spc="-1">
              <a:solidFill>
                <a:srgbClr val="000000"/>
              </a:solidFill>
              <a:latin typeface="Arial"/>
            </a:endParaRPr>
          </a:p>
        </p:txBody>
      </p:sp>
      <p:pic>
        <p:nvPicPr>
          <p:cNvPr id="150" name="图片 4"/>
          <p:cNvPicPr/>
          <p:nvPr/>
        </p:nvPicPr>
        <p:blipFill>
          <a:blip r:embed="rId2"/>
          <a:stretch>
            <a:fillRect/>
          </a:stretch>
        </p:blipFill>
        <p:spPr>
          <a:xfrm>
            <a:off x="6135480" y="1175400"/>
            <a:ext cx="5381640" cy="5381640"/>
          </a:xfrm>
          <a:prstGeom prst="rect">
            <a:avLst/>
          </a:prstGeom>
          <a:ln w="0">
            <a:noFill/>
          </a:ln>
        </p:spPr>
      </p:pic>
      <p:pic>
        <p:nvPicPr>
          <p:cNvPr id="151" name="图片 22"/>
          <p:cNvPicPr/>
          <p:nvPr/>
        </p:nvPicPr>
        <p:blipFill>
          <a:blip r:embed="rId3"/>
          <a:srcRect l="19237" t="10197"/>
          <a:stretch>
            <a:fillRect/>
          </a:stretch>
        </p:blipFill>
        <p:spPr>
          <a:xfrm>
            <a:off x="0" y="0"/>
            <a:ext cx="514440" cy="929880"/>
          </a:xfrm>
          <a:prstGeom prst="rect">
            <a:avLst/>
          </a:prstGeom>
          <a:ln w="0">
            <a:noFill/>
          </a:ln>
        </p:spPr>
      </p:pic>
      <p:pic>
        <p:nvPicPr>
          <p:cNvPr id="152" name="图片 23"/>
          <p:cNvPicPr/>
          <p:nvPr/>
        </p:nvPicPr>
        <p:blipFill>
          <a:blip r:embed="rId4"/>
          <a:srcRect l="55284"/>
          <a:stretch>
            <a:fillRect/>
          </a:stretch>
        </p:blipFill>
        <p:spPr>
          <a:xfrm>
            <a:off x="0" y="625680"/>
            <a:ext cx="426600" cy="1140840"/>
          </a:xfrm>
          <a:prstGeom prst="rect">
            <a:avLst/>
          </a:prstGeom>
          <a:ln w="0">
            <a:noFill/>
          </a:ln>
        </p:spPr>
      </p:pic>
      <p:pic>
        <p:nvPicPr>
          <p:cNvPr id="153" name="图片 7"/>
          <p:cNvPicPr/>
          <p:nvPr/>
        </p:nvPicPr>
        <p:blipFill>
          <a:blip r:embed="rId5"/>
          <a:srcRect t="23379" r="-3045"/>
          <a:stretch>
            <a:fillRect/>
          </a:stretch>
        </p:blipFill>
        <p:spPr>
          <a:xfrm>
            <a:off x="8933040" y="0"/>
            <a:ext cx="1378440" cy="1427400"/>
          </a:xfrm>
          <a:prstGeom prst="rect">
            <a:avLst/>
          </a:prstGeom>
          <a:ln w="0">
            <a:noFill/>
          </a:ln>
        </p:spPr>
      </p:pic>
      <p:pic>
        <p:nvPicPr>
          <p:cNvPr id="154" name="图片 6"/>
          <p:cNvPicPr/>
          <p:nvPr/>
        </p:nvPicPr>
        <p:blipFill>
          <a:blip r:embed="rId6"/>
          <a:srcRect t="10754"/>
          <a:stretch>
            <a:fillRect/>
          </a:stretch>
        </p:blipFill>
        <p:spPr>
          <a:xfrm>
            <a:off x="8476200" y="0"/>
            <a:ext cx="589680" cy="1017000"/>
          </a:xfrm>
          <a:prstGeom prst="rect">
            <a:avLst/>
          </a:prstGeom>
          <a:ln w="0">
            <a:noFill/>
          </a:ln>
        </p:spPr>
      </p:pic>
      <p:pic>
        <p:nvPicPr>
          <p:cNvPr id="155"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51"/>
                                        </p:tgtEl>
                                        <p:attrNameLst>
                                          <p:attrName>style.visibility</p:attrName>
                                        </p:attrNameLst>
                                      </p:cBhvr>
                                      <p:to>
                                        <p:strVal val="visible"/>
                                      </p:to>
                                    </p:set>
                                    <p:animEffect transition="in" filter="wipe(left)">
                                      <p:cBhvr additive="repl">
                                        <p:cTn id="7" dur="500"/>
                                        <p:tgtEl>
                                          <p:spTgt spid="151"/>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52"/>
                                        </p:tgtEl>
                                        <p:attrNameLst>
                                          <p:attrName>style.visibility</p:attrName>
                                        </p:attrNameLst>
                                      </p:cBhvr>
                                      <p:to>
                                        <p:strVal val="visible"/>
                                      </p:to>
                                    </p:set>
                                    <p:animEffect transition="in" filter="wipe(left)">
                                      <p:cBhvr additive="repl">
                                        <p:cTn id="10" dur="500"/>
                                        <p:tgtEl>
                                          <p:spTgt spid="152"/>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53"/>
                                        </p:tgtEl>
                                        <p:attrNameLst>
                                          <p:attrName>style.visibility</p:attrName>
                                        </p:attrNameLst>
                                      </p:cBhvr>
                                      <p:to>
                                        <p:strVal val="visible"/>
                                      </p:to>
                                    </p:set>
                                    <p:animEffect transition="in" filter="wipe(left)">
                                      <p:cBhvr additive="repl">
                                        <p:cTn id="13" dur="500"/>
                                        <p:tgtEl>
                                          <p:spTgt spid="15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54"/>
                                        </p:tgtEl>
                                        <p:attrNameLst>
                                          <p:attrName>style.visibility</p:attrName>
                                        </p:attrNameLst>
                                      </p:cBhvr>
                                      <p:to>
                                        <p:strVal val="visible"/>
                                      </p:to>
                                    </p:set>
                                    <p:animEffect transition="in" filter="wipe(left)">
                                      <p:cBhvr additive="repl">
                                        <p:cTn id="16" dur="500"/>
                                        <p:tgtEl>
                                          <p:spTgt spid="154"/>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55"/>
                                        </p:tgtEl>
                                        <p:attrNameLst>
                                          <p:attrName>style.visibility</p:attrName>
                                        </p:attrNameLst>
                                      </p:cBhvr>
                                      <p:to>
                                        <p:strVal val="visible"/>
                                      </p:to>
                                    </p:set>
                                    <p:animEffect transition="in" filter="wipe(left)">
                                      <p:cBhvr additive="repl">
                                        <p:cTn id="19" dur="500"/>
                                        <p:tgtEl>
                                          <p:spTgt spid="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56" name="组合 26"/>
          <p:cNvGrpSpPr/>
          <p:nvPr/>
        </p:nvGrpSpPr>
        <p:grpSpPr>
          <a:xfrm>
            <a:off x="360" y="0"/>
            <a:ext cx="12191040" cy="6858000"/>
            <a:chOff x="360" y="0"/>
            <a:chExt cx="12191040" cy="6858000"/>
          </a:xfrm>
        </p:grpSpPr>
        <p:pic>
          <p:nvPicPr>
            <p:cNvPr id="157"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158"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15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通过本章的学习，我们了解到焊接表面处理的重要性，以及具体的优势和准备工作。下一步将进入更深入的内容，学习不同的表面处理方法和技术，以提高焊接质量和效率。</a:t>
            </a:r>
            <a:endParaRPr lang="en-US" sz="2000" b="0" strike="noStrike" spc="-1">
              <a:solidFill>
                <a:srgbClr val="000000"/>
              </a:solidFill>
              <a:latin typeface="Arial"/>
            </a:endParaRPr>
          </a:p>
        </p:txBody>
      </p:sp>
      <p:pic>
        <p:nvPicPr>
          <p:cNvPr id="160" name="图片 22"/>
          <p:cNvPicPr/>
          <p:nvPr/>
        </p:nvPicPr>
        <p:blipFill>
          <a:blip r:embed="rId4"/>
          <a:srcRect l="19237" t="10197"/>
          <a:stretch>
            <a:fillRect/>
          </a:stretch>
        </p:blipFill>
        <p:spPr>
          <a:xfrm>
            <a:off x="0" y="0"/>
            <a:ext cx="514440" cy="929880"/>
          </a:xfrm>
          <a:prstGeom prst="rect">
            <a:avLst/>
          </a:prstGeom>
          <a:ln w="0">
            <a:noFill/>
          </a:ln>
        </p:spPr>
      </p:pic>
      <p:pic>
        <p:nvPicPr>
          <p:cNvPr id="161" name="图片 23"/>
          <p:cNvPicPr/>
          <p:nvPr/>
        </p:nvPicPr>
        <p:blipFill>
          <a:blip r:embed="rId5"/>
          <a:srcRect l="55284"/>
          <a:stretch>
            <a:fillRect/>
          </a:stretch>
        </p:blipFill>
        <p:spPr>
          <a:xfrm>
            <a:off x="0" y="625680"/>
            <a:ext cx="426600" cy="1140840"/>
          </a:xfrm>
          <a:prstGeom prst="rect">
            <a:avLst/>
          </a:prstGeom>
          <a:ln w="0">
            <a:noFill/>
          </a:ln>
        </p:spPr>
      </p:pic>
      <p:pic>
        <p:nvPicPr>
          <p:cNvPr id="162" name="图片 7"/>
          <p:cNvPicPr/>
          <p:nvPr/>
        </p:nvPicPr>
        <p:blipFill>
          <a:blip r:embed="rId6"/>
          <a:srcRect t="23379" r="-3045"/>
          <a:stretch>
            <a:fillRect/>
          </a:stretch>
        </p:blipFill>
        <p:spPr>
          <a:xfrm>
            <a:off x="8933040" y="0"/>
            <a:ext cx="1378440" cy="1427400"/>
          </a:xfrm>
          <a:prstGeom prst="rect">
            <a:avLst/>
          </a:prstGeom>
          <a:ln w="0">
            <a:noFill/>
          </a:ln>
        </p:spPr>
      </p:pic>
      <p:pic>
        <p:nvPicPr>
          <p:cNvPr id="163" name="图片 6"/>
          <p:cNvPicPr/>
          <p:nvPr/>
        </p:nvPicPr>
        <p:blipFill>
          <a:blip r:embed="rId7"/>
          <a:srcRect t="10754"/>
          <a:stretch>
            <a:fillRect/>
          </a:stretch>
        </p:blipFill>
        <p:spPr>
          <a:xfrm>
            <a:off x="8476200" y="0"/>
            <a:ext cx="589680" cy="1017000"/>
          </a:xfrm>
          <a:prstGeom prst="rect">
            <a:avLst/>
          </a:prstGeom>
          <a:ln w="0">
            <a:noFill/>
          </a:ln>
        </p:spPr>
      </p:pic>
      <p:pic>
        <p:nvPicPr>
          <p:cNvPr id="164"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16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60"/>
                                        </p:tgtEl>
                                        <p:attrNameLst>
                                          <p:attrName>style.visibility</p:attrName>
                                        </p:attrNameLst>
                                      </p:cBhvr>
                                      <p:to>
                                        <p:strVal val="visible"/>
                                      </p:to>
                                    </p:set>
                                    <p:animEffect transition="in" filter="wipe(left)">
                                      <p:cBhvr additive="repl">
                                        <p:cTn id="7" dur="500"/>
                                        <p:tgtEl>
                                          <p:spTgt spid="160"/>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61"/>
                                        </p:tgtEl>
                                        <p:attrNameLst>
                                          <p:attrName>style.visibility</p:attrName>
                                        </p:attrNameLst>
                                      </p:cBhvr>
                                      <p:to>
                                        <p:strVal val="visible"/>
                                      </p:to>
                                    </p:set>
                                    <p:animEffect transition="in" filter="wipe(left)">
                                      <p:cBhvr additive="repl">
                                        <p:cTn id="10" dur="500"/>
                                        <p:tgtEl>
                                          <p:spTgt spid="161"/>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62"/>
                                        </p:tgtEl>
                                        <p:attrNameLst>
                                          <p:attrName>style.visibility</p:attrName>
                                        </p:attrNameLst>
                                      </p:cBhvr>
                                      <p:to>
                                        <p:strVal val="visible"/>
                                      </p:to>
                                    </p:set>
                                    <p:animEffect transition="in" filter="wipe(left)">
                                      <p:cBhvr additive="repl">
                                        <p:cTn id="13" dur="500"/>
                                        <p:tgtEl>
                                          <p:spTgt spid="162"/>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63"/>
                                        </p:tgtEl>
                                        <p:attrNameLst>
                                          <p:attrName>style.visibility</p:attrName>
                                        </p:attrNameLst>
                                      </p:cBhvr>
                                      <p:to>
                                        <p:strVal val="visible"/>
                                      </p:to>
                                    </p:set>
                                    <p:animEffect transition="in" filter="wipe(left)">
                                      <p:cBhvr additive="repl">
                                        <p:cTn id="16" dur="500"/>
                                        <p:tgtEl>
                                          <p:spTgt spid="163"/>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64"/>
                                        </p:tgtEl>
                                        <p:attrNameLst>
                                          <p:attrName>style.visibility</p:attrName>
                                        </p:attrNameLst>
                                      </p:cBhvr>
                                      <p:to>
                                        <p:strVal val="visible"/>
                                      </p:to>
                                    </p:set>
                                    <p:animEffect transition="in" filter="wipe(left)">
                                      <p:cBhvr additive="repl">
                                        <p:cTn id="19" dur="500"/>
                                        <p:tgtEl>
                                          <p:spTgt spid="1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6" name="图片 12"/>
          <p:cNvPicPr/>
          <p:nvPr/>
        </p:nvPicPr>
        <p:blipFill>
          <a:blip r:embed="rId3"/>
          <a:stretch>
            <a:fillRect/>
          </a:stretch>
        </p:blipFill>
        <p:spPr>
          <a:xfrm rot="6156000">
            <a:off x="11461320" y="-1101240"/>
            <a:ext cx="1066320" cy="1733040"/>
          </a:xfrm>
          <a:prstGeom prst="rect">
            <a:avLst/>
          </a:prstGeom>
          <a:ln w="0">
            <a:noFill/>
          </a:ln>
        </p:spPr>
      </p:pic>
      <p:pic>
        <p:nvPicPr>
          <p:cNvPr id="167" name="图片 22"/>
          <p:cNvPicPr/>
          <p:nvPr/>
        </p:nvPicPr>
        <p:blipFill>
          <a:blip r:embed="rId4"/>
          <a:stretch>
            <a:fillRect/>
          </a:stretch>
        </p:blipFill>
        <p:spPr>
          <a:xfrm rot="3960600">
            <a:off x="11266560" y="-218880"/>
            <a:ext cx="961560" cy="2219040"/>
          </a:xfrm>
          <a:prstGeom prst="rect">
            <a:avLst/>
          </a:prstGeom>
          <a:ln w="0">
            <a:noFill/>
          </a:ln>
        </p:spPr>
      </p:pic>
      <p:pic>
        <p:nvPicPr>
          <p:cNvPr id="168"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169" name="图片 14"/>
          <p:cNvPicPr/>
          <p:nvPr/>
        </p:nvPicPr>
        <p:blipFill>
          <a:blip r:embed="rId6"/>
          <a:stretch>
            <a:fillRect/>
          </a:stretch>
        </p:blipFill>
        <p:spPr>
          <a:xfrm>
            <a:off x="11670480" y="474840"/>
            <a:ext cx="1584000" cy="2206080"/>
          </a:xfrm>
          <a:prstGeom prst="rect">
            <a:avLst/>
          </a:prstGeom>
          <a:ln w="0">
            <a:noFill/>
          </a:ln>
        </p:spPr>
      </p:pic>
      <p:pic>
        <p:nvPicPr>
          <p:cNvPr id="170" name="图片 18"/>
          <p:cNvPicPr/>
          <p:nvPr/>
        </p:nvPicPr>
        <p:blipFill>
          <a:blip r:embed="rId7"/>
          <a:stretch>
            <a:fillRect/>
          </a:stretch>
        </p:blipFill>
        <p:spPr>
          <a:xfrm rot="19285800">
            <a:off x="11289600" y="968760"/>
            <a:ext cx="914400" cy="552960"/>
          </a:xfrm>
          <a:prstGeom prst="rect">
            <a:avLst/>
          </a:prstGeom>
          <a:ln w="0">
            <a:noFill/>
          </a:ln>
        </p:spPr>
      </p:pic>
      <p:pic>
        <p:nvPicPr>
          <p:cNvPr id="171" name="图片 20"/>
          <p:cNvPicPr/>
          <p:nvPr/>
        </p:nvPicPr>
        <p:blipFill>
          <a:blip r:embed="rId8"/>
          <a:stretch>
            <a:fillRect/>
          </a:stretch>
        </p:blipFill>
        <p:spPr>
          <a:xfrm>
            <a:off x="-135360" y="-385920"/>
            <a:ext cx="1076040" cy="1285560"/>
          </a:xfrm>
          <a:prstGeom prst="rect">
            <a:avLst/>
          </a:prstGeom>
          <a:ln w="0">
            <a:noFill/>
          </a:ln>
        </p:spPr>
      </p:pic>
      <p:sp>
        <p:nvSpPr>
          <p:cNvPr id="17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7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表面清洁处理</a:t>
            </a:r>
            <a:endParaRPr lang="en-US" sz="3600" b="0" strike="noStrike" spc="-1">
              <a:solidFill>
                <a:schemeClr val="dk1"/>
              </a:solidFill>
              <a:latin typeface="Arial"/>
            </a:endParaRPr>
          </a:p>
        </p:txBody>
      </p:sp>
      <p:sp>
        <p:nvSpPr>
          <p:cNvPr id="17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溶剂清洗</a:t>
            </a:r>
            <a:endParaRPr lang="en-US" sz="2800" b="0" strike="noStrike" spc="-1">
              <a:solidFill>
                <a:srgbClr val="000000"/>
              </a:solidFill>
              <a:latin typeface="Arial"/>
            </a:endParaRPr>
          </a:p>
        </p:txBody>
      </p:sp>
      <p:sp>
        <p:nvSpPr>
          <p:cNvPr id="17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溶剂清洗是利用溶剂将工件表面的污垢和油脂溶解除去的一种方法。通过溶剂清洗可以有效去除表面油污，并提高焊接质量。在进行溶剂清洗时，需要注意选择合适的溶剂和操作步骤，确保清洗效果达到预期。</a:t>
            </a:r>
            <a:endParaRPr lang="en-US" sz="1800" b="0" strike="noStrike" spc="-1">
              <a:solidFill>
                <a:srgbClr val="000000"/>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79" name="图片 4"/>
          <p:cNvPicPr/>
          <p:nvPr/>
        </p:nvPicPr>
        <p:blipFill>
          <a:blip r:embed="rId2"/>
          <a:stretch>
            <a:fillRect/>
          </a:stretch>
        </p:blipFill>
        <p:spPr>
          <a:xfrm>
            <a:off x="510840" y="700560"/>
            <a:ext cx="5381640" cy="5381640"/>
          </a:xfrm>
          <a:prstGeom prst="rect">
            <a:avLst/>
          </a:prstGeom>
          <a:ln w="0">
            <a:noFill/>
          </a:ln>
        </p:spPr>
      </p:pic>
      <p:pic>
        <p:nvPicPr>
          <p:cNvPr id="180" name="图片 22"/>
          <p:cNvPicPr/>
          <p:nvPr/>
        </p:nvPicPr>
        <p:blipFill>
          <a:blip r:embed="rId3"/>
          <a:srcRect l="19237" t="10197"/>
          <a:stretch>
            <a:fillRect/>
          </a:stretch>
        </p:blipFill>
        <p:spPr>
          <a:xfrm>
            <a:off x="0" y="0"/>
            <a:ext cx="514440" cy="929880"/>
          </a:xfrm>
          <a:prstGeom prst="rect">
            <a:avLst/>
          </a:prstGeom>
          <a:ln w="0">
            <a:noFill/>
          </a:ln>
        </p:spPr>
      </p:pic>
      <p:pic>
        <p:nvPicPr>
          <p:cNvPr id="181" name="图片 23"/>
          <p:cNvPicPr/>
          <p:nvPr/>
        </p:nvPicPr>
        <p:blipFill>
          <a:blip r:embed="rId4"/>
          <a:srcRect l="55284"/>
          <a:stretch>
            <a:fillRect/>
          </a:stretch>
        </p:blipFill>
        <p:spPr>
          <a:xfrm>
            <a:off x="0" y="625680"/>
            <a:ext cx="426600" cy="1140840"/>
          </a:xfrm>
          <a:prstGeom prst="rect">
            <a:avLst/>
          </a:prstGeom>
          <a:ln w="0">
            <a:noFill/>
          </a:ln>
        </p:spPr>
      </p:pic>
      <p:pic>
        <p:nvPicPr>
          <p:cNvPr id="182" name="图片 7"/>
          <p:cNvPicPr/>
          <p:nvPr/>
        </p:nvPicPr>
        <p:blipFill>
          <a:blip r:embed="rId5"/>
          <a:srcRect t="23379" r="-3045"/>
          <a:stretch>
            <a:fillRect/>
          </a:stretch>
        </p:blipFill>
        <p:spPr>
          <a:xfrm>
            <a:off x="8933040" y="0"/>
            <a:ext cx="1378440" cy="1427400"/>
          </a:xfrm>
          <a:prstGeom prst="rect">
            <a:avLst/>
          </a:prstGeom>
          <a:ln w="0">
            <a:noFill/>
          </a:ln>
        </p:spPr>
      </p:pic>
      <p:pic>
        <p:nvPicPr>
          <p:cNvPr id="183" name="图片 2"/>
          <p:cNvPicPr/>
          <p:nvPr/>
        </p:nvPicPr>
        <p:blipFill>
          <a:blip r:embed="rId6"/>
          <a:srcRect t="10754"/>
          <a:stretch>
            <a:fillRect/>
          </a:stretch>
        </p:blipFill>
        <p:spPr>
          <a:xfrm>
            <a:off x="8476200" y="0"/>
            <a:ext cx="589680" cy="1017000"/>
          </a:xfrm>
          <a:prstGeom prst="rect">
            <a:avLst/>
          </a:prstGeom>
          <a:ln w="0">
            <a:noFill/>
          </a:ln>
        </p:spPr>
      </p:pic>
      <p:pic>
        <p:nvPicPr>
          <p:cNvPr id="184"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80"/>
                                        </p:tgtEl>
                                        <p:attrNameLst>
                                          <p:attrName>style.visibility</p:attrName>
                                        </p:attrNameLst>
                                      </p:cBhvr>
                                      <p:to>
                                        <p:strVal val="visible"/>
                                      </p:to>
                                    </p:set>
                                    <p:animEffect transition="in" filter="wipe(left)">
                                      <p:cBhvr additive="repl">
                                        <p:cTn id="7" dur="500"/>
                                        <p:tgtEl>
                                          <p:spTgt spid="180"/>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81"/>
                                        </p:tgtEl>
                                        <p:attrNameLst>
                                          <p:attrName>style.visibility</p:attrName>
                                        </p:attrNameLst>
                                      </p:cBhvr>
                                      <p:to>
                                        <p:strVal val="visible"/>
                                      </p:to>
                                    </p:set>
                                    <p:animEffect transition="in" filter="wipe(left)">
                                      <p:cBhvr additive="repl">
                                        <p:cTn id="10" dur="500"/>
                                        <p:tgtEl>
                                          <p:spTgt spid="181"/>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82"/>
                                        </p:tgtEl>
                                        <p:attrNameLst>
                                          <p:attrName>style.visibility</p:attrName>
                                        </p:attrNameLst>
                                      </p:cBhvr>
                                      <p:to>
                                        <p:strVal val="visible"/>
                                      </p:to>
                                    </p:set>
                                    <p:animEffect transition="in" filter="wipe(left)">
                                      <p:cBhvr additive="repl">
                                        <p:cTn id="13" dur="500"/>
                                        <p:tgtEl>
                                          <p:spTgt spid="182"/>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83"/>
                                        </p:tgtEl>
                                        <p:attrNameLst>
                                          <p:attrName>style.visibility</p:attrName>
                                        </p:attrNameLst>
                                      </p:cBhvr>
                                      <p:to>
                                        <p:strVal val="visible"/>
                                      </p:to>
                                    </p:set>
                                    <p:animEffect transition="in" filter="wipe(left)">
                                      <p:cBhvr additive="repl">
                                        <p:cTn id="16" dur="500"/>
                                        <p:tgtEl>
                                          <p:spTgt spid="183"/>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84"/>
                                        </p:tgtEl>
                                        <p:attrNameLst>
                                          <p:attrName>style.visibility</p:attrName>
                                        </p:attrNameLst>
                                      </p:cBhvr>
                                      <p:to>
                                        <p:strVal val="visible"/>
                                      </p:to>
                                    </p:set>
                                    <p:animEffect transition="in" filter="wipe(left)">
                                      <p:cBhvr additive="repl">
                                        <p:cTn id="19" dur="500"/>
                                        <p:tgtEl>
                                          <p:spTgt spid="1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85" name="组合 26"/>
          <p:cNvGrpSpPr/>
          <p:nvPr/>
        </p:nvGrpSpPr>
        <p:grpSpPr>
          <a:xfrm>
            <a:off x="360" y="0"/>
            <a:ext cx="12191040" cy="6858000"/>
            <a:chOff x="360" y="0"/>
            <a:chExt cx="12191040" cy="6858000"/>
          </a:xfrm>
        </p:grpSpPr>
        <p:pic>
          <p:nvPicPr>
            <p:cNvPr id="186"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87"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碱性清洗</a:t>
            </a:r>
            <a:endParaRPr lang="en-US" sz="3600" b="0" strike="noStrike" spc="-1">
              <a:solidFill>
                <a:schemeClr val="dk1"/>
              </a:solidFill>
              <a:latin typeface="Arial"/>
            </a:endParaRPr>
          </a:p>
        </p:txBody>
      </p:sp>
      <p:sp>
        <p:nvSpPr>
          <p:cNvPr id="18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探讨碱性清洗的作用和优势</a:t>
            </a:r>
            <a:endParaRPr lang="en-US" sz="1600" b="0" strike="noStrike" spc="-1">
              <a:solidFill>
                <a:srgbClr val="000000"/>
              </a:solidFill>
              <a:latin typeface="Arial"/>
            </a:endParaRPr>
          </a:p>
        </p:txBody>
      </p:sp>
      <p:sp>
        <p:nvSpPr>
          <p:cNvPr id="19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作用和优势</a:t>
            </a:r>
            <a:endParaRPr lang="en-US" sz="2000" b="0" strike="noStrike" spc="-1">
              <a:solidFill>
                <a:srgbClr val="000000"/>
              </a:solidFill>
              <a:latin typeface="Arial"/>
            </a:endParaRPr>
          </a:p>
        </p:txBody>
      </p:sp>
      <p:sp>
        <p:nvSpPr>
          <p:cNvPr id="19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介绍碱性清洗的方法和注意事项</a:t>
            </a:r>
            <a:endParaRPr lang="en-US" sz="1600" b="0" strike="noStrike" spc="-1">
              <a:solidFill>
                <a:srgbClr val="000000"/>
              </a:solidFill>
              <a:latin typeface="Arial"/>
            </a:endParaRPr>
          </a:p>
        </p:txBody>
      </p:sp>
      <p:sp>
        <p:nvSpPr>
          <p:cNvPr id="19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方法和注意事项</a:t>
            </a:r>
            <a:endParaRPr lang="en-US" sz="2000" b="0" strike="noStrike" spc="-1">
              <a:solidFill>
                <a:srgbClr val="000000"/>
              </a:solidFill>
              <a:latin typeface="Arial"/>
            </a:endParaRPr>
          </a:p>
        </p:txBody>
      </p:sp>
      <p:sp>
        <p:nvSpPr>
          <p:cNvPr id="19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分析碱性清洗与其他清洗方法的区别</a:t>
            </a:r>
            <a:endParaRPr lang="en-US" sz="1600" b="0" strike="noStrike" spc="-1">
              <a:solidFill>
                <a:srgbClr val="000000"/>
              </a:solidFill>
              <a:latin typeface="Arial"/>
            </a:endParaRPr>
          </a:p>
        </p:txBody>
      </p:sp>
      <p:sp>
        <p:nvSpPr>
          <p:cNvPr id="19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与其他清洗方法的区别</a:t>
            </a:r>
            <a:endParaRPr lang="en-US" sz="2000" b="0" strike="noStrike" spc="-1">
              <a:solidFill>
                <a:srgbClr val="000000"/>
              </a:solidFill>
              <a:latin typeface="Arial"/>
            </a:endParaRPr>
          </a:p>
        </p:txBody>
      </p:sp>
      <p:sp>
        <p:nvSpPr>
          <p:cNvPr id="19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7" name="组合 26"/>
          <p:cNvGrpSpPr/>
          <p:nvPr/>
        </p:nvGrpSpPr>
        <p:grpSpPr>
          <a:xfrm>
            <a:off x="360" y="0"/>
            <a:ext cx="12191040" cy="6858000"/>
            <a:chOff x="360" y="0"/>
            <a:chExt cx="12191040" cy="6858000"/>
          </a:xfrm>
        </p:grpSpPr>
        <p:pic>
          <p:nvPicPr>
            <p:cNvPr id="198"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99"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不同机械清洗设备比较</a:t>
            </a:r>
            <a:endParaRPr lang="en-US" sz="1800" b="0" strike="noStrike" spc="-1">
              <a:solidFill>
                <a:srgbClr val="000000"/>
              </a:solidFill>
              <a:latin typeface="Arial"/>
            </a:endParaRPr>
          </a:p>
        </p:txBody>
      </p:sp>
      <p:sp>
        <p:nvSpPr>
          <p:cNvPr id="20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比较不同的机械清洗设备及其特点</a:t>
            </a:r>
            <a:endParaRPr lang="en-US" sz="1400" b="0" strike="noStrike" spc="-1">
              <a:solidFill>
                <a:srgbClr val="000000"/>
              </a:solidFill>
              <a:latin typeface="Arial"/>
            </a:endParaRPr>
          </a:p>
        </p:txBody>
      </p:sp>
      <p:sp>
        <p:nvSpPr>
          <p:cNvPr id="2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操作规范和安全要求</a:t>
            </a:r>
            <a:endParaRPr lang="en-US" sz="1800" b="0" strike="noStrike" spc="-1">
              <a:solidFill>
                <a:srgbClr val="000000"/>
              </a:solidFill>
              <a:latin typeface="Arial"/>
            </a:endParaRPr>
          </a:p>
        </p:txBody>
      </p:sp>
      <p:sp>
        <p:nvSpPr>
          <p:cNvPr id="20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强调机械清洗的操作规范和安全要求</a:t>
            </a:r>
            <a:endParaRPr lang="en-US" sz="1400" b="0" strike="noStrike" spc="-1">
              <a:solidFill>
                <a:srgbClr val="000000"/>
              </a:solidFill>
              <a:latin typeface="Arial"/>
            </a:endParaRPr>
          </a:p>
        </p:txBody>
      </p:sp>
      <p:sp>
        <p:nvSpPr>
          <p:cNvPr id="2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0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0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机械清洗</a:t>
            </a:r>
            <a:endParaRPr lang="en-US" sz="3600" b="0" strike="noStrike" spc="-1">
              <a:solidFill>
                <a:schemeClr val="dk1"/>
              </a:solidFill>
              <a:latin typeface="Arial"/>
            </a:endParaRPr>
          </a:p>
        </p:txBody>
      </p:sp>
      <p:sp>
        <p:nvSpPr>
          <p:cNvPr id="2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原理和适用情况</a:t>
            </a:r>
            <a:endParaRPr lang="en-US" sz="1800" b="0" strike="noStrike" spc="-1">
              <a:solidFill>
                <a:srgbClr val="000000"/>
              </a:solidFill>
              <a:latin typeface="Arial"/>
            </a:endParaRPr>
          </a:p>
        </p:txBody>
      </p:sp>
      <p:sp>
        <p:nvSpPr>
          <p:cNvPr id="21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讨论机械清洗的原理和适用情况</a:t>
            </a:r>
            <a:endParaRPr lang="en-US" sz="14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酸洗处理</a:t>
            </a:r>
            <a:endParaRPr lang="en-US" sz="3600" b="0" strike="noStrike" spc="-1">
              <a:solidFill>
                <a:schemeClr val="dk1"/>
              </a:solidFill>
              <a:latin typeface="Arial"/>
            </a:endParaRPr>
          </a:p>
        </p:txBody>
      </p:sp>
      <p:sp>
        <p:nvSpPr>
          <p:cNvPr id="21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介绍酸洗处理的作用和流程</a:t>
            </a:r>
            <a:endParaRPr lang="en-US" sz="1600" b="0" strike="noStrike" spc="-1">
              <a:solidFill>
                <a:srgbClr val="000000"/>
              </a:solidFill>
              <a:latin typeface="Arial"/>
            </a:endParaRPr>
          </a:p>
        </p:txBody>
      </p:sp>
      <p:sp>
        <p:nvSpPr>
          <p:cNvPr id="21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作用和流程</a:t>
            </a:r>
            <a:endParaRPr lang="en-US" sz="2000" b="0" strike="noStrike" spc="-1">
              <a:solidFill>
                <a:srgbClr val="000000"/>
              </a:solidFill>
              <a:latin typeface="Arial"/>
            </a:endParaRPr>
          </a:p>
        </p:txBody>
      </p:sp>
      <p:sp>
        <p:nvSpPr>
          <p:cNvPr id="21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1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1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强调酸洗处理对焊接质量的影响</a:t>
            </a:r>
            <a:endParaRPr lang="en-US" sz="1600" b="0" strike="noStrike" spc="-1">
              <a:solidFill>
                <a:srgbClr val="000000"/>
              </a:solidFill>
              <a:latin typeface="Arial"/>
            </a:endParaRPr>
          </a:p>
        </p:txBody>
      </p:sp>
      <p:sp>
        <p:nvSpPr>
          <p:cNvPr id="21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对焊接质量影响</a:t>
            </a:r>
            <a:endParaRPr lang="en-US" sz="2000" b="0" strike="noStrike" spc="-1">
              <a:solidFill>
                <a:srgbClr val="000000"/>
              </a:solidFill>
              <a:latin typeface="Arial"/>
            </a:endParaRPr>
          </a:p>
        </p:txBody>
      </p:sp>
      <p:sp>
        <p:nvSpPr>
          <p:cNvPr id="22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2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分析不同酸洗剂的特点和使用方法</a:t>
            </a:r>
            <a:endParaRPr lang="en-US" sz="1600" b="0" strike="noStrike" spc="-1">
              <a:solidFill>
                <a:srgbClr val="000000"/>
              </a:solidFill>
              <a:latin typeface="Arial"/>
            </a:endParaRPr>
          </a:p>
        </p:txBody>
      </p:sp>
      <p:sp>
        <p:nvSpPr>
          <p:cNvPr id="22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不同酸洗剂特点</a:t>
            </a:r>
            <a:endParaRPr lang="en-US" sz="2000" b="0" strike="noStrike" spc="-1">
              <a:solidFill>
                <a:srgbClr val="000000"/>
              </a:solidFill>
              <a:latin typeface="Arial"/>
            </a:endParaRPr>
          </a:p>
        </p:txBody>
      </p:sp>
      <p:pic>
        <p:nvPicPr>
          <p:cNvPr id="223" name="图片 4"/>
          <p:cNvPicPr/>
          <p:nvPr/>
        </p:nvPicPr>
        <p:blipFill>
          <a:blip r:embed="rId2"/>
          <a:stretch>
            <a:fillRect/>
          </a:stretch>
        </p:blipFill>
        <p:spPr>
          <a:xfrm>
            <a:off x="6135480" y="1175400"/>
            <a:ext cx="5381640" cy="5381640"/>
          </a:xfrm>
          <a:prstGeom prst="rect">
            <a:avLst/>
          </a:prstGeom>
          <a:ln w="0">
            <a:noFill/>
          </a:ln>
        </p:spPr>
      </p:pic>
      <p:pic>
        <p:nvPicPr>
          <p:cNvPr id="224" name="图片 22"/>
          <p:cNvPicPr/>
          <p:nvPr/>
        </p:nvPicPr>
        <p:blipFill>
          <a:blip r:embed="rId3"/>
          <a:srcRect l="19237" t="10197"/>
          <a:stretch>
            <a:fillRect/>
          </a:stretch>
        </p:blipFill>
        <p:spPr>
          <a:xfrm>
            <a:off x="0" y="0"/>
            <a:ext cx="514440" cy="929880"/>
          </a:xfrm>
          <a:prstGeom prst="rect">
            <a:avLst/>
          </a:prstGeom>
          <a:ln w="0">
            <a:noFill/>
          </a:ln>
        </p:spPr>
      </p:pic>
      <p:pic>
        <p:nvPicPr>
          <p:cNvPr id="225" name="图片 23"/>
          <p:cNvPicPr/>
          <p:nvPr/>
        </p:nvPicPr>
        <p:blipFill>
          <a:blip r:embed="rId4"/>
          <a:srcRect l="55284"/>
          <a:stretch>
            <a:fillRect/>
          </a:stretch>
        </p:blipFill>
        <p:spPr>
          <a:xfrm>
            <a:off x="0" y="625680"/>
            <a:ext cx="426600" cy="1140840"/>
          </a:xfrm>
          <a:prstGeom prst="rect">
            <a:avLst/>
          </a:prstGeom>
          <a:ln w="0">
            <a:noFill/>
          </a:ln>
        </p:spPr>
      </p:pic>
      <p:pic>
        <p:nvPicPr>
          <p:cNvPr id="226" name="图片 7"/>
          <p:cNvPicPr/>
          <p:nvPr/>
        </p:nvPicPr>
        <p:blipFill>
          <a:blip r:embed="rId5"/>
          <a:srcRect t="23379" r="-3045"/>
          <a:stretch>
            <a:fillRect/>
          </a:stretch>
        </p:blipFill>
        <p:spPr>
          <a:xfrm>
            <a:off x="8933040" y="0"/>
            <a:ext cx="1378440" cy="1427400"/>
          </a:xfrm>
          <a:prstGeom prst="rect">
            <a:avLst/>
          </a:prstGeom>
          <a:ln w="0">
            <a:noFill/>
          </a:ln>
        </p:spPr>
      </p:pic>
      <p:pic>
        <p:nvPicPr>
          <p:cNvPr id="227" name="图片 6"/>
          <p:cNvPicPr/>
          <p:nvPr/>
        </p:nvPicPr>
        <p:blipFill>
          <a:blip r:embed="rId6"/>
          <a:srcRect t="10754"/>
          <a:stretch>
            <a:fillRect/>
          </a:stretch>
        </p:blipFill>
        <p:spPr>
          <a:xfrm>
            <a:off x="8476200" y="0"/>
            <a:ext cx="589680" cy="1017000"/>
          </a:xfrm>
          <a:prstGeom prst="rect">
            <a:avLst/>
          </a:prstGeom>
          <a:ln w="0">
            <a:noFill/>
          </a:ln>
        </p:spPr>
      </p:pic>
      <p:pic>
        <p:nvPicPr>
          <p:cNvPr id="228"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24"/>
                                        </p:tgtEl>
                                        <p:attrNameLst>
                                          <p:attrName>style.visibility</p:attrName>
                                        </p:attrNameLst>
                                      </p:cBhvr>
                                      <p:to>
                                        <p:strVal val="visible"/>
                                      </p:to>
                                    </p:set>
                                    <p:animEffect transition="in" filter="wipe(left)">
                                      <p:cBhvr additive="repl">
                                        <p:cTn id="7" dur="500"/>
                                        <p:tgtEl>
                                          <p:spTgt spid="224"/>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25"/>
                                        </p:tgtEl>
                                        <p:attrNameLst>
                                          <p:attrName>style.visibility</p:attrName>
                                        </p:attrNameLst>
                                      </p:cBhvr>
                                      <p:to>
                                        <p:strVal val="visible"/>
                                      </p:to>
                                    </p:set>
                                    <p:animEffect transition="in" filter="wipe(left)">
                                      <p:cBhvr additive="repl">
                                        <p:cTn id="10" dur="500"/>
                                        <p:tgtEl>
                                          <p:spTgt spid="225"/>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26"/>
                                        </p:tgtEl>
                                        <p:attrNameLst>
                                          <p:attrName>style.visibility</p:attrName>
                                        </p:attrNameLst>
                                      </p:cBhvr>
                                      <p:to>
                                        <p:strVal val="visible"/>
                                      </p:to>
                                    </p:set>
                                    <p:animEffect transition="in" filter="wipe(left)">
                                      <p:cBhvr additive="repl">
                                        <p:cTn id="13" dur="500"/>
                                        <p:tgtEl>
                                          <p:spTgt spid="226"/>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27"/>
                                        </p:tgtEl>
                                        <p:attrNameLst>
                                          <p:attrName>style.visibility</p:attrName>
                                        </p:attrNameLst>
                                      </p:cBhvr>
                                      <p:to>
                                        <p:strVal val="visible"/>
                                      </p:to>
                                    </p:set>
                                    <p:animEffect transition="in" filter="wipe(left)">
                                      <p:cBhvr additive="repl">
                                        <p:cTn id="16" dur="500"/>
                                        <p:tgtEl>
                                          <p:spTgt spid="227"/>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28"/>
                                        </p:tgtEl>
                                        <p:attrNameLst>
                                          <p:attrName>style.visibility</p:attrName>
                                        </p:attrNameLst>
                                      </p:cBhvr>
                                      <p:to>
                                        <p:strVal val="visible"/>
                                      </p:to>
                                    </p:set>
                                    <p:animEffect transition="in" filter="wipe(left)">
                                      <p:cBhvr additive="repl">
                                        <p:cTn id="19" dur="500"/>
                                        <p:tgtEl>
                                          <p:spTgt spid="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9" name="组合 26"/>
          <p:cNvGrpSpPr/>
          <p:nvPr/>
        </p:nvGrpSpPr>
        <p:grpSpPr>
          <a:xfrm>
            <a:off x="360" y="0"/>
            <a:ext cx="12191040" cy="6858000"/>
            <a:chOff x="360" y="0"/>
            <a:chExt cx="12191040" cy="6858000"/>
          </a:xfrm>
        </p:grpSpPr>
        <p:pic>
          <p:nvPicPr>
            <p:cNvPr id="230"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31"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3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总结</a:t>
            </a:r>
            <a:endParaRPr lang="en-US" sz="3600" b="0" strike="noStrike" spc="-1">
              <a:solidFill>
                <a:schemeClr val="dk1"/>
              </a:solidFill>
              <a:latin typeface="Arial"/>
            </a:endParaRPr>
          </a:p>
        </p:txBody>
      </p:sp>
      <p:sp>
        <p:nvSpPr>
          <p:cNvPr id="23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总结溶剂清洗、碱性清洗、机械清洗和酸洗处理的特点</a:t>
            </a:r>
            <a:endParaRPr lang="en-US" sz="1600" b="0" strike="noStrike" spc="-1">
              <a:solidFill>
                <a:srgbClr val="000000"/>
              </a:solidFill>
              <a:latin typeface="Arial"/>
            </a:endParaRPr>
          </a:p>
        </p:txBody>
      </p:sp>
      <p:sp>
        <p:nvSpPr>
          <p:cNvPr id="23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不同清洗方法比较</a:t>
            </a:r>
            <a:endParaRPr lang="en-US" sz="2000" b="0" strike="noStrike" spc="-1">
              <a:solidFill>
                <a:srgbClr val="000000"/>
              </a:solidFill>
              <a:latin typeface="Arial"/>
            </a:endParaRPr>
          </a:p>
        </p:txBody>
      </p:sp>
      <p:sp>
        <p:nvSpPr>
          <p:cNvPr id="23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分析不同清洗方法的适用范围和注意事项</a:t>
            </a:r>
            <a:endParaRPr lang="en-US" sz="1600" b="0" strike="noStrike" spc="-1">
              <a:solidFill>
                <a:srgbClr val="000000"/>
              </a:solidFill>
              <a:latin typeface="Arial"/>
            </a:endParaRPr>
          </a:p>
        </p:txBody>
      </p:sp>
      <p:sp>
        <p:nvSpPr>
          <p:cNvPr id="23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适用范围对比</a:t>
            </a:r>
            <a:endParaRPr lang="en-US" sz="2000" b="0" strike="noStrike" spc="-1">
              <a:solidFill>
                <a:srgbClr val="000000"/>
              </a:solidFill>
              <a:latin typeface="Arial"/>
            </a:endParaRPr>
          </a:p>
        </p:txBody>
      </p:sp>
      <p:sp>
        <p:nvSpPr>
          <p:cNvPr id="23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总结各种清洗方法的操作规范和安全要求</a:t>
            </a:r>
            <a:endParaRPr lang="en-US" sz="1600" b="0" strike="noStrike" spc="-1">
              <a:solidFill>
                <a:srgbClr val="000000"/>
              </a:solidFill>
              <a:latin typeface="Arial"/>
            </a:endParaRPr>
          </a:p>
        </p:txBody>
      </p:sp>
      <p:sp>
        <p:nvSpPr>
          <p:cNvPr id="23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操作规范总结</a:t>
            </a:r>
            <a:endParaRPr lang="en-US" sz="2000" b="0" strike="noStrike" spc="-1">
              <a:solidFill>
                <a:srgbClr val="000000"/>
              </a:solidFill>
              <a:latin typeface="Arial"/>
            </a:endParaRPr>
          </a:p>
        </p:txBody>
      </p:sp>
      <p:sp>
        <p:nvSpPr>
          <p:cNvPr id="23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4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41" name="组合 26"/>
          <p:cNvGrpSpPr/>
          <p:nvPr/>
        </p:nvGrpSpPr>
        <p:grpSpPr>
          <a:xfrm>
            <a:off x="360" y="0"/>
            <a:ext cx="12191040" cy="6858000"/>
            <a:chOff x="360" y="0"/>
            <a:chExt cx="12191040" cy="6858000"/>
          </a:xfrm>
        </p:grpSpPr>
        <p:pic>
          <p:nvPicPr>
            <p:cNvPr id="242"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243"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244"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在进行焊接表面处理时，除了掌握不同清洗方法的原理和步骤外，还需要根据具体情况选择合适的清洗方式。同时，注意保护环境和个人安全，确保清洁效果和焊接质量。</a:t>
            </a:r>
            <a:endParaRPr lang="en-US" sz="2000" b="0" strike="noStrike" spc="-1">
              <a:solidFill>
                <a:srgbClr val="000000"/>
              </a:solidFill>
              <a:latin typeface="Arial"/>
            </a:endParaRPr>
          </a:p>
        </p:txBody>
      </p:sp>
      <p:pic>
        <p:nvPicPr>
          <p:cNvPr id="245" name="图片 22"/>
          <p:cNvPicPr/>
          <p:nvPr/>
        </p:nvPicPr>
        <p:blipFill>
          <a:blip r:embed="rId4"/>
          <a:srcRect l="19237" t="10197"/>
          <a:stretch>
            <a:fillRect/>
          </a:stretch>
        </p:blipFill>
        <p:spPr>
          <a:xfrm>
            <a:off x="0" y="0"/>
            <a:ext cx="514440" cy="929880"/>
          </a:xfrm>
          <a:prstGeom prst="rect">
            <a:avLst/>
          </a:prstGeom>
          <a:ln w="0">
            <a:noFill/>
          </a:ln>
        </p:spPr>
      </p:pic>
      <p:pic>
        <p:nvPicPr>
          <p:cNvPr id="246" name="图片 23"/>
          <p:cNvPicPr/>
          <p:nvPr/>
        </p:nvPicPr>
        <p:blipFill>
          <a:blip r:embed="rId5"/>
          <a:srcRect l="55284"/>
          <a:stretch>
            <a:fillRect/>
          </a:stretch>
        </p:blipFill>
        <p:spPr>
          <a:xfrm>
            <a:off x="0" y="625680"/>
            <a:ext cx="426600" cy="1140840"/>
          </a:xfrm>
          <a:prstGeom prst="rect">
            <a:avLst/>
          </a:prstGeom>
          <a:ln w="0">
            <a:noFill/>
          </a:ln>
        </p:spPr>
      </p:pic>
      <p:pic>
        <p:nvPicPr>
          <p:cNvPr id="247" name="图片 7"/>
          <p:cNvPicPr/>
          <p:nvPr/>
        </p:nvPicPr>
        <p:blipFill>
          <a:blip r:embed="rId6"/>
          <a:srcRect t="23379" r="-3045"/>
          <a:stretch>
            <a:fillRect/>
          </a:stretch>
        </p:blipFill>
        <p:spPr>
          <a:xfrm>
            <a:off x="8933040" y="0"/>
            <a:ext cx="1378440" cy="1427400"/>
          </a:xfrm>
          <a:prstGeom prst="rect">
            <a:avLst/>
          </a:prstGeom>
          <a:ln w="0">
            <a:noFill/>
          </a:ln>
        </p:spPr>
      </p:pic>
      <p:pic>
        <p:nvPicPr>
          <p:cNvPr id="248" name="图片 6"/>
          <p:cNvPicPr/>
          <p:nvPr/>
        </p:nvPicPr>
        <p:blipFill>
          <a:blip r:embed="rId7"/>
          <a:srcRect t="10754"/>
          <a:stretch>
            <a:fillRect/>
          </a:stretch>
        </p:blipFill>
        <p:spPr>
          <a:xfrm>
            <a:off x="8476200" y="0"/>
            <a:ext cx="589680" cy="1017000"/>
          </a:xfrm>
          <a:prstGeom prst="rect">
            <a:avLst/>
          </a:prstGeom>
          <a:ln w="0">
            <a:noFill/>
          </a:ln>
        </p:spPr>
      </p:pic>
      <p:pic>
        <p:nvPicPr>
          <p:cNvPr id="249"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25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技术实践建议</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45"/>
                                        </p:tgtEl>
                                        <p:attrNameLst>
                                          <p:attrName>style.visibility</p:attrName>
                                        </p:attrNameLst>
                                      </p:cBhvr>
                                      <p:to>
                                        <p:strVal val="visible"/>
                                      </p:to>
                                    </p:set>
                                    <p:animEffect transition="in" filter="wipe(left)">
                                      <p:cBhvr additive="repl">
                                        <p:cTn id="7" dur="500"/>
                                        <p:tgtEl>
                                          <p:spTgt spid="245"/>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46"/>
                                        </p:tgtEl>
                                        <p:attrNameLst>
                                          <p:attrName>style.visibility</p:attrName>
                                        </p:attrNameLst>
                                      </p:cBhvr>
                                      <p:to>
                                        <p:strVal val="visible"/>
                                      </p:to>
                                    </p:set>
                                    <p:animEffect transition="in" filter="wipe(left)">
                                      <p:cBhvr additive="repl">
                                        <p:cTn id="10" dur="500"/>
                                        <p:tgtEl>
                                          <p:spTgt spid="246"/>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47"/>
                                        </p:tgtEl>
                                        <p:attrNameLst>
                                          <p:attrName>style.visibility</p:attrName>
                                        </p:attrNameLst>
                                      </p:cBhvr>
                                      <p:to>
                                        <p:strVal val="visible"/>
                                      </p:to>
                                    </p:set>
                                    <p:animEffect transition="in" filter="wipe(left)">
                                      <p:cBhvr additive="repl">
                                        <p:cTn id="13" dur="500"/>
                                        <p:tgtEl>
                                          <p:spTgt spid="247"/>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48"/>
                                        </p:tgtEl>
                                        <p:attrNameLst>
                                          <p:attrName>style.visibility</p:attrName>
                                        </p:attrNameLst>
                                      </p:cBhvr>
                                      <p:to>
                                        <p:strVal val="visible"/>
                                      </p:to>
                                    </p:set>
                                    <p:animEffect transition="in" filter="wipe(left)">
                                      <p:cBhvr additive="repl">
                                        <p:cTn id="16" dur="500"/>
                                        <p:tgtEl>
                                          <p:spTgt spid="248"/>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49"/>
                                        </p:tgtEl>
                                        <p:attrNameLst>
                                          <p:attrName>style.visibility</p:attrName>
                                        </p:attrNameLst>
                                      </p:cBhvr>
                                      <p:to>
                                        <p:strVal val="visible"/>
                                      </p:to>
                                    </p:set>
                                    <p:animEffect transition="in" filter="wipe(left)">
                                      <p:cBhvr additive="repl">
                                        <p:cTn id="19" dur="500"/>
                                        <p:tgtEl>
                                          <p:spTgt spid="2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1" name="图片 12"/>
          <p:cNvPicPr/>
          <p:nvPr/>
        </p:nvPicPr>
        <p:blipFill>
          <a:blip r:embed="rId3"/>
          <a:stretch>
            <a:fillRect/>
          </a:stretch>
        </p:blipFill>
        <p:spPr>
          <a:xfrm rot="6156000">
            <a:off x="11461320" y="-1101240"/>
            <a:ext cx="1066320" cy="1733040"/>
          </a:xfrm>
          <a:prstGeom prst="rect">
            <a:avLst/>
          </a:prstGeom>
          <a:ln w="0">
            <a:noFill/>
          </a:ln>
        </p:spPr>
      </p:pic>
      <p:pic>
        <p:nvPicPr>
          <p:cNvPr id="252" name="图片 22"/>
          <p:cNvPicPr/>
          <p:nvPr/>
        </p:nvPicPr>
        <p:blipFill>
          <a:blip r:embed="rId4"/>
          <a:stretch>
            <a:fillRect/>
          </a:stretch>
        </p:blipFill>
        <p:spPr>
          <a:xfrm rot="3960600">
            <a:off x="11266560" y="-218880"/>
            <a:ext cx="961560" cy="2219040"/>
          </a:xfrm>
          <a:prstGeom prst="rect">
            <a:avLst/>
          </a:prstGeom>
          <a:ln w="0">
            <a:noFill/>
          </a:ln>
        </p:spPr>
      </p:pic>
      <p:pic>
        <p:nvPicPr>
          <p:cNvPr id="253"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254" name="图片 14"/>
          <p:cNvPicPr/>
          <p:nvPr/>
        </p:nvPicPr>
        <p:blipFill>
          <a:blip r:embed="rId6"/>
          <a:stretch>
            <a:fillRect/>
          </a:stretch>
        </p:blipFill>
        <p:spPr>
          <a:xfrm>
            <a:off x="11670480" y="474840"/>
            <a:ext cx="1584000" cy="2206080"/>
          </a:xfrm>
          <a:prstGeom prst="rect">
            <a:avLst/>
          </a:prstGeom>
          <a:ln w="0">
            <a:noFill/>
          </a:ln>
        </p:spPr>
      </p:pic>
      <p:pic>
        <p:nvPicPr>
          <p:cNvPr id="255" name="图片 18"/>
          <p:cNvPicPr/>
          <p:nvPr/>
        </p:nvPicPr>
        <p:blipFill>
          <a:blip r:embed="rId7"/>
          <a:stretch>
            <a:fillRect/>
          </a:stretch>
        </p:blipFill>
        <p:spPr>
          <a:xfrm rot="19285800">
            <a:off x="11289600" y="968760"/>
            <a:ext cx="914400" cy="552960"/>
          </a:xfrm>
          <a:prstGeom prst="rect">
            <a:avLst/>
          </a:prstGeom>
          <a:ln w="0">
            <a:noFill/>
          </a:ln>
        </p:spPr>
      </p:pic>
      <p:pic>
        <p:nvPicPr>
          <p:cNvPr id="256" name="图片 20"/>
          <p:cNvPicPr/>
          <p:nvPr/>
        </p:nvPicPr>
        <p:blipFill>
          <a:blip r:embed="rId8"/>
          <a:stretch>
            <a:fillRect/>
          </a:stretch>
        </p:blipFill>
        <p:spPr>
          <a:xfrm>
            <a:off x="-135360" y="-385920"/>
            <a:ext cx="1076040" cy="1285560"/>
          </a:xfrm>
          <a:prstGeom prst="rect">
            <a:avLst/>
          </a:prstGeom>
          <a:ln w="0">
            <a:noFill/>
          </a:ln>
        </p:spPr>
      </p:pic>
      <p:sp>
        <p:nvSpPr>
          <p:cNvPr id="2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5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第三章 表面涂覆处理</a:t>
            </a:r>
            <a:endParaRPr lang="en-US" sz="3600" b="0" strike="noStrike" spc="-1">
              <a:solidFill>
                <a:schemeClr val="dk1"/>
              </a:solidFill>
              <a:latin typeface="Arial"/>
            </a:endParaRPr>
          </a:p>
        </p:txBody>
      </p:sp>
      <p:sp>
        <p:nvSpPr>
          <p:cNvPr id="2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0" name="组合 26"/>
          <p:cNvGrpSpPr/>
          <p:nvPr/>
        </p:nvGrpSpPr>
        <p:grpSpPr>
          <a:xfrm>
            <a:off x="360" y="0"/>
            <a:ext cx="12191040" cy="6858000"/>
            <a:chOff x="360" y="0"/>
            <a:chExt cx="12191040" cy="6858000"/>
          </a:xfrm>
        </p:grpSpPr>
        <p:pic>
          <p:nvPicPr>
            <p:cNvPr id="261"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262"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26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表面涂覆是将一层新材料涂覆在工件表面以改善其性能或外观的工艺。涂覆工艺可以分为喷涂涂覆、热浸涂覆和电镀涂覆等不同类别。选择合适的涂覆材料对工件的性能改善至关重要。</a:t>
            </a:r>
            <a:endParaRPr lang="en-US" sz="2000" b="0" strike="noStrike" spc="-1">
              <a:solidFill>
                <a:srgbClr val="000000"/>
              </a:solidFill>
              <a:latin typeface="Arial"/>
            </a:endParaRPr>
          </a:p>
        </p:txBody>
      </p:sp>
      <p:pic>
        <p:nvPicPr>
          <p:cNvPr id="264" name="图片 22"/>
          <p:cNvPicPr/>
          <p:nvPr/>
        </p:nvPicPr>
        <p:blipFill>
          <a:blip r:embed="rId4"/>
          <a:srcRect l="19237" t="10197"/>
          <a:stretch>
            <a:fillRect/>
          </a:stretch>
        </p:blipFill>
        <p:spPr>
          <a:xfrm>
            <a:off x="0" y="0"/>
            <a:ext cx="514440" cy="929880"/>
          </a:xfrm>
          <a:prstGeom prst="rect">
            <a:avLst/>
          </a:prstGeom>
          <a:ln w="0">
            <a:noFill/>
          </a:ln>
        </p:spPr>
      </p:pic>
      <p:pic>
        <p:nvPicPr>
          <p:cNvPr id="265" name="图片 23"/>
          <p:cNvPicPr/>
          <p:nvPr/>
        </p:nvPicPr>
        <p:blipFill>
          <a:blip r:embed="rId5"/>
          <a:srcRect l="55284"/>
          <a:stretch>
            <a:fillRect/>
          </a:stretch>
        </p:blipFill>
        <p:spPr>
          <a:xfrm>
            <a:off x="0" y="625680"/>
            <a:ext cx="426600" cy="1140840"/>
          </a:xfrm>
          <a:prstGeom prst="rect">
            <a:avLst/>
          </a:prstGeom>
          <a:ln w="0">
            <a:noFill/>
          </a:ln>
        </p:spPr>
      </p:pic>
      <p:pic>
        <p:nvPicPr>
          <p:cNvPr id="266" name="图片 7"/>
          <p:cNvPicPr/>
          <p:nvPr/>
        </p:nvPicPr>
        <p:blipFill>
          <a:blip r:embed="rId6"/>
          <a:srcRect t="23379" r="-3045"/>
          <a:stretch>
            <a:fillRect/>
          </a:stretch>
        </p:blipFill>
        <p:spPr>
          <a:xfrm>
            <a:off x="8933040" y="0"/>
            <a:ext cx="1378440" cy="1427400"/>
          </a:xfrm>
          <a:prstGeom prst="rect">
            <a:avLst/>
          </a:prstGeom>
          <a:ln w="0">
            <a:noFill/>
          </a:ln>
        </p:spPr>
      </p:pic>
      <p:pic>
        <p:nvPicPr>
          <p:cNvPr id="267" name="图片 6"/>
          <p:cNvPicPr/>
          <p:nvPr/>
        </p:nvPicPr>
        <p:blipFill>
          <a:blip r:embed="rId7"/>
          <a:srcRect t="10754"/>
          <a:stretch>
            <a:fillRect/>
          </a:stretch>
        </p:blipFill>
        <p:spPr>
          <a:xfrm>
            <a:off x="8476200" y="0"/>
            <a:ext cx="589680" cy="1017000"/>
          </a:xfrm>
          <a:prstGeom prst="rect">
            <a:avLst/>
          </a:prstGeom>
          <a:ln w="0">
            <a:noFill/>
          </a:ln>
        </p:spPr>
      </p:pic>
      <p:pic>
        <p:nvPicPr>
          <p:cNvPr id="268"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26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涂覆工艺概述</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64"/>
                                        </p:tgtEl>
                                        <p:attrNameLst>
                                          <p:attrName>style.visibility</p:attrName>
                                        </p:attrNameLst>
                                      </p:cBhvr>
                                      <p:to>
                                        <p:strVal val="visible"/>
                                      </p:to>
                                    </p:set>
                                    <p:animEffect transition="in" filter="wipe(left)">
                                      <p:cBhvr additive="repl">
                                        <p:cTn id="7" dur="500"/>
                                        <p:tgtEl>
                                          <p:spTgt spid="264"/>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65"/>
                                        </p:tgtEl>
                                        <p:attrNameLst>
                                          <p:attrName>style.visibility</p:attrName>
                                        </p:attrNameLst>
                                      </p:cBhvr>
                                      <p:to>
                                        <p:strVal val="visible"/>
                                      </p:to>
                                    </p:set>
                                    <p:animEffect transition="in" filter="wipe(left)">
                                      <p:cBhvr additive="repl">
                                        <p:cTn id="10" dur="500"/>
                                        <p:tgtEl>
                                          <p:spTgt spid="265"/>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66"/>
                                        </p:tgtEl>
                                        <p:attrNameLst>
                                          <p:attrName>style.visibility</p:attrName>
                                        </p:attrNameLst>
                                      </p:cBhvr>
                                      <p:to>
                                        <p:strVal val="visible"/>
                                      </p:to>
                                    </p:set>
                                    <p:animEffect transition="in" filter="wipe(left)">
                                      <p:cBhvr additive="repl">
                                        <p:cTn id="13" dur="500"/>
                                        <p:tgtEl>
                                          <p:spTgt spid="266"/>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67"/>
                                        </p:tgtEl>
                                        <p:attrNameLst>
                                          <p:attrName>style.visibility</p:attrName>
                                        </p:attrNameLst>
                                      </p:cBhvr>
                                      <p:to>
                                        <p:strVal val="visible"/>
                                      </p:to>
                                    </p:set>
                                    <p:animEffect transition="in" filter="wipe(left)">
                                      <p:cBhvr additive="repl">
                                        <p:cTn id="16" dur="500"/>
                                        <p:tgtEl>
                                          <p:spTgt spid="267"/>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68"/>
                                        </p:tgtEl>
                                        <p:attrNameLst>
                                          <p:attrName>style.visibility</p:attrName>
                                        </p:attrNameLst>
                                      </p:cBhvr>
                                      <p:to>
                                        <p:strVal val="visible"/>
                                      </p:to>
                                    </p:set>
                                    <p:animEffect transition="in" filter="wipe(left)">
                                      <p:cBhvr additive="repl">
                                        <p:cTn id="19" dur="500"/>
                                        <p:tgtEl>
                                          <p:spTgt spid="2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0" name="组合 26"/>
          <p:cNvGrpSpPr/>
          <p:nvPr/>
        </p:nvGrpSpPr>
        <p:grpSpPr>
          <a:xfrm>
            <a:off x="360" y="0"/>
            <a:ext cx="12191040" cy="6858000"/>
            <a:chOff x="360" y="0"/>
            <a:chExt cx="12191040" cy="6858000"/>
          </a:xfrm>
        </p:grpSpPr>
        <p:pic>
          <p:nvPicPr>
            <p:cNvPr id="271"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72"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7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喷涂涂覆</a:t>
            </a:r>
            <a:endParaRPr lang="en-US" sz="3600" b="0" strike="noStrike" spc="-1">
              <a:solidFill>
                <a:schemeClr val="dk1"/>
              </a:solidFill>
              <a:latin typeface="Arial"/>
            </a:endParaRPr>
          </a:p>
        </p:txBody>
      </p:sp>
      <p:sp>
        <p:nvSpPr>
          <p:cNvPr id="27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探讨喷涂涂覆的特点</a:t>
            </a:r>
            <a:endParaRPr lang="en-US" sz="1600" b="0" strike="noStrike" spc="-1">
              <a:solidFill>
                <a:srgbClr val="000000"/>
              </a:solidFill>
              <a:latin typeface="Arial"/>
            </a:endParaRPr>
          </a:p>
        </p:txBody>
      </p:sp>
      <p:sp>
        <p:nvSpPr>
          <p:cNvPr id="27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优势和适用范围</a:t>
            </a:r>
            <a:endParaRPr lang="en-US" sz="2000" b="0" strike="noStrike" spc="-1">
              <a:solidFill>
                <a:srgbClr val="000000"/>
              </a:solidFill>
              <a:latin typeface="Arial"/>
            </a:endParaRPr>
          </a:p>
        </p:txBody>
      </p:sp>
      <p:sp>
        <p:nvSpPr>
          <p:cNvPr id="27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介绍喷涂涂覆的技术细节</a:t>
            </a:r>
            <a:endParaRPr lang="en-US" sz="1600" b="0" strike="noStrike" spc="-1">
              <a:solidFill>
                <a:srgbClr val="000000"/>
              </a:solidFill>
              <a:latin typeface="Arial"/>
            </a:endParaRPr>
          </a:p>
        </p:txBody>
      </p:sp>
      <p:sp>
        <p:nvSpPr>
          <p:cNvPr id="27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操作步骤和注意事项</a:t>
            </a:r>
            <a:endParaRPr lang="en-US" sz="2000" b="0" strike="noStrike" spc="-1">
              <a:solidFill>
                <a:srgbClr val="000000"/>
              </a:solidFill>
              <a:latin typeface="Arial"/>
            </a:endParaRPr>
          </a:p>
        </p:txBody>
      </p:sp>
      <p:sp>
        <p:nvSpPr>
          <p:cNvPr id="27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分析喷涂涂覆与其他工艺的区别</a:t>
            </a:r>
            <a:endParaRPr lang="en-US" sz="1600" b="0" strike="noStrike" spc="-1">
              <a:solidFill>
                <a:srgbClr val="000000"/>
              </a:solidFill>
              <a:latin typeface="Arial"/>
            </a:endParaRPr>
          </a:p>
        </p:txBody>
      </p:sp>
      <p:sp>
        <p:nvSpPr>
          <p:cNvPr id="27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与其他涂覆方法的比较</a:t>
            </a:r>
            <a:endParaRPr lang="en-US" sz="2000" b="0" strike="noStrike" spc="-1">
              <a:solidFill>
                <a:srgbClr val="000000"/>
              </a:solidFill>
              <a:latin typeface="Arial"/>
            </a:endParaRPr>
          </a:p>
        </p:txBody>
      </p:sp>
      <p:sp>
        <p:nvSpPr>
          <p:cNvPr id="28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8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82" name="组合 26"/>
          <p:cNvGrpSpPr/>
          <p:nvPr/>
        </p:nvGrpSpPr>
        <p:grpSpPr>
          <a:xfrm>
            <a:off x="360" y="0"/>
            <a:ext cx="12191040" cy="6858000"/>
            <a:chOff x="360" y="0"/>
            <a:chExt cx="12191040" cy="6858000"/>
          </a:xfrm>
        </p:grpSpPr>
        <p:pic>
          <p:nvPicPr>
            <p:cNvPr id="28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8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8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与喷涂涂覆的差异</a:t>
            </a:r>
            <a:endParaRPr lang="en-US" sz="1800" b="0" strike="noStrike" spc="-1">
              <a:solidFill>
                <a:srgbClr val="000000"/>
              </a:solidFill>
              <a:latin typeface="Arial"/>
            </a:endParaRPr>
          </a:p>
        </p:txBody>
      </p:sp>
      <p:sp>
        <p:nvSpPr>
          <p:cNvPr id="287"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热浸涂覆形成的涂层更厚实</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热浸涂覆适用于大型工件的表面处理</a:t>
            </a:r>
            <a:endParaRPr lang="en-US" sz="1400" b="0" strike="noStrike" spc="-1">
              <a:solidFill>
                <a:srgbClr val="000000"/>
              </a:solidFill>
              <a:latin typeface="Arial"/>
            </a:endParaRPr>
          </a:p>
        </p:txBody>
      </p:sp>
      <p:sp>
        <p:nvSpPr>
          <p:cNvPr id="28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改善金属材料性能</a:t>
            </a:r>
            <a:endParaRPr lang="en-US" sz="1800" b="0" strike="noStrike" spc="-1">
              <a:solidFill>
                <a:srgbClr val="000000"/>
              </a:solidFill>
              <a:latin typeface="Arial"/>
            </a:endParaRPr>
          </a:p>
        </p:txBody>
      </p:sp>
      <p:sp>
        <p:nvSpPr>
          <p:cNvPr id="290"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热浸涂覆可以提高金属件的抗腐蚀能力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热浸涂覆还可以改善金属件的美观度</a:t>
            </a:r>
            <a:endParaRPr lang="en-US" sz="1400" b="0" strike="noStrike" spc="-1">
              <a:solidFill>
                <a:srgbClr val="000000"/>
              </a:solidFill>
              <a:latin typeface="Arial"/>
            </a:endParaRPr>
          </a:p>
        </p:txBody>
      </p:sp>
      <p:sp>
        <p:nvSpPr>
          <p:cNvPr id="29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93"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9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热浸涂覆</a:t>
            </a:r>
            <a:endParaRPr lang="en-US" sz="3600" b="0" strike="noStrike" spc="-1">
              <a:solidFill>
                <a:schemeClr val="dk1"/>
              </a:solidFill>
              <a:latin typeface="Arial"/>
            </a:endParaRPr>
          </a:p>
        </p:txBody>
      </p:sp>
      <p:sp>
        <p:nvSpPr>
          <p:cNvPr id="29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原理和特点</a:t>
            </a:r>
            <a:endParaRPr lang="en-US" sz="1800" b="0" strike="noStrike" spc="-1">
              <a:solidFill>
                <a:srgbClr val="000000"/>
              </a:solidFill>
              <a:latin typeface="Arial"/>
            </a:endParaRPr>
          </a:p>
        </p:txBody>
      </p:sp>
      <p:sp>
        <p:nvSpPr>
          <p:cNvPr id="297"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热浸涂覆利用热能将涂层材料熔化后涂覆在工件表面</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热浸涂覆具有良好的附着力和耐蚀性</a:t>
            </a:r>
            <a:endParaRPr lang="en-US" sz="14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电镀涂覆</a:t>
            </a:r>
            <a:endParaRPr lang="en-US" sz="3600" b="0" strike="noStrike" spc="-1">
              <a:solidFill>
                <a:schemeClr val="dk1"/>
              </a:solidFill>
              <a:latin typeface="Arial"/>
            </a:endParaRPr>
          </a:p>
        </p:txBody>
      </p:sp>
      <p:sp>
        <p:nvSpPr>
          <p:cNvPr id="29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介绍电镀涂覆的基本步骤和优点</a:t>
            </a:r>
            <a:endParaRPr lang="en-US" sz="1600" b="0" strike="noStrike" spc="-1">
              <a:solidFill>
                <a:srgbClr val="000000"/>
              </a:solidFill>
              <a:latin typeface="Arial"/>
            </a:endParaRPr>
          </a:p>
        </p:txBody>
      </p:sp>
      <p:sp>
        <p:nvSpPr>
          <p:cNvPr id="30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过程和优势</a:t>
            </a:r>
            <a:endParaRPr lang="en-US" sz="2000" b="0" strike="noStrike" spc="-1">
              <a:solidFill>
                <a:srgbClr val="000000"/>
              </a:solidFill>
              <a:latin typeface="Arial"/>
            </a:endParaRPr>
          </a:p>
        </p:txBody>
      </p:sp>
      <p:sp>
        <p:nvSpPr>
          <p:cNvPr id="30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0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0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强调电镀涂覆在延长工件寿命和提升外观方面的重要性</a:t>
            </a:r>
            <a:endParaRPr lang="en-US" sz="1600" b="0" strike="noStrike" spc="-1">
              <a:solidFill>
                <a:srgbClr val="000000"/>
              </a:solidFill>
              <a:latin typeface="Arial"/>
            </a:endParaRPr>
          </a:p>
        </p:txBody>
      </p:sp>
      <p:sp>
        <p:nvSpPr>
          <p:cNvPr id="30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防腐蚀和美观作用</a:t>
            </a:r>
            <a:endParaRPr lang="en-US" sz="2000" b="0" strike="noStrike" spc="-1">
              <a:solidFill>
                <a:srgbClr val="000000"/>
              </a:solidFill>
              <a:latin typeface="Arial"/>
            </a:endParaRPr>
          </a:p>
        </p:txBody>
      </p:sp>
      <p:sp>
        <p:nvSpPr>
          <p:cNvPr id="30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0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探讨不同类型电镀涂覆的适用范围</a:t>
            </a:r>
            <a:endParaRPr lang="en-US" sz="1600" b="0" strike="noStrike" spc="-1">
              <a:solidFill>
                <a:srgbClr val="000000"/>
              </a:solidFill>
              <a:latin typeface="Arial"/>
            </a:endParaRPr>
          </a:p>
        </p:txBody>
      </p:sp>
      <p:sp>
        <p:nvSpPr>
          <p:cNvPr id="30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不同电镀方法的应用领域</a:t>
            </a:r>
            <a:endParaRPr lang="en-US" sz="2000" b="0" strike="noStrike" spc="-1">
              <a:solidFill>
                <a:srgbClr val="000000"/>
              </a:solidFill>
              <a:latin typeface="Arial"/>
            </a:endParaRPr>
          </a:p>
        </p:txBody>
      </p:sp>
      <p:pic>
        <p:nvPicPr>
          <p:cNvPr id="308" name="图片 4"/>
          <p:cNvPicPr/>
          <p:nvPr/>
        </p:nvPicPr>
        <p:blipFill>
          <a:blip r:embed="rId2"/>
          <a:stretch>
            <a:fillRect/>
          </a:stretch>
        </p:blipFill>
        <p:spPr>
          <a:xfrm>
            <a:off x="6135480" y="1175400"/>
            <a:ext cx="5381640" cy="5381640"/>
          </a:xfrm>
          <a:prstGeom prst="rect">
            <a:avLst/>
          </a:prstGeom>
          <a:ln w="0">
            <a:noFill/>
          </a:ln>
        </p:spPr>
      </p:pic>
      <p:pic>
        <p:nvPicPr>
          <p:cNvPr id="309" name="图片 22"/>
          <p:cNvPicPr/>
          <p:nvPr/>
        </p:nvPicPr>
        <p:blipFill>
          <a:blip r:embed="rId3"/>
          <a:srcRect l="19237" t="10197"/>
          <a:stretch>
            <a:fillRect/>
          </a:stretch>
        </p:blipFill>
        <p:spPr>
          <a:xfrm>
            <a:off x="0" y="0"/>
            <a:ext cx="514440" cy="929880"/>
          </a:xfrm>
          <a:prstGeom prst="rect">
            <a:avLst/>
          </a:prstGeom>
          <a:ln w="0">
            <a:noFill/>
          </a:ln>
        </p:spPr>
      </p:pic>
      <p:pic>
        <p:nvPicPr>
          <p:cNvPr id="310" name="图片 23"/>
          <p:cNvPicPr/>
          <p:nvPr/>
        </p:nvPicPr>
        <p:blipFill>
          <a:blip r:embed="rId4"/>
          <a:srcRect l="55284"/>
          <a:stretch>
            <a:fillRect/>
          </a:stretch>
        </p:blipFill>
        <p:spPr>
          <a:xfrm>
            <a:off x="0" y="625680"/>
            <a:ext cx="426600" cy="1140840"/>
          </a:xfrm>
          <a:prstGeom prst="rect">
            <a:avLst/>
          </a:prstGeom>
          <a:ln w="0">
            <a:noFill/>
          </a:ln>
        </p:spPr>
      </p:pic>
      <p:pic>
        <p:nvPicPr>
          <p:cNvPr id="311" name="图片 7"/>
          <p:cNvPicPr/>
          <p:nvPr/>
        </p:nvPicPr>
        <p:blipFill>
          <a:blip r:embed="rId5"/>
          <a:srcRect t="23379" r="-3045"/>
          <a:stretch>
            <a:fillRect/>
          </a:stretch>
        </p:blipFill>
        <p:spPr>
          <a:xfrm>
            <a:off x="8933040" y="0"/>
            <a:ext cx="1378440" cy="1427400"/>
          </a:xfrm>
          <a:prstGeom prst="rect">
            <a:avLst/>
          </a:prstGeom>
          <a:ln w="0">
            <a:noFill/>
          </a:ln>
        </p:spPr>
      </p:pic>
      <p:pic>
        <p:nvPicPr>
          <p:cNvPr id="312" name="图片 6"/>
          <p:cNvPicPr/>
          <p:nvPr/>
        </p:nvPicPr>
        <p:blipFill>
          <a:blip r:embed="rId6"/>
          <a:srcRect t="10754"/>
          <a:stretch>
            <a:fillRect/>
          </a:stretch>
        </p:blipFill>
        <p:spPr>
          <a:xfrm>
            <a:off x="8476200" y="0"/>
            <a:ext cx="589680" cy="1017000"/>
          </a:xfrm>
          <a:prstGeom prst="rect">
            <a:avLst/>
          </a:prstGeom>
          <a:ln w="0">
            <a:noFill/>
          </a:ln>
        </p:spPr>
      </p:pic>
      <p:pic>
        <p:nvPicPr>
          <p:cNvPr id="313"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09"/>
                                        </p:tgtEl>
                                        <p:attrNameLst>
                                          <p:attrName>style.visibility</p:attrName>
                                        </p:attrNameLst>
                                      </p:cBhvr>
                                      <p:to>
                                        <p:strVal val="visible"/>
                                      </p:to>
                                    </p:set>
                                    <p:animEffect transition="in" filter="wipe(left)">
                                      <p:cBhvr additive="repl">
                                        <p:cTn id="7" dur="500"/>
                                        <p:tgtEl>
                                          <p:spTgt spid="309"/>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10"/>
                                        </p:tgtEl>
                                        <p:attrNameLst>
                                          <p:attrName>style.visibility</p:attrName>
                                        </p:attrNameLst>
                                      </p:cBhvr>
                                      <p:to>
                                        <p:strVal val="visible"/>
                                      </p:to>
                                    </p:set>
                                    <p:animEffect transition="in" filter="wipe(left)">
                                      <p:cBhvr additive="repl">
                                        <p:cTn id="10" dur="500"/>
                                        <p:tgtEl>
                                          <p:spTgt spid="310"/>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311"/>
                                        </p:tgtEl>
                                        <p:attrNameLst>
                                          <p:attrName>style.visibility</p:attrName>
                                        </p:attrNameLst>
                                      </p:cBhvr>
                                      <p:to>
                                        <p:strVal val="visible"/>
                                      </p:to>
                                    </p:set>
                                    <p:animEffect transition="in" filter="wipe(left)">
                                      <p:cBhvr additive="repl">
                                        <p:cTn id="13" dur="500"/>
                                        <p:tgtEl>
                                          <p:spTgt spid="311"/>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312"/>
                                        </p:tgtEl>
                                        <p:attrNameLst>
                                          <p:attrName>style.visibility</p:attrName>
                                        </p:attrNameLst>
                                      </p:cBhvr>
                                      <p:to>
                                        <p:strVal val="visible"/>
                                      </p:to>
                                    </p:set>
                                    <p:animEffect transition="in" filter="wipe(left)">
                                      <p:cBhvr additive="repl">
                                        <p:cTn id="16" dur="500"/>
                                        <p:tgtEl>
                                          <p:spTgt spid="312"/>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313"/>
                                        </p:tgtEl>
                                        <p:attrNameLst>
                                          <p:attrName>style.visibility</p:attrName>
                                        </p:attrNameLst>
                                      </p:cBhvr>
                                      <p:to>
                                        <p:strVal val="visible"/>
                                      </p:to>
                                    </p:set>
                                    <p:animEffect transition="in" filter="wipe(left)">
                                      <p:cBhvr additive="repl">
                                        <p:cTn id="19" dur="500"/>
                                        <p:tgtEl>
                                          <p:spTgt spid="3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1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喷涂涂覆</a:t>
            </a:r>
            <a:endParaRPr lang="en-US" sz="2800" b="0" strike="noStrike" spc="-1">
              <a:solidFill>
                <a:srgbClr val="000000"/>
              </a:solidFill>
              <a:latin typeface="Arial"/>
            </a:endParaRPr>
          </a:p>
        </p:txBody>
      </p:sp>
      <p:sp>
        <p:nvSpPr>
          <p:cNvPr id="31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喷涂涂覆是一种常用的表面处理方法，通过喷嘴将涂料喷涂在工件表面，形成均匀的涂层。喷涂涂覆可以快速覆盖大面积，适用于各种形状的工件。在操作过程中需要注意喷涂距离和喷涂速度，以保证涂层质量。</a:t>
            </a:r>
            <a:endParaRPr lang="en-US" sz="1800" b="0" strike="noStrike" spc="-1">
              <a:solidFill>
                <a:srgbClr val="000000"/>
              </a:solidFill>
              <a:latin typeface="Arial"/>
            </a:endParaRPr>
          </a:p>
        </p:txBody>
      </p:sp>
      <p:sp>
        <p:nvSpPr>
          <p:cNvPr id="3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18" name="图片 4"/>
          <p:cNvPicPr/>
          <p:nvPr/>
        </p:nvPicPr>
        <p:blipFill>
          <a:blip r:embed="rId2"/>
          <a:stretch>
            <a:fillRect/>
          </a:stretch>
        </p:blipFill>
        <p:spPr>
          <a:xfrm>
            <a:off x="510840" y="700560"/>
            <a:ext cx="5381640" cy="5381640"/>
          </a:xfrm>
          <a:prstGeom prst="rect">
            <a:avLst/>
          </a:prstGeom>
          <a:ln w="0">
            <a:noFill/>
          </a:ln>
        </p:spPr>
      </p:pic>
      <p:pic>
        <p:nvPicPr>
          <p:cNvPr id="319" name="图片 22"/>
          <p:cNvPicPr/>
          <p:nvPr/>
        </p:nvPicPr>
        <p:blipFill>
          <a:blip r:embed="rId3"/>
          <a:srcRect l="19237" t="10197"/>
          <a:stretch>
            <a:fillRect/>
          </a:stretch>
        </p:blipFill>
        <p:spPr>
          <a:xfrm>
            <a:off x="0" y="0"/>
            <a:ext cx="514440" cy="929880"/>
          </a:xfrm>
          <a:prstGeom prst="rect">
            <a:avLst/>
          </a:prstGeom>
          <a:ln w="0">
            <a:noFill/>
          </a:ln>
        </p:spPr>
      </p:pic>
      <p:pic>
        <p:nvPicPr>
          <p:cNvPr id="320" name="图片 23"/>
          <p:cNvPicPr/>
          <p:nvPr/>
        </p:nvPicPr>
        <p:blipFill>
          <a:blip r:embed="rId4"/>
          <a:srcRect l="55284"/>
          <a:stretch>
            <a:fillRect/>
          </a:stretch>
        </p:blipFill>
        <p:spPr>
          <a:xfrm>
            <a:off x="0" y="625680"/>
            <a:ext cx="426600" cy="1140840"/>
          </a:xfrm>
          <a:prstGeom prst="rect">
            <a:avLst/>
          </a:prstGeom>
          <a:ln w="0">
            <a:noFill/>
          </a:ln>
        </p:spPr>
      </p:pic>
      <p:pic>
        <p:nvPicPr>
          <p:cNvPr id="321" name="图片 7"/>
          <p:cNvPicPr/>
          <p:nvPr/>
        </p:nvPicPr>
        <p:blipFill>
          <a:blip r:embed="rId5"/>
          <a:srcRect t="23379" r="-3045"/>
          <a:stretch>
            <a:fillRect/>
          </a:stretch>
        </p:blipFill>
        <p:spPr>
          <a:xfrm>
            <a:off x="8933040" y="0"/>
            <a:ext cx="1378440" cy="1427400"/>
          </a:xfrm>
          <a:prstGeom prst="rect">
            <a:avLst/>
          </a:prstGeom>
          <a:ln w="0">
            <a:noFill/>
          </a:ln>
        </p:spPr>
      </p:pic>
      <p:pic>
        <p:nvPicPr>
          <p:cNvPr id="322" name="图片 2"/>
          <p:cNvPicPr/>
          <p:nvPr/>
        </p:nvPicPr>
        <p:blipFill>
          <a:blip r:embed="rId6"/>
          <a:srcRect t="10754"/>
          <a:stretch>
            <a:fillRect/>
          </a:stretch>
        </p:blipFill>
        <p:spPr>
          <a:xfrm>
            <a:off x="8476200" y="0"/>
            <a:ext cx="589680" cy="1017000"/>
          </a:xfrm>
          <a:prstGeom prst="rect">
            <a:avLst/>
          </a:prstGeom>
          <a:ln w="0">
            <a:noFill/>
          </a:ln>
        </p:spPr>
      </p:pic>
      <p:pic>
        <p:nvPicPr>
          <p:cNvPr id="323"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19"/>
                                        </p:tgtEl>
                                        <p:attrNameLst>
                                          <p:attrName>style.visibility</p:attrName>
                                        </p:attrNameLst>
                                      </p:cBhvr>
                                      <p:to>
                                        <p:strVal val="visible"/>
                                      </p:to>
                                    </p:set>
                                    <p:animEffect transition="in" filter="wipe(left)">
                                      <p:cBhvr additive="repl">
                                        <p:cTn id="7" dur="500"/>
                                        <p:tgtEl>
                                          <p:spTgt spid="319"/>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20"/>
                                        </p:tgtEl>
                                        <p:attrNameLst>
                                          <p:attrName>style.visibility</p:attrName>
                                        </p:attrNameLst>
                                      </p:cBhvr>
                                      <p:to>
                                        <p:strVal val="visible"/>
                                      </p:to>
                                    </p:set>
                                    <p:animEffect transition="in" filter="wipe(left)">
                                      <p:cBhvr additive="repl">
                                        <p:cTn id="10" dur="500"/>
                                        <p:tgtEl>
                                          <p:spTgt spid="320"/>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321"/>
                                        </p:tgtEl>
                                        <p:attrNameLst>
                                          <p:attrName>style.visibility</p:attrName>
                                        </p:attrNameLst>
                                      </p:cBhvr>
                                      <p:to>
                                        <p:strVal val="visible"/>
                                      </p:to>
                                    </p:set>
                                    <p:animEffect transition="in" filter="wipe(left)">
                                      <p:cBhvr additive="repl">
                                        <p:cTn id="13" dur="500"/>
                                        <p:tgtEl>
                                          <p:spTgt spid="321"/>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322"/>
                                        </p:tgtEl>
                                        <p:attrNameLst>
                                          <p:attrName>style.visibility</p:attrName>
                                        </p:attrNameLst>
                                      </p:cBhvr>
                                      <p:to>
                                        <p:strVal val="visible"/>
                                      </p:to>
                                    </p:set>
                                    <p:animEffect transition="in" filter="wipe(left)">
                                      <p:cBhvr additive="repl">
                                        <p:cTn id="16" dur="500"/>
                                        <p:tgtEl>
                                          <p:spTgt spid="322"/>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323"/>
                                        </p:tgtEl>
                                        <p:attrNameLst>
                                          <p:attrName>style.visibility</p:attrName>
                                        </p:attrNameLst>
                                      </p:cBhvr>
                                      <p:to>
                                        <p:strVal val="visible"/>
                                      </p:to>
                                    </p:set>
                                    <p:animEffect transition="in" filter="wipe(left)">
                                      <p:cBhvr additive="repl">
                                        <p:cTn id="19" dur="500"/>
                                        <p:tgtEl>
                                          <p:spTgt spid="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https://d.book118.com/096004103013010104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焊接表面处理知识培训</vt:lpstr>
      <vt:lpstr>目录</vt:lpstr>
      <vt:lpstr>第1章 焊接表面处理知识培训简介</vt:lpstr>
      <vt:lpstr> </vt:lpstr>
      <vt:lpstr>焊接基础知识回顾</vt:lpstr>
      <vt:lpstr>焊接表面处理的优势</vt:lpstr>
      <vt:lpstr>表面处理前的准备工作</vt:lpstr>
      <vt:lpstr>总结</vt:lpstr>
      <vt:lpstr>第2章 表面清洁处理</vt:lpstr>
      <vt:lpstr> </vt:lpstr>
      <vt:lpstr>碱性清洗</vt:lpstr>
      <vt:lpstr>机械清洗</vt:lpstr>
      <vt:lpstr>酸洗处理</vt:lpstr>
      <vt:lpstr>总结</vt:lpstr>
      <vt:lpstr>技术实践建议</vt:lpstr>
      <vt:lpstr>第三章 表面涂覆处理</vt:lpstr>
      <vt:lpstr>涂覆工艺概述</vt:lpstr>
      <vt:lpstr>喷涂涂覆</vt:lpstr>
      <vt:lpstr>热浸涂覆</vt:lpstr>
      <vt:lpstr>电镀涂覆</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2024-09-29T14:47:25.094</cp:lastPrinted>
  <dcterms:created xsi:type="dcterms:W3CDTF">2024-09-29T06:47:25Z</dcterms:created>
  <dcterms:modified xsi:type="dcterms:W3CDTF">2024-09-29T06:47:27Z</dcterms:modified>
</cp:coreProperties>
</file>