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8F84F76-D2F9-4E6E-A569-6E85EE8379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B8096D-645C-4EFF-AE33-981136AEAD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526BA38-A374-4F82-B02A-9979C5CB4F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43098D6-F6E8-42B4-820E-81227DC82A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1974DAC-2D5E-4D42-B8DD-87CDFEAA6E1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411F59A-53C2-4DD4-87BA-75C3241803A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294DF58-5CF6-45EA-98A5-F0E2D8ECDC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88AF63-6FBB-4022-B743-0C16D57FEB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673581-0A91-478B-8DD9-D2A042316E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9F9BC0-7009-45E4-A4FC-73F25A9C10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6ED992-EE97-4612-BA33-1D114591B8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6015201110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《征管法及实施细则》PPT课件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《征管法》概述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《征管法》的核心内容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《征管法实施细则》详解</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《征管法》与《实施细则》的关系及案例分析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《征管法》及《实施细则》的实践与展望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《征管法》概述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830" b="383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规范税收征收管理，保障国家税收收入，保护纳税人的合法权益，促进经济和社会发展。</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依法征收、公平负担、简化程序、高效便民、加强监督、确保公正。</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《征管法》的立法目的和原则</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立法原则</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立法目的</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54742" y="2746306"/>
            <a:ext cx="641522"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02</a:t>
            </a:r>
            <a:endParaRPr lang="en-US" sz="1100"/>
          </a:p>
        </p:txBody>
      </p:sp>
      <p:sp>
        <p:nvSpPr>
          <p:cNvPr id="9" name="AutoShape 9"/>
          <p:cNvSpPr/>
          <p:nvPr/>
        </p:nvSpPr>
        <p:spPr>
          <a:xfrm>
            <a:off x="4474857" y="3898948"/>
            <a:ext cx="641522"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03</a:t>
            </a:r>
            <a:endParaRPr lang="en-US" sz="1100"/>
          </a:p>
        </p:txBody>
      </p:sp>
      <p:sp>
        <p:nvSpPr>
          <p:cNvPr id="10" name="AutoShape 10"/>
          <p:cNvSpPr/>
          <p:nvPr/>
        </p:nvSpPr>
        <p:spPr>
          <a:xfrm>
            <a:off x="5295226" y="5119948"/>
            <a:ext cx="649537"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04</a:t>
            </a:r>
            <a:endParaRPr lang="en-US" sz="1100"/>
          </a:p>
        </p:txBody>
      </p:sp>
      <p:sp>
        <p:nvSpPr>
          <p:cNvPr id="11" name="Freeform 11"/>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883508" y="1559483"/>
            <a:ext cx="612668"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01</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《征管法》的历史沿革</a:t>
              </a:r>
            </a:p>
          </p:txBody>
        </p:sp>
      </p:grpSp>
      <p:grpSp>
        <p:nvGrpSpPr>
          <p:cNvPr id="36" name="Group 36"/>
          <p:cNvGrpSpPr/>
          <p:nvPr/>
        </p:nvGrpSpPr>
        <p:grpSpPr>
          <a:xfrm>
            <a:off x="3698767" y="1450300"/>
            <a:ext cx="3702933" cy="914024"/>
            <a:chOff x="3698767" y="1450300"/>
            <a:chExt cx="3702933" cy="914024"/>
          </a:xfrm>
        </p:grpSpPr>
        <p:sp>
          <p:nvSpPr>
            <p:cNvPr id="37" name="TextBox 37"/>
            <p:cNvSpPr txBox="1"/>
            <p:nvPr/>
          </p:nvSpPr>
          <p:spPr>
            <a:xfrm>
              <a:off x="3698767" y="1450300"/>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1992年通过的《中华人民共和国税收征收管理暂行条例》</a:t>
              </a:r>
            </a:p>
          </p:txBody>
        </p:sp>
      </p:grpSp>
      <p:grpSp>
        <p:nvGrpSpPr>
          <p:cNvPr id="38" name="Group 38"/>
          <p:cNvGrpSpPr/>
          <p:nvPr/>
        </p:nvGrpSpPr>
        <p:grpSpPr>
          <a:xfrm>
            <a:off x="4550182" y="2644255"/>
            <a:ext cx="3702933" cy="914024"/>
            <a:chOff x="4550182" y="2644255"/>
            <a:chExt cx="3702933" cy="914024"/>
          </a:xfrm>
        </p:grpSpPr>
        <p:sp>
          <p:nvSpPr>
            <p:cNvPr id="39" name="TextBox 39"/>
            <p:cNvSpPr txBox="1"/>
            <p:nvPr/>
          </p:nvSpPr>
          <p:spPr>
            <a:xfrm>
              <a:off x="4550182" y="264425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1993年进行了修订</a:t>
              </a:r>
            </a:p>
          </p:txBody>
        </p:sp>
      </p:grpSp>
      <p:grpSp>
        <p:nvGrpSpPr>
          <p:cNvPr id="40" name="Group 40"/>
          <p:cNvGrpSpPr/>
          <p:nvPr/>
        </p:nvGrpSpPr>
        <p:grpSpPr>
          <a:xfrm>
            <a:off x="5655481" y="3874265"/>
            <a:ext cx="3702933" cy="914024"/>
            <a:chOff x="5655481" y="3874265"/>
            <a:chExt cx="3702933" cy="914024"/>
          </a:xfrm>
        </p:grpSpPr>
        <p:sp>
          <p:nvSpPr>
            <p:cNvPr id="41" name="TextBox 41"/>
            <p:cNvSpPr txBox="1"/>
            <p:nvPr/>
          </p:nvSpPr>
          <p:spPr>
            <a:xfrm>
              <a:off x="5655481" y="387426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2001年通过了现行的《中华人民共和国税收征收管理法》</a:t>
              </a:r>
            </a:p>
          </p:txBody>
        </p:sp>
      </p:grpSp>
      <p:grpSp>
        <p:nvGrpSpPr>
          <p:cNvPr id="42" name="Group 42"/>
          <p:cNvGrpSpPr/>
          <p:nvPr/>
        </p:nvGrpSpPr>
        <p:grpSpPr>
          <a:xfrm>
            <a:off x="6401648" y="5012009"/>
            <a:ext cx="3702933" cy="914024"/>
            <a:chOff x="6401648" y="5012009"/>
            <a:chExt cx="3702933" cy="914024"/>
          </a:xfrm>
        </p:grpSpPr>
        <p:sp>
          <p:nvSpPr>
            <p:cNvPr id="43" name="TextBox 43"/>
            <p:cNvSpPr txBox="1"/>
            <p:nvPr/>
          </p:nvSpPr>
          <p:spPr>
            <a:xfrm>
              <a:off x="6401648" y="5012009"/>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此后多次进行了修订和完善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9375" r="93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总则、税务管理、税款征收、税务检查、法律责任和附则。</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基本框架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规定了税收征收管理的基本制度，包括税务登记、账簿凭证管理、纳税申报、税款征收、税务检查等方面的内容。同时，对违反税收征收管理的行为规定了相应的法律责任。</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主要内容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《征管法》的基本框架和主要内容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《征管法》的核心内容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958" r="1695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税务登记的程序</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纳税人需提交相关证件资料，经税务机关审核后，进行登记注册，领取税务登记证。</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税务登记的概念</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税务登记是纳税人依法向税务机关申报登记的一种法定手续，是税务机关依法管理的必要前提。</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税务登记的内容</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主要包括纳税人名称、地址、法定代表人、经济类型、经营范围等基本信息。</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税务登记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纳税申报的概念</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纳税申报是纳税人按照税收法规规定，定期向税务机关提交有关纳税事项的书面报告。</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纳税申报的内容</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主要包括应纳税种、应纳税额、抵扣税额、减免税额等。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纳税申报的程序</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纳税人需在规定期限内，向税务机关申报纳税，并缴纳税款。</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纳税申报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税款征收是税务机关依照税收法规规定，将纳税人应缴纳的税款征收入库的活动。</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税款征收的概念</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主要包括查账征收、核定征收、代扣代缴、代收代缴等。</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税款征收的方式</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税务机关根据纳税人应纳税额大小，采取不同的征收方式，确保税款及时、足额入库。</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税款征收的程序</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税款征收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税务检查的概念</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税务检查是税务机关依法对纳税人履行纳税义务情况进行检查监督的一种手段。</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税务检查的内容</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主要包括纳税人的账簿、记账凭证、报表、完税凭证等涉税资料。</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税务检查的程序</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税务机关可采取调取资料、实地核查等方式，对纳税人履行纳税义务情况进行检查监督。</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税务检查</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88790" y="1727965"/>
            <a:ext cx="2223892" cy="222389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40189"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法律责任的概念</a:t>
            </a:r>
          </a:p>
        </p:txBody>
      </p:sp>
      <p:sp>
        <p:nvSpPr>
          <p:cNvPr id="4" name="TextBox 4"/>
          <p:cNvSpPr txBox="1"/>
          <p:nvPr/>
        </p:nvSpPr>
        <p:spPr>
          <a:xfrm>
            <a:off x="839979"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法律责任是指纳税人未按照税收法规规定履行纳税义务而依法承担的法律后果。</a:t>
            </a:r>
          </a:p>
        </p:txBody>
      </p:sp>
      <p:sp>
        <p:nvSpPr>
          <p:cNvPr id="5" name="Freeform 5"/>
          <p:cNvSpPr/>
          <p:nvPr/>
        </p:nvSpPr>
        <p:spPr>
          <a:xfrm>
            <a:off x="1944903" y="2376958"/>
            <a:ext cx="1111666" cy="1111666"/>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905753" y="1727965"/>
            <a:ext cx="2223892" cy="222389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461866" y="2284078"/>
            <a:ext cx="1111666" cy="1111666"/>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35453"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法律责任的内容</a:t>
            </a:r>
          </a:p>
        </p:txBody>
      </p:sp>
      <p:sp>
        <p:nvSpPr>
          <p:cNvPr id="9" name="TextBox 9"/>
          <p:cNvSpPr txBox="1"/>
          <p:nvPr/>
        </p:nvSpPr>
        <p:spPr>
          <a:xfrm>
            <a:off x="4435243"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主要包括行政处罚和刑事处罚两种。</a:t>
            </a:r>
          </a:p>
        </p:txBody>
      </p:sp>
      <p:sp>
        <p:nvSpPr>
          <p:cNvPr id="10" name="AutoShape 10"/>
          <p:cNvSpPr/>
          <p:nvPr/>
        </p:nvSpPr>
        <p:spPr>
          <a:xfrm>
            <a:off x="8695449" y="1727965"/>
            <a:ext cx="2223892" cy="222389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68750" y="2352498"/>
            <a:ext cx="902208" cy="926058"/>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546848"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法律责任的程序</a:t>
            </a:r>
          </a:p>
        </p:txBody>
      </p:sp>
      <p:sp>
        <p:nvSpPr>
          <p:cNvPr id="13" name="TextBox 13"/>
          <p:cNvSpPr txBox="1"/>
          <p:nvPr/>
        </p:nvSpPr>
        <p:spPr>
          <a:xfrm>
            <a:off x="8146638"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税务机关根据纳税人违法事实和情节轻重，依法进行行政处罚或移送司法机关处理。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法律责任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https://d.book118.com/096015201110010045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Bebas Neue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2024-09-14T03:36:23.980</cp:lastPrinted>
  <dcterms:created xsi:type="dcterms:W3CDTF">2024-09-13T19:36:24Z</dcterms:created>
  <dcterms:modified xsi:type="dcterms:W3CDTF">2024-09-13T19:36:26Z</dcterms:modified>
</cp:coreProperties>
</file>