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FCF302E-2549-4558-A282-FA355C20BF4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9" name="PlaceHolder 1"/>
          <p:cNvSpPr>
            <a:spLocks noGrp="1"/>
          </p:cNvSpPr>
          <p:nvPr>
            <p:ph type="sldImg"/>
          </p:nvPr>
        </p:nvSpPr>
        <p:spPr>
          <a:xfrm>
            <a:off x="685800" y="1143000"/>
            <a:ext cx="5486040" cy="3085920"/>
          </a:xfrm>
          <a:prstGeom prst="rect">
            <a:avLst/>
          </a:prstGeom>
          <a:ln w="0">
            <a:noFill/>
          </a:ln>
        </p:spPr>
      </p:sp>
      <p:sp>
        <p:nvSpPr>
          <p:cNvPr id="44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2" name="PlaceHolder 1"/>
          <p:cNvSpPr>
            <a:spLocks noGrp="1"/>
          </p:cNvSpPr>
          <p:nvPr>
            <p:ph type="sldImg"/>
          </p:nvPr>
        </p:nvSpPr>
        <p:spPr>
          <a:xfrm>
            <a:off x="685800" y="1143000"/>
            <a:ext cx="5486040" cy="3085920"/>
          </a:xfrm>
          <a:prstGeom prst="rect">
            <a:avLst/>
          </a:prstGeom>
          <a:ln w="0">
            <a:noFill/>
          </a:ln>
        </p:spPr>
      </p:sp>
      <p:sp>
        <p:nvSpPr>
          <p:cNvPr id="44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5" name="PlaceHolder 1"/>
          <p:cNvSpPr>
            <a:spLocks noGrp="1"/>
          </p:cNvSpPr>
          <p:nvPr>
            <p:ph type="sldImg"/>
          </p:nvPr>
        </p:nvSpPr>
        <p:spPr>
          <a:xfrm>
            <a:off x="685800" y="1143000"/>
            <a:ext cx="5486040" cy="3085920"/>
          </a:xfrm>
          <a:prstGeom prst="rect">
            <a:avLst/>
          </a:prstGeom>
          <a:ln w="0">
            <a:noFill/>
          </a:ln>
        </p:spPr>
      </p:sp>
      <p:sp>
        <p:nvSpPr>
          <p:cNvPr id="44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8" name="PlaceHolder 1"/>
          <p:cNvSpPr>
            <a:spLocks noGrp="1"/>
          </p:cNvSpPr>
          <p:nvPr>
            <p:ph type="sldImg"/>
          </p:nvPr>
        </p:nvSpPr>
        <p:spPr>
          <a:xfrm>
            <a:off x="685800" y="1143000"/>
            <a:ext cx="5486040" cy="3085920"/>
          </a:xfrm>
          <a:prstGeom prst="rect">
            <a:avLst/>
          </a:prstGeom>
          <a:ln w="0">
            <a:noFill/>
          </a:ln>
        </p:spPr>
      </p:sp>
      <p:sp>
        <p:nvSpPr>
          <p:cNvPr id="44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1" name="PlaceHolder 1"/>
          <p:cNvSpPr>
            <a:spLocks noGrp="1"/>
          </p:cNvSpPr>
          <p:nvPr>
            <p:ph type="sldImg"/>
          </p:nvPr>
        </p:nvSpPr>
        <p:spPr>
          <a:xfrm>
            <a:off x="685800" y="1143000"/>
            <a:ext cx="5486040" cy="3085920"/>
          </a:xfrm>
          <a:prstGeom prst="rect">
            <a:avLst/>
          </a:prstGeom>
          <a:ln w="0">
            <a:noFill/>
          </a:ln>
        </p:spPr>
      </p:sp>
      <p:sp>
        <p:nvSpPr>
          <p:cNvPr id="45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4" name="PlaceHolder 1"/>
          <p:cNvSpPr>
            <a:spLocks noGrp="1"/>
          </p:cNvSpPr>
          <p:nvPr>
            <p:ph type="sldImg"/>
          </p:nvPr>
        </p:nvSpPr>
        <p:spPr>
          <a:xfrm>
            <a:off x="685800" y="1143000"/>
            <a:ext cx="5486040" cy="3085920"/>
          </a:xfrm>
          <a:prstGeom prst="rect">
            <a:avLst/>
          </a:prstGeom>
          <a:ln w="0">
            <a:noFill/>
          </a:ln>
        </p:spPr>
      </p:sp>
      <p:sp>
        <p:nvSpPr>
          <p:cNvPr id="45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7" name="PlaceHolder 1"/>
          <p:cNvSpPr>
            <a:spLocks noGrp="1"/>
          </p:cNvSpPr>
          <p:nvPr>
            <p:ph type="sldImg"/>
          </p:nvPr>
        </p:nvSpPr>
        <p:spPr>
          <a:xfrm>
            <a:off x="685800" y="1143000"/>
            <a:ext cx="5486040" cy="3085920"/>
          </a:xfrm>
          <a:prstGeom prst="rect">
            <a:avLst/>
          </a:prstGeom>
          <a:ln w="0">
            <a:noFill/>
          </a:ln>
        </p:spPr>
      </p:sp>
      <p:sp>
        <p:nvSpPr>
          <p:cNvPr id="45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0" name="PlaceHolder 1"/>
          <p:cNvSpPr>
            <a:spLocks noGrp="1"/>
          </p:cNvSpPr>
          <p:nvPr>
            <p:ph type="sldImg"/>
          </p:nvPr>
        </p:nvSpPr>
        <p:spPr>
          <a:xfrm>
            <a:off x="685800" y="1143000"/>
            <a:ext cx="5486040" cy="3085920"/>
          </a:xfrm>
          <a:prstGeom prst="rect">
            <a:avLst/>
          </a:prstGeom>
          <a:ln w="0">
            <a:noFill/>
          </a:ln>
        </p:spPr>
      </p:sp>
      <p:sp>
        <p:nvSpPr>
          <p:cNvPr id="461"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62"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C3172B-ACED-4307-A171-95FED1CEE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C054C-292E-48D1-BBB8-654E2F72BD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6AA343-F723-41AB-ABFD-3A66F3DD5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B34378-CA2F-47D2-84DE-5233F546E6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BF168F-80D6-40AC-B43F-F40A6DB1F9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9734AE-30BD-461C-A71D-982B6076A5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F633C1-D434-4738-853C-44EF50E2EF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0A7B34-800F-4F36-AE3E-44BA68A66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4B5342-EFD4-466B-932F-D047DD18C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9BEA52-25F3-4383-A04B-9B293711C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59D59D-3182-4119-9695-61A15EC22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27272B3-1D03-43C3-9824-A3C9F956A8F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2A7E847-1000-49D4-88AA-504C764C3D6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2015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种植安全生产培训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种植安全生产培训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种植安全装备培训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种植安全应急培训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种植安全培训的实施与评估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种植安全文化建设</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种植安全生产培训的实践与成效</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7</a:t>
            </a:r>
            <a:r>
              <a:rPr lang="zh-CN" sz="2400" b="0" strike="noStrike" spc="-1">
                <a:solidFill>
                  <a:schemeClr val="lt1"/>
                </a:solidFill>
                <a:latin typeface="微软雅黑"/>
                <a:ea typeface="微软雅黑"/>
              </a:rPr>
              <a:t>章  结语</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种植安全生产培训</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介绍种植安全生产培训</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种植安全生产培训是为农业从业人员提供关于种植过程中安全生产知识和技能的培训。这种培训旨在提高从业人员的工作安全意识和操作技能，保障农业生产安全和农民健康。种植安全生产培训是非常关键和必要的。</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导致环境污染</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种植领域的安全隐患</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化肥农药的误用</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可能引发事故</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农业机械操作不当</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存在于种植过程中</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职业病风险</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对种植产量有影响</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气候变化</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应急预案</a:t>
            </a:r>
            <a:endParaRPr lang="en-US" sz="1800" b="0" strike="noStrike" spc="-1">
              <a:solidFill>
                <a:srgbClr val="FFFFFF"/>
              </a:solidFill>
              <a:latin typeface="Arial"/>
            </a:endParaRPr>
          </a:p>
        </p:txBody>
      </p:sp>
      <p:sp>
        <p:nvSpPr>
          <p:cNvPr id="102"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针对突发情况制定应急预案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提前做好应急准备</a:t>
            </a:r>
            <a:endParaRPr lang="en-US" sz="1400" b="0" strike="noStrike" spc="-1">
              <a:solidFill>
                <a:srgbClr val="FFFFFF"/>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安全设施配置</a:t>
            </a:r>
            <a:endParaRPr lang="en-US" sz="1800" b="0" strike="noStrike" spc="-1">
              <a:solidFill>
                <a:srgbClr val="FFFFFF"/>
              </a:solidFill>
              <a:latin typeface="Arial"/>
            </a:endParaRPr>
          </a:p>
        </p:txBody>
      </p:sp>
      <p:sp>
        <p:nvSpPr>
          <p:cNvPr id="105"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配置必要的安全设施</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提供紧急救援设备</a:t>
            </a:r>
            <a:endParaRPr lang="en-US" sz="1400" b="0" strike="noStrike" spc="-1">
              <a:solidFill>
                <a:srgbClr val="FFFFFF"/>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职业伤害防范</a:t>
            </a:r>
            <a:endParaRPr lang="en-US" sz="1800" b="0" strike="noStrike" spc="-1">
              <a:solidFill>
                <a:srgbClr val="FFFFFF"/>
              </a:solidFill>
              <a:latin typeface="Arial"/>
            </a:endParaRPr>
          </a:p>
        </p:txBody>
      </p:sp>
      <p:sp>
        <p:nvSpPr>
          <p:cNvPr id="108"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加强职业伤害防范意识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避免职业病风险</a:t>
            </a:r>
            <a:endParaRPr lang="en-US" sz="1400" b="0" strike="noStrike" spc="-1">
              <a:solidFill>
                <a:srgbClr val="FFFFFF"/>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种植安全管理规范</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安全操作规程</a:t>
            </a:r>
            <a:endParaRPr lang="en-US" sz="1800" b="0" strike="noStrike" spc="-1">
              <a:solidFill>
                <a:srgbClr val="FFFFFF"/>
              </a:solidFill>
              <a:latin typeface="Arial"/>
            </a:endParaRPr>
          </a:p>
        </p:txBody>
      </p:sp>
      <p:sp>
        <p:nvSpPr>
          <p:cNvPr id="112"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严格执行操作规程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保障工作安全</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1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种植技术培训</a:t>
            </a:r>
            <a:endParaRPr lang="en-US" sz="3600" b="0" strike="noStrike" spc="-1">
              <a:solidFill>
                <a:schemeClr val="dk1"/>
              </a:solidFill>
              <a:latin typeface="Arial"/>
            </a:endParaRPr>
          </a:p>
        </p:txBody>
      </p:sp>
      <p:sp>
        <p:nvSpPr>
          <p:cNvPr id="11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保持土壤肥力</a:t>
            </a:r>
            <a:endParaRPr lang="en-US" sz="1600" b="0" strike="noStrike" spc="-1">
              <a:solidFill>
                <a:srgbClr val="FFFFFF"/>
              </a:solidFill>
              <a:latin typeface="Arial"/>
            </a:endParaRPr>
          </a:p>
        </p:txBody>
      </p:sp>
      <p:sp>
        <p:nvSpPr>
          <p:cNvPr id="11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土壤管理</a:t>
            </a:r>
            <a:endParaRPr lang="en-US" sz="2000" b="0" strike="noStrike" spc="-1">
              <a:solidFill>
                <a:srgbClr val="FFFFFF"/>
              </a:solidFill>
              <a:latin typeface="Arial"/>
            </a:endParaRPr>
          </a:p>
        </p:txBody>
      </p:sp>
      <p:sp>
        <p:nvSpPr>
          <p:cNvPr id="11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合理选择种植时间</a:t>
            </a:r>
            <a:endParaRPr lang="en-US" sz="1600" b="0" strike="noStrike" spc="-1">
              <a:solidFill>
                <a:srgbClr val="FFFFFF"/>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种植季节管理</a:t>
            </a:r>
            <a:endParaRPr lang="en-US" sz="2000" b="0" strike="noStrike" spc="-1">
              <a:solidFill>
                <a:srgbClr val="FFFFFF"/>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控制害虫病害</a:t>
            </a:r>
            <a:endParaRPr lang="en-US" sz="1600" b="0" strike="noStrike" spc="-1">
              <a:solidFill>
                <a:srgbClr val="FFFFFF"/>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作物病虫害防治</a:t>
            </a:r>
            <a:endParaRPr lang="en-US" sz="2000" b="0" strike="noStrike" spc="-1">
              <a:solidFill>
                <a:srgbClr val="FFFFFF"/>
              </a:solidFill>
              <a:latin typeface="Arial"/>
            </a:endParaRPr>
          </a:p>
        </p:txBody>
      </p:sp>
      <p:sp>
        <p:nvSpPr>
          <p:cNvPr id="124"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结语</a:t>
            </a:r>
            <a:endParaRPr lang="en-US" sz="3600" b="0" strike="noStrike" spc="-1">
              <a:solidFill>
                <a:schemeClr val="dk1"/>
              </a:solidFill>
              <a:latin typeface="Arial"/>
            </a:endParaRPr>
          </a:p>
        </p:txBody>
      </p:sp>
      <p:sp>
        <p:nvSpPr>
          <p:cNvPr id="12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种植安全生产培训对于农业生产至关重要。通过规范的培训，农业从业人员可以提高安全意识，掌握种植技术，减少生产风险，保障农业生产安全和农民健康。</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种植安全装备培训</a:t>
            </a:r>
            <a:endParaRPr lang="en-US" sz="36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1"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种植安全装备的重要性</a:t>
            </a:r>
            <a:endParaRPr lang="en-US" sz="2800" b="0" strike="noStrike" spc="-1">
              <a:solidFill>
                <a:srgbClr val="FFFFFF"/>
              </a:solidFill>
              <a:latin typeface="Arial"/>
            </a:endParaRPr>
          </a:p>
        </p:txBody>
      </p:sp>
      <p:sp>
        <p:nvSpPr>
          <p:cNvPr id="13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种植安全装备是在种植过程中必不可少的防护设备和工具，包括防护服、呼吸器、护目镜等。了解和正确使用种植安全装备，可以有效降低种植过程中工作人员受伤的风险。</a:t>
            </a:r>
            <a:endParaRPr lang="en-US" sz="1800" b="0" strike="noStrike" spc="-1">
              <a:solidFill>
                <a:srgbClr val="FFFFFF"/>
              </a:solidFill>
              <a:latin typeface="Arial"/>
            </a:endParaRPr>
          </a:p>
        </p:txBody>
      </p:sp>
      <p:sp>
        <p:nvSpPr>
          <p:cNvPr id="1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7"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9"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符合工作环境</a:t>
            </a:r>
            <a:endParaRPr lang="en-US" sz="1600" b="0" strike="noStrike" spc="-1">
              <a:solidFill>
                <a:srgbClr val="FFFFFF"/>
              </a:solidFill>
              <a:latin typeface="Arial"/>
            </a:endParaRPr>
          </a:p>
        </p:txBody>
      </p:sp>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种植安全装备的选择与使用</a:t>
            </a:r>
            <a:endParaRPr lang="en-US" sz="3600" b="0" strike="noStrike" spc="-1">
              <a:solidFill>
                <a:schemeClr val="dk1"/>
              </a:solidFill>
              <a:latin typeface="Arial"/>
            </a:endParaRPr>
          </a:p>
        </p:txBody>
      </p:sp>
      <p:sp>
        <p:nvSpPr>
          <p:cNvPr id="141"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选择原则</a:t>
            </a:r>
            <a:endParaRPr lang="en-US" sz="2000" b="0" strike="noStrike" spc="-1">
              <a:solidFill>
                <a:srgbClr val="FFFFFF"/>
              </a:solidFill>
              <a:latin typeface="Arial"/>
            </a:endParaRPr>
          </a:p>
        </p:txBody>
      </p:sp>
      <p:sp>
        <p:nvSpPr>
          <p:cNvPr id="142"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紧固稳固</a:t>
            </a:r>
            <a:endParaRPr lang="en-US" sz="1600" b="0" strike="noStrike" spc="-1">
              <a:solidFill>
                <a:srgbClr val="FFFFFF"/>
              </a:solidFill>
              <a:latin typeface="Arial"/>
            </a:endParaRPr>
          </a:p>
        </p:txBody>
      </p:sp>
      <p:sp>
        <p:nvSpPr>
          <p:cNvPr id="143"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正确佩戴方法</a:t>
            </a:r>
            <a:endParaRPr lang="en-US" sz="2000" b="0" strike="noStrike" spc="-1">
              <a:solidFill>
                <a:srgbClr val="FFFFFF"/>
              </a:solidFill>
              <a:latin typeface="Arial"/>
            </a:endParaRPr>
          </a:p>
        </p:txBody>
      </p:sp>
      <p:sp>
        <p:nvSpPr>
          <p:cNvPr id="144"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避免磕碰</a:t>
            </a:r>
            <a:endParaRPr lang="en-US" sz="1600" b="0" strike="noStrike" spc="-1">
              <a:solidFill>
                <a:srgbClr val="FFFFFF"/>
              </a:solidFill>
              <a:latin typeface="Arial"/>
            </a:endParaRPr>
          </a:p>
        </p:txBody>
      </p:sp>
      <p:sp>
        <p:nvSpPr>
          <p:cNvPr id="145"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使用注意事项</a:t>
            </a:r>
            <a:endParaRPr lang="en-US" sz="2000" b="0" strike="noStrike" spc="-1">
              <a:solidFill>
                <a:srgbClr val="FFFFFF"/>
              </a:solidFill>
              <a:latin typeface="Arial"/>
            </a:endParaRPr>
          </a:p>
        </p:txBody>
      </p:sp>
      <p:sp>
        <p:nvSpPr>
          <p:cNvPr id="146"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7"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8"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4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种植安全装备的维护与保养</a:t>
            </a:r>
            <a:endParaRPr lang="en-US" sz="3600" b="0" strike="noStrike" spc="-1">
              <a:solidFill>
                <a:schemeClr val="dk1"/>
              </a:solidFill>
              <a:latin typeface="Arial"/>
            </a:endParaRPr>
          </a:p>
        </p:txBody>
      </p:sp>
      <p:sp>
        <p:nvSpPr>
          <p:cNvPr id="15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清洁保养</a:t>
            </a:r>
            <a:endParaRPr lang="en-US" sz="1600" b="0" strike="noStrike" spc="-1">
              <a:solidFill>
                <a:srgbClr val="FFFFFF"/>
              </a:solidFill>
              <a:latin typeface="Arial"/>
            </a:endParaRPr>
          </a:p>
        </p:txBody>
      </p:sp>
      <p:sp>
        <p:nvSpPr>
          <p:cNvPr id="15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日常维护方法</a:t>
            </a:r>
            <a:endParaRPr lang="en-US" sz="2000" b="0" strike="noStrike" spc="-1">
              <a:solidFill>
                <a:srgbClr val="FFFFFF"/>
              </a:solidFill>
              <a:latin typeface="Arial"/>
            </a:endParaRPr>
          </a:p>
        </p:txBody>
      </p:sp>
      <p:sp>
        <p:nvSpPr>
          <p:cNvPr id="15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防潮干燥</a:t>
            </a:r>
            <a:endParaRPr lang="en-US" sz="1600" b="0" strike="noStrike" spc="-1">
              <a:solidFill>
                <a:srgbClr val="FFFFFF"/>
              </a:solidFill>
              <a:latin typeface="Arial"/>
            </a:endParaRPr>
          </a:p>
        </p:txBody>
      </p:sp>
      <p:sp>
        <p:nvSpPr>
          <p:cNvPr id="15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存放要求</a:t>
            </a:r>
            <a:endParaRPr lang="en-US" sz="2000" b="0" strike="noStrike" spc="-1">
              <a:solidFill>
                <a:srgbClr val="FFFFFF"/>
              </a:solidFill>
              <a:latin typeface="Arial"/>
            </a:endParaRPr>
          </a:p>
        </p:txBody>
      </p:sp>
      <p:sp>
        <p:nvSpPr>
          <p:cNvPr id="159"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时机把握</a:t>
            </a:r>
            <a:endParaRPr lang="en-US" sz="1800" b="0" strike="noStrike" spc="-1">
              <a:solidFill>
                <a:srgbClr val="FFFFFF"/>
              </a:solidFill>
              <a:latin typeface="Arial"/>
            </a:endParaRPr>
          </a:p>
        </p:txBody>
      </p:sp>
      <p:sp>
        <p:nvSpPr>
          <p:cNvPr id="163"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定期检查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出现磨损</a:t>
            </a:r>
            <a:endParaRPr lang="en-US" sz="1400" b="0" strike="noStrike" spc="-1">
              <a:solidFill>
                <a:srgbClr val="FFFFFF"/>
              </a:solidFill>
              <a:latin typeface="Arial"/>
            </a:endParaRPr>
          </a:p>
        </p:txBody>
      </p:sp>
      <p:sp>
        <p:nvSpPr>
          <p:cNvPr id="16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替换注意事项</a:t>
            </a:r>
            <a:endParaRPr lang="en-US" sz="1800" b="0" strike="noStrike" spc="-1">
              <a:solidFill>
                <a:srgbClr val="FFFFFF"/>
              </a:solidFill>
              <a:latin typeface="Arial"/>
            </a:endParaRPr>
          </a:p>
        </p:txBody>
      </p:sp>
      <p:sp>
        <p:nvSpPr>
          <p:cNvPr id="166"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选择合适尺寸</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合格认证</a:t>
            </a:r>
            <a:endParaRPr lang="en-US" sz="1400" b="0" strike="noStrike" spc="-1">
              <a:solidFill>
                <a:srgbClr val="FFFFFF"/>
              </a:solidFill>
              <a:latin typeface="Arial"/>
            </a:endParaRPr>
          </a:p>
        </p:txBody>
      </p:sp>
      <p:sp>
        <p:nvSpPr>
          <p:cNvPr id="16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69"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7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种植安全装备的更新与替换</a:t>
            </a:r>
            <a:endParaRPr lang="en-US" sz="3600" b="0" strike="noStrike" spc="-1">
              <a:solidFill>
                <a:schemeClr val="dk1"/>
              </a:solidFill>
              <a:latin typeface="Arial"/>
            </a:endParaRPr>
          </a:p>
        </p:txBody>
      </p:sp>
      <p:sp>
        <p:nvSpPr>
          <p:cNvPr id="17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更新标准</a:t>
            </a:r>
            <a:endParaRPr lang="en-US" sz="1800" b="0" strike="noStrike" spc="-1">
              <a:solidFill>
                <a:srgbClr val="FFFFFF"/>
              </a:solidFill>
              <a:latin typeface="Arial"/>
            </a:endParaRPr>
          </a:p>
        </p:txBody>
      </p:sp>
      <p:sp>
        <p:nvSpPr>
          <p:cNvPr id="173"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技术先进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符合法规</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1111" lnSpcReduction="20000"/>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种植安全装备的更新与替换</a:t>
            </a:r>
            <a:endParaRPr lang="en-US" sz="3600" b="0" strike="noStrike" spc="-1">
              <a:solidFill>
                <a:schemeClr val="dk1"/>
              </a:solidFill>
              <a:latin typeface="Arial"/>
            </a:endParaRPr>
          </a:p>
        </p:txBody>
      </p:sp>
      <p:sp>
        <p:nvSpPr>
          <p:cNvPr id="17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随着科技不断进步，工作环境也在不断变化，种植安全装备同样需要不断更新与替换。培训中应重点讲解种植安全装备更新的标准和时机，以及替换过程中需要注意的事项，确保工作人员始终处于安全的工作状态。</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种植安全应急培训</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80"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1"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种植安全应急预案</a:t>
            </a:r>
            <a:endParaRPr lang="en-US" sz="2800" b="0" strike="noStrike" spc="-1">
              <a:solidFill>
                <a:srgbClr val="FFFFFF"/>
              </a:solidFill>
              <a:latin typeface="Arial"/>
            </a:endParaRPr>
          </a:p>
        </p:txBody>
      </p:sp>
      <p:sp>
        <p:nvSpPr>
          <p:cNvPr id="18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种植安全应急预案是在突发情况下采取的应急措施和处理方法的指南。培训内容应包括种植安全应急预案的制定原则和内容，以及应急演练的重要性。在面对突发情况时，及时有效的应急处理是保障从业人员安全的关键。</a:t>
            </a:r>
            <a:endParaRPr lang="en-US" sz="1800" b="0" strike="noStrike" spc="-1">
              <a:solidFill>
                <a:srgbClr val="FFFFFF"/>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86"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8"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急救方法</a:t>
            </a:r>
            <a:endParaRPr lang="en-US" sz="1600" b="0" strike="noStrike" spc="-1">
              <a:solidFill>
                <a:srgbClr val="FFFFFF"/>
              </a:solidFill>
              <a:latin typeface="Arial"/>
            </a:endParaRPr>
          </a:p>
        </p:txBody>
      </p:sp>
      <p:sp>
        <p:nvSpPr>
          <p:cNvPr id="18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种植安全事故处理流程</a:t>
            </a:r>
            <a:endParaRPr lang="en-US" sz="3600" b="0" strike="noStrike" spc="-1">
              <a:solidFill>
                <a:schemeClr val="dk1"/>
              </a:solidFill>
              <a:latin typeface="Arial"/>
            </a:endParaRPr>
          </a:p>
        </p:txBody>
      </p:sp>
      <p:sp>
        <p:nvSpPr>
          <p:cNvPr id="190"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化肥农药中毒</a:t>
            </a:r>
            <a:endParaRPr lang="en-US" sz="2000" b="0" strike="noStrike" spc="-1">
              <a:solidFill>
                <a:srgbClr val="FFFFFF"/>
              </a:solidFill>
              <a:latin typeface="Arial"/>
            </a:endParaRPr>
          </a:p>
        </p:txBody>
      </p:sp>
      <p:sp>
        <p:nvSpPr>
          <p:cNvPr id="191"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处理流程</a:t>
            </a:r>
            <a:endParaRPr lang="en-US" sz="1600" b="0" strike="noStrike" spc="-1">
              <a:solidFill>
                <a:srgbClr val="FFFFFF"/>
              </a:solidFill>
              <a:latin typeface="Arial"/>
            </a:endParaRPr>
          </a:p>
        </p:txBody>
      </p:sp>
      <p:sp>
        <p:nvSpPr>
          <p:cNvPr id="192"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机械故障</a:t>
            </a:r>
            <a:endParaRPr lang="en-US" sz="2000" b="0" strike="noStrike" spc="-1">
              <a:solidFill>
                <a:srgbClr val="FFFFFF"/>
              </a:solidFill>
              <a:latin typeface="Arial"/>
            </a:endParaRPr>
          </a:p>
        </p:txBody>
      </p:sp>
      <p:sp>
        <p:nvSpPr>
          <p:cNvPr id="193"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应对措施</a:t>
            </a:r>
            <a:endParaRPr lang="en-US" sz="1600" b="0" strike="noStrike" spc="-1">
              <a:solidFill>
                <a:srgbClr val="FFFFFF"/>
              </a:solidFill>
              <a:latin typeface="Arial"/>
            </a:endParaRPr>
          </a:p>
        </p:txBody>
      </p:sp>
      <p:sp>
        <p:nvSpPr>
          <p:cNvPr id="194"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自然灾害</a:t>
            </a:r>
            <a:endParaRPr lang="en-US" sz="2000" b="0" strike="noStrike" spc="-1">
              <a:solidFill>
                <a:srgbClr val="FFFFFF"/>
              </a:solidFill>
              <a:latin typeface="Arial"/>
            </a:endParaRPr>
          </a:p>
        </p:txBody>
      </p:sp>
      <p:sp>
        <p:nvSpPr>
          <p:cNvPr id="195"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逃生技巧</a:t>
            </a:r>
            <a:endParaRPr lang="en-US" sz="1600" b="0" strike="noStrike" spc="-1">
              <a:solidFill>
                <a:srgbClr val="FFFFFF"/>
              </a:solidFill>
              <a:latin typeface="Arial"/>
            </a:endParaRPr>
          </a:p>
        </p:txBody>
      </p:sp>
      <p:sp>
        <p:nvSpPr>
          <p:cNvPr id="196"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火灾</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7"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9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种植安全危机处理能力培养</a:t>
            </a:r>
            <a:endParaRPr lang="en-US" sz="3600" b="0" strike="noStrike" spc="-1">
              <a:solidFill>
                <a:schemeClr val="dk1"/>
              </a:solidFill>
              <a:latin typeface="Arial"/>
            </a:endParaRPr>
          </a:p>
        </p:txBody>
      </p:sp>
      <p:sp>
        <p:nvSpPr>
          <p:cNvPr id="19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战术应对</a:t>
            </a:r>
            <a:endParaRPr lang="en-US" sz="1600" b="0" strike="noStrike" spc="-1">
              <a:solidFill>
                <a:srgbClr val="FFFFFF"/>
              </a:solidFill>
              <a:latin typeface="Arial"/>
            </a:endParaRPr>
          </a:p>
        </p:txBody>
      </p:sp>
      <p:sp>
        <p:nvSpPr>
          <p:cNvPr id="20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策略</a:t>
            </a:r>
            <a:endParaRPr lang="en-US" sz="2000" b="0" strike="noStrike" spc="-1">
              <a:solidFill>
                <a:srgbClr val="FFFFFF"/>
              </a:solidFill>
              <a:latin typeface="Arial"/>
            </a:endParaRPr>
          </a:p>
        </p:txBody>
      </p:sp>
      <p:sp>
        <p:nvSpPr>
          <p:cNvPr id="20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实战训练</a:t>
            </a:r>
            <a:endParaRPr lang="en-US" sz="1600" b="0" strike="noStrike" spc="-1">
              <a:solidFill>
                <a:srgbClr val="FFFFFF"/>
              </a:solidFill>
              <a:latin typeface="Arial"/>
            </a:endParaRPr>
          </a:p>
        </p:txBody>
      </p:sp>
      <p:sp>
        <p:nvSpPr>
          <p:cNvPr id="20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模拟演练</a:t>
            </a:r>
            <a:endParaRPr lang="en-US" sz="2000" b="0" strike="noStrike" spc="-1">
              <a:solidFill>
                <a:srgbClr val="FFFFFF"/>
              </a:solidFill>
              <a:latin typeface="Arial"/>
            </a:endParaRPr>
          </a:p>
        </p:txBody>
      </p:sp>
      <p:sp>
        <p:nvSpPr>
          <p:cNvPr id="2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危机处理方法</a:t>
            </a:r>
            <a:endParaRPr lang="en-US" sz="1600" b="0" strike="noStrike" spc="-1">
              <a:solidFill>
                <a:srgbClr val="FFFFFF"/>
              </a:solidFill>
              <a:latin typeface="Arial"/>
            </a:endParaRPr>
          </a:p>
        </p:txBody>
      </p:sp>
      <p:sp>
        <p:nvSpPr>
          <p:cNvPr id="20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技巧</a:t>
            </a:r>
            <a:endParaRPr lang="en-US" sz="2000" b="0" strike="noStrike" spc="-1">
              <a:solidFill>
                <a:srgbClr val="FFFFFF"/>
              </a:solidFill>
              <a:latin typeface="Arial"/>
            </a:endParaRPr>
          </a:p>
        </p:txBody>
      </p:sp>
      <p:sp>
        <p:nvSpPr>
          <p:cNvPr id="208"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疏散演练方法</a:t>
            </a:r>
            <a:endParaRPr lang="en-US" sz="1800" b="0" strike="noStrike" spc="-1">
              <a:solidFill>
                <a:srgbClr val="FFFFFF"/>
              </a:solidFill>
              <a:latin typeface="Arial"/>
            </a:endParaRPr>
          </a:p>
        </p:txBody>
      </p:sp>
      <p:sp>
        <p:nvSpPr>
          <p:cNvPr id="212"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定期组织演练</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分组演练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模拟不同场景</a:t>
            </a:r>
            <a:endParaRPr lang="en-US" sz="1400" b="0" strike="noStrike" spc="-1">
              <a:solidFill>
                <a:srgbClr val="FFFFFF"/>
              </a:solidFill>
              <a:latin typeface="Arial"/>
            </a:endParaRPr>
          </a:p>
        </p:txBody>
      </p:sp>
      <p:sp>
        <p:nvSpPr>
          <p:cNvPr id="21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疏散演练意义</a:t>
            </a:r>
            <a:endParaRPr lang="en-US" sz="1800" b="0" strike="noStrike" spc="-1">
              <a:solidFill>
                <a:srgbClr val="FFFFFF"/>
              </a:solidFill>
              <a:latin typeface="Arial"/>
            </a:endParaRPr>
          </a:p>
        </p:txBody>
      </p:sp>
      <p:sp>
        <p:nvSpPr>
          <p:cNvPr id="215"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提高疏散效率</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减少事故伤亡</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保障人员安全</a:t>
            </a:r>
            <a:endParaRPr lang="en-US" sz="1400" b="0" strike="noStrike" spc="-1">
              <a:solidFill>
                <a:srgbClr val="FFFFFF"/>
              </a:solidFill>
              <a:latin typeface="Arial"/>
            </a:endParaRPr>
          </a:p>
        </p:txBody>
      </p:sp>
      <p:sp>
        <p:nvSpPr>
          <p:cNvPr id="21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18"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1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种植安全疏散演练</a:t>
            </a:r>
            <a:endParaRPr lang="en-US" sz="3600" b="0" strike="noStrike" spc="-1">
              <a:solidFill>
                <a:schemeClr val="dk1"/>
              </a:solidFill>
              <a:latin typeface="Arial"/>
            </a:endParaRPr>
          </a:p>
        </p:txBody>
      </p:sp>
      <p:sp>
        <p:nvSpPr>
          <p:cNvPr id="22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疏散演练流程</a:t>
            </a:r>
            <a:endParaRPr lang="en-US" sz="1800" b="0" strike="noStrike" spc="-1">
              <a:solidFill>
                <a:srgbClr val="FFFFFF"/>
              </a:solidFill>
              <a:latin typeface="Arial"/>
            </a:endParaRPr>
          </a:p>
        </p:txBody>
      </p:sp>
      <p:sp>
        <p:nvSpPr>
          <p:cNvPr id="222"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确定安全出口</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按疏散路径行动</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保持秩序</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集合到指定地点</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3"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结语</a:t>
            </a:r>
            <a:endParaRPr lang="en-US" sz="3600" b="0" strike="noStrike" spc="-1">
              <a:solidFill>
                <a:schemeClr val="dk1"/>
              </a:solidFill>
              <a:latin typeface="Arial"/>
            </a:endParaRPr>
          </a:p>
        </p:txBody>
      </p:sp>
      <p:sp>
        <p:nvSpPr>
          <p:cNvPr id="22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种植安全生产培训是确保从业人员安全的重要举措。通过系统培训和演练，可以提高从业人员在面对突发情况时的应变能力，降低事故风险，保障生产安全。持续关注安全培训，让更多的从业人员掌握安全知识，共同建设更安全的工作环墮。</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4</a:t>
            </a:r>
            <a:r>
              <a:rPr lang="zh-CN" sz="3600" b="1" strike="noStrike" spc="299">
                <a:solidFill>
                  <a:schemeClr val="lt1"/>
                </a:solidFill>
                <a:latin typeface="Arial"/>
                <a:ea typeface="微软雅黑"/>
              </a:rPr>
              <a:t>章 种植安全培训的实施与评估</a:t>
            </a:r>
            <a:endParaRPr lang="en-US" sz="3600" b="0" strike="noStrike" spc="-1">
              <a:solidFill>
                <a:schemeClr val="dk1"/>
              </a:solidFill>
              <a:latin typeface="Arial"/>
            </a:endParaRPr>
          </a:p>
        </p:txBody>
      </p:sp>
      <p:sp>
        <p:nvSpPr>
          <p:cNvPr id="2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29"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30"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3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种植安全培训计划制定</a:t>
            </a:r>
            <a:endParaRPr lang="en-US" sz="3600" b="0" strike="noStrike" spc="-1">
              <a:solidFill>
                <a:schemeClr val="dk1"/>
              </a:solidFill>
              <a:latin typeface="Arial"/>
            </a:endParaRPr>
          </a:p>
        </p:txBody>
      </p:sp>
      <p:sp>
        <p:nvSpPr>
          <p:cNvPr id="23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明确培训目标和期望结果</a:t>
            </a:r>
            <a:endParaRPr lang="en-US" sz="1600" b="0" strike="noStrike" spc="-1">
              <a:solidFill>
                <a:srgbClr val="FFFFFF"/>
              </a:solidFill>
              <a:latin typeface="Arial"/>
            </a:endParaRPr>
          </a:p>
        </p:txBody>
      </p:sp>
      <p:sp>
        <p:nvSpPr>
          <p:cNvPr id="23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培训目标</a:t>
            </a:r>
            <a:endParaRPr lang="en-US" sz="2000" b="0" strike="noStrike" spc="-1">
              <a:solidFill>
                <a:srgbClr val="FFFFFF"/>
              </a:solidFill>
              <a:latin typeface="Arial"/>
            </a:endParaRPr>
          </a:p>
        </p:txBody>
      </p:sp>
      <p:sp>
        <p:nvSpPr>
          <p:cNvPr id="23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3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合理安排培训时间和周期</a:t>
            </a:r>
            <a:endParaRPr lang="en-US" sz="1600" b="0" strike="noStrike" spc="-1">
              <a:solidFill>
                <a:srgbClr val="FFFFFF"/>
              </a:solidFill>
              <a:latin typeface="Arial"/>
            </a:endParaRPr>
          </a:p>
        </p:txBody>
      </p:sp>
      <p:sp>
        <p:nvSpPr>
          <p:cNvPr id="23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时间安排</a:t>
            </a:r>
            <a:endParaRPr lang="en-US" sz="2000" b="0" strike="noStrike" spc="-1">
              <a:solidFill>
                <a:srgbClr val="FFFFFF"/>
              </a:solidFill>
              <a:latin typeface="Arial"/>
            </a:endParaRPr>
          </a:p>
        </p:txBody>
      </p:sp>
      <p:sp>
        <p:nvSpPr>
          <p:cNvPr id="2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详细规划培训内容和讲解重点</a:t>
            </a:r>
            <a:endParaRPr lang="en-US" sz="1600" b="0" strike="noStrike" spc="-1">
              <a:solidFill>
                <a:srgbClr val="FFFFFF"/>
              </a:solidFill>
              <a:latin typeface="Arial"/>
            </a:endParaRPr>
          </a:p>
        </p:txBody>
      </p:sp>
      <p:sp>
        <p:nvSpPr>
          <p:cNvPr id="24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培训内容</a:t>
            </a:r>
            <a:endParaRPr lang="en-US" sz="2000" b="0" strike="noStrike" spc="-1">
              <a:solidFill>
                <a:srgbClr val="FFFFFF"/>
              </a:solidFill>
              <a:latin typeface="Arial"/>
            </a:endParaRPr>
          </a:p>
        </p:txBody>
      </p:sp>
      <p:sp>
        <p:nvSpPr>
          <p:cNvPr id="241"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42"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视频资料</a:t>
            </a:r>
            <a:endParaRPr lang="en-US" sz="1800" b="0" strike="noStrike" spc="-1">
              <a:solidFill>
                <a:srgbClr val="FFFFFF"/>
              </a:solidFill>
              <a:latin typeface="Arial"/>
            </a:endParaRPr>
          </a:p>
        </p:txBody>
      </p:sp>
      <p:sp>
        <p:nvSpPr>
          <p:cNvPr id="245"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提供视觉教学支持</a:t>
            </a:r>
            <a:endParaRPr lang="en-US" sz="1400" b="0" strike="noStrike" spc="-1">
              <a:solidFill>
                <a:srgbClr val="FFFFFF"/>
              </a:solidFill>
              <a:latin typeface="Arial"/>
            </a:endParaRPr>
          </a:p>
        </p:txBody>
      </p:sp>
      <p:sp>
        <p:nvSpPr>
          <p:cNvPr id="24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实际操作</a:t>
            </a:r>
            <a:endParaRPr lang="en-US" sz="1800" b="0" strike="noStrike" spc="-1">
              <a:solidFill>
                <a:srgbClr val="FFFFFF"/>
              </a:solidFill>
              <a:latin typeface="Arial"/>
            </a:endParaRPr>
          </a:p>
        </p:txBody>
      </p:sp>
      <p:sp>
        <p:nvSpPr>
          <p:cNvPr id="248"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进行实地演示和操作练习</a:t>
            </a:r>
            <a:endParaRPr lang="en-US" sz="1400" b="0" strike="noStrike" spc="-1">
              <a:solidFill>
                <a:srgbClr val="FFFFFF"/>
              </a:solidFill>
              <a:latin typeface="Arial"/>
            </a:endParaRPr>
          </a:p>
        </p:txBody>
      </p:sp>
      <p:sp>
        <p:nvSpPr>
          <p:cNvPr id="24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51"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5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种植安全培训材料准备</a:t>
            </a:r>
            <a:endParaRPr lang="en-US" sz="3600" b="0" strike="noStrike" spc="-1">
              <a:solidFill>
                <a:schemeClr val="dk1"/>
              </a:solidFill>
              <a:latin typeface="Arial"/>
            </a:endParaRPr>
          </a:p>
        </p:txBody>
      </p:sp>
      <p:sp>
        <p:nvSpPr>
          <p:cNvPr id="25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教材</a:t>
            </a:r>
            <a:endParaRPr lang="en-US" sz="1800" b="0" strike="noStrike" spc="-1">
              <a:solidFill>
                <a:srgbClr val="FFFFFF"/>
              </a:solidFill>
              <a:latin typeface="Arial"/>
            </a:endParaRPr>
          </a:p>
        </p:txBody>
      </p:sp>
      <p:sp>
        <p:nvSpPr>
          <p:cNvPr id="255"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包括案例分析和操作指导书</a:t>
            </a:r>
            <a:endParaRPr lang="en-US" sz="14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https://d.book118.com/096020151013010104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156</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种植安全生产培训</vt:lpstr>
      <vt:lpstr>目录</vt:lpstr>
      <vt:lpstr>第1章 种植安全生产培训</vt:lpstr>
      <vt:lpstr> </vt:lpstr>
      <vt:lpstr>种植领域的安全隐患</vt:lpstr>
      <vt:lpstr>种植安全管理规范</vt:lpstr>
      <vt:lpstr>种植技术培训</vt:lpstr>
      <vt:lpstr>结语</vt:lpstr>
      <vt:lpstr>第2章 种植安全装备培训</vt:lpstr>
      <vt:lpstr> </vt:lpstr>
      <vt:lpstr>种植安全装备的选择与使用</vt:lpstr>
      <vt:lpstr>种植安全装备的维护与保养</vt:lpstr>
      <vt:lpstr>种植安全装备的更新与替换</vt:lpstr>
      <vt:lpstr>种植安全装备的更新与替换</vt:lpstr>
      <vt:lpstr>第3章 种植安全应急培训</vt:lpstr>
      <vt:lpstr> </vt:lpstr>
      <vt:lpstr>种植安全事故处理流程</vt:lpstr>
      <vt:lpstr>种植安全危机处理能力培养</vt:lpstr>
      <vt:lpstr>种植安全疏散演练</vt:lpstr>
      <vt:lpstr>结语</vt:lpstr>
      <vt:lpstr>第4章 种植安全培训的实施与评估</vt:lpstr>
      <vt:lpstr>种植安全培训计划制定</vt:lpstr>
      <vt:lpstr>种植安全培训材料准备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2024-09-29T14:52:38.144</cp:lastPrinted>
  <dcterms:created xsi:type="dcterms:W3CDTF">2024-09-29T06:52:38Z</dcterms:created>
  <dcterms:modified xsi:type="dcterms:W3CDTF">2024-09-29T06:52:42Z</dcterms:modified>
</cp:coreProperties>
</file>