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9144000" cy="6858000"/>
  <p:notesSz cx="6858000" cy="9144000"/>
  <p:embeddedFontLst>
    <p:embeddedFont>
      <p:font typeface="黑体" panose="02010609060101010101" pitchFamily="1" charset="-122"/>
      <p:regular r:id="rId27"/>
    </p:embeddedFont>
    <p:embeddedFont>
      <p:font typeface="华文中宋" panose="02010600040101010101" pitchFamily="2" charset="-122"/>
      <p:regular r:id="rId28"/>
    </p:embeddedFont>
    <p:embeddedFont>
      <p:font typeface="华文楷体" panose="02010600040101010101" pitchFamily="2" charset="-122"/>
      <p:regular r:id="rId29"/>
    </p:embeddedFont>
    <p:embeddedFont>
      <p:font typeface="楷体_GB2312" panose="02010609060101010101" charset="-122"/>
      <p:regular r:id="rId30"/>
    </p:embeddedFont>
    <p:embeddedFont>
      <p:font typeface="华文细黑" panose="02010600040101010101" pitchFamily="2" charset="-122"/>
      <p:regular r:id="rId31"/>
    </p:embeddedFont>
    <p:embeddedFont>
      <p:font typeface="微软雅黑" panose="020B0503020204020204" pitchFamily="2" charset="-122"/>
      <p:regular r:id="rId32"/>
    </p:embeddedFont>
    <p:embeddedFont>
      <p:font typeface="Calibri" panose="020F0502020204030204" pitchFamily="2" charset="0"/>
      <p:regular r:id="rId33"/>
      <p:bold r:id="rId34"/>
      <p:italic r:id="rId35"/>
      <p:boldItalic r:id="rId36"/>
    </p:embeddedFont>
    <p:embeddedFont>
      <p:font typeface="Impact" panose="020B0806030902050204" pitchFamily="2" charset="0"/>
      <p:regular r:id="rId37"/>
    </p:embeddedFont>
    <p:embeddedFont>
      <p:font typeface="MS UI Gothic" panose="020B0600070205080204" pitchFamily="2" charset="-128"/>
      <p:regular r:id="rId38"/>
    </p:embeddedFont>
  </p:embeddedFontLst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1.xml" /><Relationship Id="rId27" Type="http://schemas.openxmlformats.org/officeDocument/2006/relationships/font" Target="fonts/font1.fntdata" /><Relationship Id="rId28" Type="http://schemas.openxmlformats.org/officeDocument/2006/relationships/font" Target="fonts/font2.fntdata" /><Relationship Id="rId29" Type="http://schemas.openxmlformats.org/officeDocument/2006/relationships/font" Target="fonts/font3.fntdata" /><Relationship Id="rId3" Type="http://schemas.openxmlformats.org/officeDocument/2006/relationships/notesMaster" Target="notesMasters/notesMaster1.xml" /><Relationship Id="rId30" Type="http://schemas.openxmlformats.org/officeDocument/2006/relationships/font" Target="fonts/font4.fntdata" /><Relationship Id="rId31" Type="http://schemas.openxmlformats.org/officeDocument/2006/relationships/font" Target="fonts/font5.fntdata" /><Relationship Id="rId32" Type="http://schemas.openxmlformats.org/officeDocument/2006/relationships/font" Target="fonts/font6.fntdata" /><Relationship Id="rId33" Type="http://schemas.openxmlformats.org/officeDocument/2006/relationships/font" Target="fonts/font7.fntdata" /><Relationship Id="rId34" Type="http://schemas.openxmlformats.org/officeDocument/2006/relationships/font" Target="fonts/font8.fntdata" /><Relationship Id="rId35" Type="http://schemas.openxmlformats.org/officeDocument/2006/relationships/font" Target="fonts/font9.fntdata" /><Relationship Id="rId36" Type="http://schemas.openxmlformats.org/officeDocument/2006/relationships/font" Target="fonts/font10.fntdata" /><Relationship Id="rId37" Type="http://schemas.openxmlformats.org/officeDocument/2006/relationships/font" Target="fonts/font11.fntdata" /><Relationship Id="rId38" Type="http://schemas.openxmlformats.org/officeDocument/2006/relationships/font" Target="fonts/font12.fntdata" /><Relationship Id="rId39" Type="http://schemas.openxmlformats.org/officeDocument/2006/relationships/presProps" Target="presProps.xml" /><Relationship Id="rId4" Type="http://schemas.openxmlformats.org/officeDocument/2006/relationships/slide" Target="slides/slide1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244CF3-D087-4AF5-A5E7-D2B2E8638BC4}" type="doc">
      <dgm:prSet loTypeId="urn:microsoft.com/office/officeart/2005/8/layout/process1" loCatId="process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zh-CN" altLang="en-US"/>
        </a:p>
      </dgm:t>
    </dgm:pt>
    <dgm:pt modelId="{48580A60-9922-439A-8E08-F826A1ED1261}" type="parTrans" cxnId="{F1F95F4B-F26E-4A27-B04B-0F7D532F0EF5}">
      <dgm:prSet custT="1"/>
      <dgm:spPr/>
      <dgm:t>
        <a:bodyPr/>
        <a:lstStyle/>
        <a:p>
          <a:endParaRPr lang="zh-CN" altLang="en-US" sz="2000">
            <a:solidFill>
              <a:srgbClr val="C00000"/>
            </a:solidFill>
          </a:endParaRPr>
        </a:p>
      </dgm:t>
    </dgm:pt>
    <dgm:pt modelId="{40A848A4-24D1-4131-B6F8-A924C243DFE0}">
      <dgm:prSet custT="1"/>
      <dgm:spPr/>
      <dgm:t>
        <a:bodyPr/>
        <a:lstStyle/>
        <a:p>
          <a:pPr rtl="0"/>
          <a:r>
            <a:rPr lang="zh-CN" altLang="en-US" sz="2000" b="1" smtClean="0">
              <a:solidFill>
                <a:srgbClr val="C00000"/>
              </a:solidFill>
            </a:rPr>
            <a:t>婴幼儿期</a:t>
          </a:r>
          <a:endParaRPr lang="zh-CN" altLang="en-US" sz="2000">
            <a:solidFill>
              <a:srgbClr val="C00000"/>
            </a:solidFill>
          </a:endParaRPr>
        </a:p>
      </dgm:t>
    </dgm:pt>
    <dgm:pt modelId="{EF24EB27-2A37-4DE5-8A3D-04F22D1D35F8}" type="sibTrans" cxnId="{F1F95F4B-F26E-4A27-B04B-0F7D532F0EF5}">
      <dgm:prSet custT="1"/>
      <dgm:spPr/>
      <dgm:t>
        <a:bodyPr/>
        <a:lstStyle/>
        <a:p>
          <a:endParaRPr lang="zh-CN" altLang="en-US" sz="2000">
            <a:solidFill>
              <a:srgbClr val="C00000"/>
            </a:solidFill>
          </a:endParaRPr>
        </a:p>
      </dgm:t>
    </dgm:pt>
    <dgm:pt modelId="{36612909-0F2F-49A2-8A83-8877F23A1546}" type="parTrans" cxnId="{89676E3D-AEB7-4083-A96C-D1026A537091}">
      <dgm:prSet custT="1"/>
      <dgm:spPr/>
      <dgm:t>
        <a:bodyPr/>
        <a:lstStyle/>
        <a:p>
          <a:endParaRPr lang="zh-CN" altLang="en-US" sz="2000">
            <a:solidFill>
              <a:srgbClr val="C00000"/>
            </a:solidFill>
          </a:endParaRPr>
        </a:p>
      </dgm:t>
    </dgm:pt>
    <dgm:pt modelId="{4C6E943F-F6D0-48E9-8209-BBE38B7FD235}">
      <dgm:prSet custT="1"/>
      <dgm:spPr/>
      <dgm:t>
        <a:bodyPr/>
        <a:lstStyle/>
        <a:p>
          <a:pPr rtl="0"/>
          <a:r>
            <a:rPr lang="zh-CN" altLang="en-US" sz="2000" b="1" smtClean="0">
              <a:solidFill>
                <a:srgbClr val="C00000"/>
              </a:solidFill>
            </a:rPr>
            <a:t>学龄前期 </a:t>
          </a:r>
          <a:endParaRPr lang="zh-CN" altLang="en-US" sz="2000">
            <a:solidFill>
              <a:srgbClr val="C00000"/>
            </a:solidFill>
          </a:endParaRPr>
        </a:p>
      </dgm:t>
    </dgm:pt>
    <dgm:pt modelId="{632214D3-0325-4FFD-A527-5B13DFB1D334}" type="sibTrans" cxnId="{89676E3D-AEB7-4083-A96C-D1026A537091}">
      <dgm:prSet custT="1"/>
      <dgm:spPr/>
      <dgm:t>
        <a:bodyPr/>
        <a:lstStyle/>
        <a:p>
          <a:endParaRPr lang="zh-CN" altLang="en-US" sz="2000">
            <a:solidFill>
              <a:srgbClr val="C00000"/>
            </a:solidFill>
          </a:endParaRPr>
        </a:p>
      </dgm:t>
    </dgm:pt>
    <dgm:pt modelId="{D8EDB764-4638-470B-A7B8-D02475C6C6BC}" type="parTrans" cxnId="{9B193E45-15E4-4065-B1A4-C8DB9F304B63}">
      <dgm:prSet custT="1"/>
      <dgm:spPr/>
      <dgm:t>
        <a:bodyPr/>
        <a:lstStyle/>
        <a:p>
          <a:endParaRPr lang="zh-CN" altLang="en-US" sz="2000">
            <a:solidFill>
              <a:srgbClr val="C00000"/>
            </a:solidFill>
          </a:endParaRPr>
        </a:p>
      </dgm:t>
    </dgm:pt>
    <dgm:pt modelId="{BCEDA19B-70E7-490E-97D1-35D3DA2C6883}">
      <dgm:prSet custT="1"/>
      <dgm:spPr/>
      <dgm:t>
        <a:bodyPr/>
        <a:lstStyle/>
        <a:p>
          <a:pPr rtl="0"/>
          <a:r>
            <a:rPr lang="zh-CN" altLang="en-US" sz="2000" b="1" smtClean="0">
              <a:solidFill>
                <a:srgbClr val="C00000"/>
              </a:solidFill>
            </a:rPr>
            <a:t>学龄期 </a:t>
          </a:r>
          <a:endParaRPr lang="zh-CN" altLang="en-US" sz="2000">
            <a:solidFill>
              <a:srgbClr val="C00000"/>
            </a:solidFill>
          </a:endParaRPr>
        </a:p>
      </dgm:t>
    </dgm:pt>
    <dgm:pt modelId="{4CBE2766-8C6D-43AD-BE05-6CA611F9E590}" type="sibTrans" cxnId="{9B193E45-15E4-4065-B1A4-C8DB9F304B63}">
      <dgm:prSet custT="1"/>
      <dgm:spPr/>
      <dgm:t>
        <a:bodyPr/>
        <a:lstStyle/>
        <a:p>
          <a:endParaRPr lang="zh-CN" altLang="en-US" sz="2000">
            <a:solidFill>
              <a:srgbClr val="C00000"/>
            </a:solidFill>
          </a:endParaRPr>
        </a:p>
      </dgm:t>
    </dgm:pt>
    <dgm:pt modelId="{F600321C-1962-47F0-9A14-2CAA3FA2E81C}" type="parTrans" cxnId="{22FB9A50-7A56-4B3F-8312-53B6523CAA6C}">
      <dgm:prSet custT="1"/>
      <dgm:spPr/>
      <dgm:t>
        <a:bodyPr/>
        <a:lstStyle/>
        <a:p>
          <a:endParaRPr lang="zh-CN" altLang="en-US" sz="2000">
            <a:solidFill>
              <a:srgbClr val="C00000"/>
            </a:solidFill>
          </a:endParaRPr>
        </a:p>
      </dgm:t>
    </dgm:pt>
    <dgm:pt modelId="{6D80D35A-FB24-4BF1-B769-0F6E323AC575}">
      <dgm:prSet custT="1"/>
      <dgm:spPr/>
      <dgm:t>
        <a:bodyPr/>
        <a:lstStyle/>
        <a:p>
          <a:pPr rtl="0"/>
          <a:r>
            <a:rPr lang="zh-CN" altLang="en-US" sz="2000" b="1" smtClean="0">
              <a:solidFill>
                <a:srgbClr val="C00000"/>
              </a:solidFill>
            </a:rPr>
            <a:t>少年期 </a:t>
          </a:r>
          <a:endParaRPr lang="zh-CN" altLang="en-US" sz="2000">
            <a:solidFill>
              <a:srgbClr val="C00000"/>
            </a:solidFill>
          </a:endParaRPr>
        </a:p>
      </dgm:t>
    </dgm:pt>
    <dgm:pt modelId="{41B0451D-855E-4CDF-AD98-8FA3BA406B0A}" type="sibTrans" cxnId="{22FB9A50-7A56-4B3F-8312-53B6523CAA6C}">
      <dgm:prSet custT="1"/>
      <dgm:spPr/>
      <dgm:t>
        <a:bodyPr/>
        <a:lstStyle/>
        <a:p>
          <a:endParaRPr lang="zh-CN" altLang="en-US" sz="2000">
            <a:solidFill>
              <a:srgbClr val="C00000"/>
            </a:solidFill>
          </a:endParaRPr>
        </a:p>
      </dgm:t>
    </dgm:pt>
    <dgm:pt modelId="{1B71B564-687E-4712-889D-8AA816CD9745}" type="parTrans" cxnId="{1A814E34-527D-4F73-BB52-BFA650CF7BC2}">
      <dgm:prSet custT="1"/>
      <dgm:spPr/>
      <dgm:t>
        <a:bodyPr/>
        <a:lstStyle/>
        <a:p>
          <a:endParaRPr lang="zh-CN" altLang="en-US" sz="2000">
            <a:solidFill>
              <a:srgbClr val="C00000"/>
            </a:solidFill>
          </a:endParaRPr>
        </a:p>
      </dgm:t>
    </dgm:pt>
    <dgm:pt modelId="{B4F5A166-BECF-4695-8BD4-01F3632F402E}">
      <dgm:prSet custT="1"/>
      <dgm:spPr/>
      <dgm:t>
        <a:bodyPr/>
        <a:lstStyle/>
        <a:p>
          <a:pPr rtl="0"/>
          <a:r>
            <a:rPr lang="zh-CN" altLang="en-US" sz="2000" b="1" smtClean="0">
              <a:solidFill>
                <a:srgbClr val="C00000"/>
              </a:solidFill>
            </a:rPr>
            <a:t>成人期 </a:t>
          </a:r>
          <a:endParaRPr lang="zh-CN" altLang="en-US" sz="2000">
            <a:solidFill>
              <a:srgbClr val="C00000"/>
            </a:solidFill>
          </a:endParaRPr>
        </a:p>
      </dgm:t>
    </dgm:pt>
    <dgm:pt modelId="{DD5CE609-7776-4DC8-B8FE-F6A6F6AF6E57}" type="sibTrans" cxnId="{1A814E34-527D-4F73-BB52-BFA650CF7BC2}">
      <dgm:prSet custT="1"/>
      <dgm:spPr/>
      <dgm:t>
        <a:bodyPr/>
        <a:lstStyle/>
        <a:p>
          <a:endParaRPr lang="zh-CN" altLang="en-US" sz="2000">
            <a:solidFill>
              <a:srgbClr val="C00000"/>
            </a:solidFill>
          </a:endParaRPr>
        </a:p>
      </dgm:t>
    </dgm:pt>
    <dgm:pt modelId="{86EEA6FC-12EC-4A10-AF38-B4EEE239A585}" type="pres">
      <dgm:prSet presAssocID="{7E244CF3-D087-4AF5-A5E7-D2B2E8638BC4}" presName="Name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F14D8D89-50F6-4A72-B170-DF8FA27777B4}" type="pres">
      <dgm:prSet presAssocID="{40A848A4-24D1-4131-B6F8-A924C243DFE0}" presName="node" presStyleLbl="node1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9C858E8-CA39-49EB-A9CC-4A5CAD05B465}" type="pres">
      <dgm:prSet presAssocID="{EF24EB27-2A37-4DE5-8A3D-04F22D1D35F8}" presName="sibTrans" presStyleLbl="sibTrans2D1" presStyleCnt="4"/>
      <dgm:spPr/>
      <dgm:t>
        <a:bodyPr/>
        <a:lstStyle/>
        <a:p>
          <a:endParaRPr lang="zh-CN" altLang="en-US"/>
        </a:p>
      </dgm:t>
    </dgm:pt>
    <dgm:pt modelId="{87BB1021-2853-4674-886D-6E20D74D2B2F}" type="pres">
      <dgm:prSet presAssocID="{EF24EB27-2A37-4DE5-8A3D-04F22D1D35F8}" presName="connectorText" presStyleLbl="sibTrans2D1" presStyleCnt="4"/>
      <dgm:spPr/>
      <dgm:t>
        <a:bodyPr/>
        <a:lstStyle/>
        <a:p>
          <a:endParaRPr lang="zh-CN" altLang="en-US"/>
        </a:p>
      </dgm:t>
    </dgm:pt>
    <dgm:pt modelId="{1F5B150F-A36B-4D33-9239-B097A7C5F604}" type="pres">
      <dgm:prSet presAssocID="{4C6E943F-F6D0-48E9-8209-BBE38B7FD23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96BE4B3-66C4-443E-9091-F05687845601}" type="pres">
      <dgm:prSet presAssocID="{632214D3-0325-4FFD-A527-5B13DFB1D334}" presName="sibTrans" presStyleLbl="sibTrans2D1" presStyleIdx="1" presStyleCnt="4"/>
      <dgm:spPr/>
      <dgm:t>
        <a:bodyPr/>
        <a:lstStyle/>
        <a:p>
          <a:endParaRPr lang="zh-CN" altLang="en-US"/>
        </a:p>
      </dgm:t>
    </dgm:pt>
    <dgm:pt modelId="{61A73433-1410-498D-B2FB-CD9FECC47FEF}" type="pres">
      <dgm:prSet presAssocID="{632214D3-0325-4FFD-A527-5B13DFB1D334}" presName="connectorText" presStyleLbl="sibTrans2D1" presStyleIdx="1" presStyleCnt="4"/>
      <dgm:spPr/>
      <dgm:t>
        <a:bodyPr/>
        <a:lstStyle/>
        <a:p>
          <a:endParaRPr lang="zh-CN" altLang="en-US"/>
        </a:p>
      </dgm:t>
    </dgm:pt>
    <dgm:pt modelId="{73A346B1-050F-495D-86CC-38421D6EDD55}" type="pres">
      <dgm:prSet presAssocID="{BCEDA19B-70E7-490E-97D1-35D3DA2C6883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F4F2DCF-97EA-49B2-861E-32EDA63DB678}" type="pres">
      <dgm:prSet presAssocID="{4CBE2766-8C6D-43AD-BE05-6CA611F9E590}" presName="sibTrans" presStyleLbl="sibTrans2D1" presStyleIdx="2" presStyleCnt="4"/>
      <dgm:spPr/>
      <dgm:t>
        <a:bodyPr/>
        <a:lstStyle/>
        <a:p>
          <a:endParaRPr lang="zh-CN" altLang="en-US"/>
        </a:p>
      </dgm:t>
    </dgm:pt>
    <dgm:pt modelId="{18739291-9B88-4450-A651-88347A23A5C1}" type="pres">
      <dgm:prSet presAssocID="{4CBE2766-8C6D-43AD-BE05-6CA611F9E590}" presName="connectorText" presStyleLbl="sibTrans2D1" presStyleIdx="2" presStyleCnt="4"/>
      <dgm:spPr/>
      <dgm:t>
        <a:bodyPr/>
        <a:lstStyle/>
        <a:p>
          <a:endParaRPr lang="zh-CN" altLang="en-US"/>
        </a:p>
      </dgm:t>
    </dgm:pt>
    <dgm:pt modelId="{4062DF10-9793-4CF7-9B35-75324CF07F95}" type="pres">
      <dgm:prSet presAssocID="{6D80D35A-FB24-4BF1-B769-0F6E323AC57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D9F991A-7951-4248-98DD-24C682B1BF39}" type="pres">
      <dgm:prSet presAssocID="{41B0451D-855E-4CDF-AD98-8FA3BA406B0A}" presName="sibTrans" presStyleLbl="sibTrans2D1" presStyleIdx="3" presStyleCnt="4"/>
      <dgm:spPr/>
      <dgm:t>
        <a:bodyPr/>
        <a:lstStyle/>
        <a:p>
          <a:endParaRPr lang="zh-CN" altLang="en-US"/>
        </a:p>
      </dgm:t>
    </dgm:pt>
    <dgm:pt modelId="{C6A07415-6E0F-494C-AC9C-872999FBAA5F}" type="pres">
      <dgm:prSet presAssocID="{41B0451D-855E-4CDF-AD98-8FA3BA406B0A}" presName="connectorText" presStyleLbl="sibTrans2D1" presStyleIdx="3" presStyleCnt="4"/>
      <dgm:spPr/>
      <dgm:t>
        <a:bodyPr/>
        <a:lstStyle/>
        <a:p>
          <a:endParaRPr lang="zh-CN" altLang="en-US"/>
        </a:p>
      </dgm:t>
    </dgm:pt>
    <dgm:pt modelId="{8252A949-1005-44A8-AEF4-355FF4C65AC7}" type="pres">
      <dgm:prSet presAssocID="{B4F5A166-BECF-4695-8BD4-01F3632F402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F1F95F4B-F26E-4A27-B04B-0F7D532F0EF5}" srcId="{7E244CF3-D087-4AF5-A5E7-D2B2E8638BC4}" destId="{40A848A4-24D1-4131-B6F8-A924C243DFE0}" srcOrd="0" destOrd="0" parTransId="{48580A60-9922-439A-8E08-F826A1ED1261}" sibTransId="{EF24EB27-2A37-4DE5-8A3D-04F22D1D35F8}"/>
    <dgm:cxn modelId="{89676E3D-AEB7-4083-A96C-D1026A537091}" srcId="{7E244CF3-D087-4AF5-A5E7-D2B2E8638BC4}" destId="{4C6E943F-F6D0-48E9-8209-BBE38B7FD235}" srcOrd="1" destOrd="0" parTransId="{36612909-0F2F-49A2-8A83-8877F23A1546}" sibTransId="{632214D3-0325-4FFD-A527-5B13DFB1D334}"/>
    <dgm:cxn modelId="{9B193E45-15E4-4065-B1A4-C8DB9F304B63}" srcId="{7E244CF3-D087-4AF5-A5E7-D2B2E8638BC4}" destId="{BCEDA19B-70E7-490E-97D1-35D3DA2C6883}" srcOrd="2" destOrd="0" parTransId="{D8EDB764-4638-470B-A7B8-D02475C6C6BC}" sibTransId="{4CBE2766-8C6D-43AD-BE05-6CA611F9E590}"/>
    <dgm:cxn modelId="{22FB9A50-7A56-4B3F-8312-53B6523CAA6C}" srcId="{7E244CF3-D087-4AF5-A5E7-D2B2E8638BC4}" destId="{6D80D35A-FB24-4BF1-B769-0F6E323AC575}" srcOrd="3" destOrd="0" parTransId="{F600321C-1962-47F0-9A14-2CAA3FA2E81C}" sibTransId="{41B0451D-855E-4CDF-AD98-8FA3BA406B0A}"/>
    <dgm:cxn modelId="{1A814E34-527D-4F73-BB52-BFA650CF7BC2}" srcId="{7E244CF3-D087-4AF5-A5E7-D2B2E8638BC4}" destId="{B4F5A166-BECF-4695-8BD4-01F3632F402E}" srcOrd="4" destOrd="0" parTransId="{1B71B564-687E-4712-889D-8AA816CD9745}" sibTransId="{DD5CE609-7776-4DC8-B8FE-F6A6F6AF6E57}"/>
    <dgm:cxn modelId="{C36BB7E1-DB25-4F35-A2E4-AF3BB633C8F0}" type="presOf" srcId="{7E244CF3-D087-4AF5-A5E7-D2B2E8638BC4}" destId="{86EEA6FC-12EC-4A10-AF38-B4EEE239A585}" srcOrd="0" destOrd="0" presId="urn:microsoft.com/office/officeart/2005/8/layout/process1"/>
    <dgm:cxn modelId="{C9AF7017-36F8-4D0B-860E-C0956F774ECF}" type="presParOf" srcId="{86EEA6FC-12EC-4A10-AF38-B4EEE239A585}" destId="{F14D8D89-50F6-4A72-B170-DF8FA27777B4}" srcOrd="0" destOrd="0" presId="urn:microsoft.com/office/officeart/2005/8/layout/process1"/>
    <dgm:cxn modelId="{6DE76E5D-C554-4788-94F1-2CF28726D942}" type="presOf" srcId="{40A848A4-24D1-4131-B6F8-A924C243DFE0}" destId="{F14D8D89-50F6-4A72-B170-DF8FA27777B4}" srcOrd="0" destOrd="0" presId="urn:microsoft.com/office/officeart/2005/8/layout/process1"/>
    <dgm:cxn modelId="{477B1426-92EA-4F9B-8EC1-4F64DE0532D1}" type="presParOf" srcId="{86EEA6FC-12EC-4A10-AF38-B4EEE239A585}" destId="{A9C858E8-CA39-49EB-A9CC-4A5CAD05B465}" srcOrd="1" destOrd="0" presId="urn:microsoft.com/office/officeart/2005/8/layout/process1"/>
    <dgm:cxn modelId="{F1757026-7521-4FF2-8560-46913C82D61E}" type="presOf" srcId="{EF24EB27-2A37-4DE5-8A3D-04F22D1D35F8}" destId="{A9C858E8-CA39-49EB-A9CC-4A5CAD05B465}" srcOrd="0" destOrd="0" presId="urn:microsoft.com/office/officeart/2005/8/layout/process1"/>
    <dgm:cxn modelId="{4649CF85-0074-4235-8542-25B59DB94D77}" type="presParOf" srcId="{A9C858E8-CA39-49EB-A9CC-4A5CAD05B465}" destId="{87BB1021-2853-4674-886D-6E20D74D2B2F}" srcOrd="0" destOrd="0" presId="urn:microsoft.com/office/officeart/2005/8/layout/process1"/>
    <dgm:cxn modelId="{B5FA95EB-5285-487B-BEFE-3391DE7E07EC}" type="presOf" srcId="{EF24EB27-2A37-4DE5-8A3D-04F22D1D35F8}" destId="{87BB1021-2853-4674-886D-6E20D74D2B2F}" srcOrd="1" destOrd="0" presId="urn:microsoft.com/office/officeart/2005/8/layout/process1"/>
    <dgm:cxn modelId="{9B8A2B00-555B-46A2-A73E-051D7A7A64A7}" type="presParOf" srcId="{86EEA6FC-12EC-4A10-AF38-B4EEE239A585}" destId="{1F5B150F-A36B-4D33-9239-B097A7C5F604}" srcOrd="2" destOrd="0" presId="urn:microsoft.com/office/officeart/2005/8/layout/process1"/>
    <dgm:cxn modelId="{6F913E5D-B5BC-411C-A92B-4FF793751694}" type="presOf" srcId="{4C6E943F-F6D0-48E9-8209-BBE38B7FD235}" destId="{1F5B150F-A36B-4D33-9239-B097A7C5F604}" srcOrd="0" destOrd="0" presId="urn:microsoft.com/office/officeart/2005/8/layout/process1"/>
    <dgm:cxn modelId="{08F093B9-3D00-42E5-8660-015770FA84E0}" type="presParOf" srcId="{86EEA6FC-12EC-4A10-AF38-B4EEE239A585}" destId="{296BE4B3-66C4-443E-9091-F05687845601}" srcOrd="3" destOrd="0" presId="urn:microsoft.com/office/officeart/2005/8/layout/process1"/>
    <dgm:cxn modelId="{6CD638CF-D4EB-449C-9B9A-F20AA05521AD}" type="presOf" srcId="{632214D3-0325-4FFD-A527-5B13DFB1D334}" destId="{296BE4B3-66C4-443E-9091-F05687845601}" srcOrd="0" destOrd="0" presId="urn:microsoft.com/office/officeart/2005/8/layout/process1"/>
    <dgm:cxn modelId="{3FADCFCF-6C9D-4193-95BE-925EE5D7A224}" type="presParOf" srcId="{296BE4B3-66C4-443E-9091-F05687845601}" destId="{61A73433-1410-498D-B2FB-CD9FECC47FEF}" srcOrd="0" destOrd="0" presId="urn:microsoft.com/office/officeart/2005/8/layout/process1"/>
    <dgm:cxn modelId="{6069BDA0-6DB3-424A-95DA-8AE69E21AB83}" type="presOf" srcId="{632214D3-0325-4FFD-A527-5B13DFB1D334}" destId="{61A73433-1410-498D-B2FB-CD9FECC47FEF}" srcOrd="1" destOrd="0" presId="urn:microsoft.com/office/officeart/2005/8/layout/process1"/>
    <dgm:cxn modelId="{A9DB2356-887E-4DD0-BB2A-A23A0EBEF66E}" type="presParOf" srcId="{86EEA6FC-12EC-4A10-AF38-B4EEE239A585}" destId="{73A346B1-050F-495D-86CC-38421D6EDD55}" srcOrd="4" destOrd="0" presId="urn:microsoft.com/office/officeart/2005/8/layout/process1"/>
    <dgm:cxn modelId="{AED988BA-1404-4B00-A63A-468218B2864D}" type="presOf" srcId="{BCEDA19B-70E7-490E-97D1-35D3DA2C6883}" destId="{73A346B1-050F-495D-86CC-38421D6EDD55}" srcOrd="0" destOrd="0" presId="urn:microsoft.com/office/officeart/2005/8/layout/process1"/>
    <dgm:cxn modelId="{80100E3F-89DD-4BD1-85C3-E3B68888CE5A}" type="presParOf" srcId="{86EEA6FC-12EC-4A10-AF38-B4EEE239A585}" destId="{CF4F2DCF-97EA-49B2-861E-32EDA63DB678}" srcOrd="5" destOrd="0" presId="urn:microsoft.com/office/officeart/2005/8/layout/process1"/>
    <dgm:cxn modelId="{B84BE62A-53B1-4084-9F68-E0B457D8C280}" type="presOf" srcId="{4CBE2766-8C6D-43AD-BE05-6CA611F9E590}" destId="{CF4F2DCF-97EA-49B2-861E-32EDA63DB678}" srcOrd="0" destOrd="0" presId="urn:microsoft.com/office/officeart/2005/8/layout/process1"/>
    <dgm:cxn modelId="{71723856-5487-4BA3-89BE-0DFC075C895D}" type="presParOf" srcId="{CF4F2DCF-97EA-49B2-861E-32EDA63DB678}" destId="{18739291-9B88-4450-A651-88347A23A5C1}" srcOrd="0" destOrd="0" presId="urn:microsoft.com/office/officeart/2005/8/layout/process1"/>
    <dgm:cxn modelId="{08074253-1B12-41AB-B03D-C3D8CF8DCF20}" type="presOf" srcId="{4CBE2766-8C6D-43AD-BE05-6CA611F9E590}" destId="{18739291-9B88-4450-A651-88347A23A5C1}" srcOrd="1" destOrd="0" presId="urn:microsoft.com/office/officeart/2005/8/layout/process1"/>
    <dgm:cxn modelId="{30845A1B-B61F-4628-B493-2B4067371300}" type="presParOf" srcId="{86EEA6FC-12EC-4A10-AF38-B4EEE239A585}" destId="{4062DF10-9793-4CF7-9B35-75324CF07F95}" srcOrd="6" destOrd="0" presId="urn:microsoft.com/office/officeart/2005/8/layout/process1"/>
    <dgm:cxn modelId="{249CF49B-4A04-4C77-BA2E-8732F95DE224}" type="presOf" srcId="{6D80D35A-FB24-4BF1-B769-0F6E323AC575}" destId="{4062DF10-9793-4CF7-9B35-75324CF07F95}" srcOrd="0" destOrd="0" presId="urn:microsoft.com/office/officeart/2005/8/layout/process1"/>
    <dgm:cxn modelId="{9B2CF47E-D826-467B-8854-A4A48FC45018}" type="presParOf" srcId="{86EEA6FC-12EC-4A10-AF38-B4EEE239A585}" destId="{8D9F991A-7951-4248-98DD-24C682B1BF39}" srcOrd="7" destOrd="0" presId="urn:microsoft.com/office/officeart/2005/8/layout/process1"/>
    <dgm:cxn modelId="{65B6E216-B754-4F0B-BDE3-625B1DD3EB75}" type="presOf" srcId="{41B0451D-855E-4CDF-AD98-8FA3BA406B0A}" destId="{8D9F991A-7951-4248-98DD-24C682B1BF39}" srcOrd="0" destOrd="0" presId="urn:microsoft.com/office/officeart/2005/8/layout/process1"/>
    <dgm:cxn modelId="{8CE27CA8-C4F5-4289-AA22-E1197EAF6AF4}" type="presParOf" srcId="{8D9F991A-7951-4248-98DD-24C682B1BF39}" destId="{C6A07415-6E0F-494C-AC9C-872999FBAA5F}" srcOrd="0" destOrd="0" presId="urn:microsoft.com/office/officeart/2005/8/layout/process1"/>
    <dgm:cxn modelId="{F27AB415-F3AF-4CC4-8786-A968619A13DE}" type="presOf" srcId="{41B0451D-855E-4CDF-AD98-8FA3BA406B0A}" destId="{C6A07415-6E0F-494C-AC9C-872999FBAA5F}" srcOrd="1" destOrd="0" presId="urn:microsoft.com/office/officeart/2005/8/layout/process1"/>
    <dgm:cxn modelId="{DCDB13A2-1537-4E22-B2FE-C5ED7B9BB4E3}" type="presParOf" srcId="{86EEA6FC-12EC-4A10-AF38-B4EEE239A585}" destId="{8252A949-1005-44A8-AEF4-355FF4C65AC7}" srcOrd="8" destOrd="0" presId="urn:microsoft.com/office/officeart/2005/8/layout/process1"/>
    <dgm:cxn modelId="{6CAE9271-6DAE-4681-8045-B981DED41595}" type="presOf" srcId="{B4F5A166-BECF-4695-8BD4-01F3632F402E}" destId="{8252A949-1005-44A8-AEF4-355FF4C65AC7}" srcOrd="0" destOrd="0" presId="urn:microsoft.com/office/officeart/2005/8/layout/process1"/>
  </dgm:cxnLst>
  <dgm:bg/>
  <dgm:whole/>
</dgm:dataModel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/>
          <dgm:rule type="h" fact="1.5"/>
          <dgm:rule type="primFontSz" val="5"/>
          <dgm:rule type="h" val="INF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/>
            </dgm:ruleLst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7A8EA79-6AED-4ED9-9452-6FD1A6AAC1CF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017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r>
              <a:rPr lang="zh-CN" altLang="en-US" sz="1600">
                <a:latin typeface="Times New Roman" panose="02020603050405020304" pitchFamily="18" charset="0"/>
              </a:rPr>
              <a:t>近年来，儿童心理问题、学习问题呈上升趋势，社会对儿童心理保健的需求急剧增加。</a:t>
            </a:r>
            <a:r>
              <a:rPr lang="zh-CN" altLang="en-US" sz="1600"/>
              <a:t>这些研究都说明了一个问题</a:t>
            </a:r>
            <a:r>
              <a:rPr lang="en-US" altLang="zh-CN" sz="1600"/>
              <a:t>,</a:t>
            </a:r>
            <a:r>
              <a:rPr lang="zh-CN" altLang="en-US" sz="1600"/>
              <a:t>就是儿童心理健康已经成为一个重要的教育问题</a:t>
            </a:r>
            <a:r>
              <a:rPr lang="en-US" altLang="zh-CN" sz="1600"/>
              <a:t>,</a:t>
            </a:r>
            <a:r>
              <a:rPr lang="zh-CN" altLang="en-US" sz="1600"/>
              <a:t>是全社会关注的问题</a:t>
            </a:r>
            <a:r>
              <a:rPr lang="en-US" altLang="zh-CN" sz="1600"/>
              <a:t>,</a:t>
            </a:r>
            <a:r>
              <a:rPr lang="zh-CN" altLang="en-US" sz="1600"/>
              <a:t>也是影响儿童一生发展的大问题。 </a:t>
            </a:r>
            <a:endParaRPr lang="zh-CN" altLang="en-US" sz="1600"/>
          </a:p>
        </p:txBody>
      </p:sp>
      <p:sp>
        <p:nvSpPr>
          <p:cNvPr id="5018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Rectangle 6"/>
          <p:cNvSpPr txBox="1">
            <a:spLocks noGrp="1"/>
          </p:cNvSpPr>
          <p:nvPr>
            <p:ph type="ftr" sz="quarte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eaLnBrk="1" hangingPunct="1"/>
            <a:r>
              <a:rPr lang="zh-CN" altLang="en-US" sz="1200"/>
              <a:t>BEA Confidential</a:t>
            </a:r>
            <a:endParaRPr lang="en-US" altLang="zh-CN" sz="1200"/>
          </a:p>
        </p:txBody>
      </p:sp>
      <p:sp>
        <p:nvSpPr>
          <p:cNvPr id="51203" name="Rectangle 7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14</a:t>
            </a:fld>
            <a:endParaRPr lang="zh-CN" altLang="en-US" sz="1200"/>
          </a:p>
        </p:txBody>
      </p:sp>
      <p:sp>
        <p:nvSpPr>
          <p:cNvPr id="51204" name="Rectangle 2"/>
          <p:cNvSpPr>
            <a:spLocks noGrp="1" noRot="1" noChangeAspect="1" noTextEdit="1"/>
          </p:cNvSpPr>
          <p:nvPr>
            <p:ph type="sldImg" idx="2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1205" name="Rectangle 3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222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5222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16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A7020-3AE8-4024-8902-9040C6D67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A0368-E658-4748-A2E9-83C5F2D7D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A6550-E696-4C57-82D9-CC71F5384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48E92-FD03-460E-BAA1-641FF689E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5734F4-C03D-41C8-9C74-2F783E5BD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502FF1-8667-44D0-A39E-4D4571E66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2EFE7-0387-4249-AEFF-1923364B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4225E-E534-4DD5-9B7D-B06F6E57D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F4065-AB18-4A6E-9B9B-3A6B97E02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03476-128C-4E85-9382-DA9FC2F4A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44BF5-82E2-4663-870C-21AC59E4C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 descr="E:\我的文件\素材文件\3D小人\8.JPG"/>
          <p:cNvPicPr>
            <a:picLocks noChangeAspect="1"/>
          </p:cNvPicPr>
          <p:nvPr userDrawn="1"/>
        </p:nvPicPr>
        <p:blipFill>
          <a:blip r:embed="rId1"/>
          <a:srcRect l="27274"/>
          <a:stretch>
            <a:fillRect/>
          </a:stretch>
        </p:blipFill>
        <p:spPr>
          <a:xfrm>
            <a:off x="0" y="0"/>
            <a:ext cx="5334000" cy="55006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任意多边形 5"/>
          <p:cNvSpPr>
            <a:spLocks noChangeArrowheads="1"/>
          </p:cNvSpPr>
          <p:nvPr/>
        </p:nvSpPr>
        <p:spPr bwMode="auto">
          <a:xfrm>
            <a:off x="2571750" y="0"/>
            <a:ext cx="6572250" cy="6858000"/>
          </a:xfrm>
          <a:custGeom>
            <a:gdLst>
              <a:gd name="T0" fmla="*/ 857264 w 6572360"/>
              <a:gd name="T1" fmla="*/ 0 h 5000660"/>
              <a:gd name="T2" fmla="*/ 6571914 w 6572360"/>
              <a:gd name="T3" fmla="*/ 0 h 5000660"/>
              <a:gd name="T4" fmla="*/ 6571914 w 6572360"/>
              <a:gd name="T5" fmla="*/ 17689175 h 5000660"/>
              <a:gd name="T6" fmla="*/ 0 w 6572360"/>
              <a:gd name="T7" fmla="*/ 17689175 h 5000660"/>
              <a:gd name="T8" fmla="*/ 2072409 w 6572360"/>
              <a:gd name="T9" fmla="*/ 8737551 h 5000660"/>
              <a:gd name="T10" fmla="*/ 857264 w 6572360"/>
              <a:gd name="T11" fmla="*/ 0 h 500066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6572360"/>
              <a:gd name="T19" fmla="*/ 0 h 5000660"/>
              <a:gd name="T20" fmla="*/ 6572360 w 6572360"/>
              <a:gd name="T21" fmla="*/ 5000660 h 5000660"/>
              <a:gd name="connsiteX0" fmla="*/ 857320 w 6572360"/>
              <a:gd name="connsiteY0" fmla="*/ 0 h 5000660"/>
              <a:gd name="connsiteX1" fmla="*/ 6572360 w 6572360"/>
              <a:gd name="connsiteY1" fmla="*/ 0 h 5000660"/>
              <a:gd name="connsiteX2" fmla="*/ 6572360 w 6572360"/>
              <a:gd name="connsiteY2" fmla="*/ 5000660 h 5000660"/>
              <a:gd name="connsiteX3" fmla="*/ 0 w 6572360"/>
              <a:gd name="connsiteY3" fmla="*/ 5000660 h 5000660"/>
              <a:gd name="connsiteX4" fmla="*/ 1786760 w 6572360"/>
              <a:gd name="connsiteY4" fmla="*/ 2470072 h 5000660"/>
              <a:gd name="connsiteX5" fmla="*/ 857320 w 6572360"/>
              <a:gd name="connsiteY5" fmla="*/ 0 h 5000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572360" h="5000660">
                <a:moveTo>
                  <a:pt x="857320" y="0"/>
                </a:moveTo>
                <a:lnTo>
                  <a:pt x="6572360" y="0"/>
                </a:lnTo>
                <a:lnTo>
                  <a:pt x="6572360" y="5000660"/>
                </a:lnTo>
                <a:lnTo>
                  <a:pt x="0" y="5000660"/>
                </a:lnTo>
                <a:cubicBezTo>
                  <a:pt x="642817" y="4346076"/>
                  <a:pt x="1643873" y="3303515"/>
                  <a:pt x="1786760" y="2470072"/>
                </a:cubicBezTo>
                <a:cubicBezTo>
                  <a:pt x="1929647" y="1636629"/>
                  <a:pt x="1513584" y="705005"/>
                  <a:pt x="857320" y="0"/>
                </a:cubicBezTo>
                <a:close/>
              </a:path>
            </a:pathLst>
          </a:custGeom>
          <a:solidFill>
            <a:srgbClr val="BFBFBF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任意多边形 4"/>
          <p:cNvSpPr>
            <a:spLocks noChangeArrowheads="1"/>
          </p:cNvSpPr>
          <p:nvPr/>
        </p:nvSpPr>
        <p:spPr bwMode="auto">
          <a:xfrm>
            <a:off x="3000375" y="0"/>
            <a:ext cx="6143625" cy="6858000"/>
          </a:xfrm>
          <a:custGeom>
            <a:gdLst>
              <a:gd name="T0" fmla="*/ 428640 w 6143700"/>
              <a:gd name="T1" fmla="*/ 0 h 5000660"/>
              <a:gd name="T2" fmla="*/ 6143397 w 6143700"/>
              <a:gd name="T3" fmla="*/ 0 h 5000660"/>
              <a:gd name="T4" fmla="*/ 6143397 w 6143700"/>
              <a:gd name="T5" fmla="*/ 17689175 h 5000660"/>
              <a:gd name="T6" fmla="*/ 0 w 6143700"/>
              <a:gd name="T7" fmla="*/ 17689175 h 5000660"/>
              <a:gd name="T8" fmla="*/ 1929577 w 6143700"/>
              <a:gd name="T9" fmla="*/ 8737551 h 5000660"/>
              <a:gd name="T10" fmla="*/ 428640 w 6143700"/>
              <a:gd name="T11" fmla="*/ 0 h 500066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6143700"/>
              <a:gd name="T19" fmla="*/ 0 h 5000660"/>
              <a:gd name="T20" fmla="*/ 6143700 w 6143700"/>
              <a:gd name="T21" fmla="*/ 5000660 h 5000660"/>
              <a:gd name="connsiteX0" fmla="*/ 428660 w 6143700"/>
              <a:gd name="connsiteY0" fmla="*/ 0 h 5000660"/>
              <a:gd name="connsiteX1" fmla="*/ 6143700 w 6143700"/>
              <a:gd name="connsiteY1" fmla="*/ 0 h 5000660"/>
              <a:gd name="connsiteX2" fmla="*/ 6143700 w 6143700"/>
              <a:gd name="connsiteY2" fmla="*/ 5000660 h 5000660"/>
              <a:gd name="connsiteX3" fmla="*/ 0 w 6143700"/>
              <a:gd name="connsiteY3" fmla="*/ 5000660 h 5000660"/>
              <a:gd name="connsiteX4" fmla="*/ 1572447 w 6143700"/>
              <a:gd name="connsiteY4" fmla="*/ 2470072 h 5000660"/>
              <a:gd name="connsiteX5" fmla="*/ 428660 w 6143700"/>
              <a:gd name="connsiteY5" fmla="*/ 0 h 5000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43700" h="5000660">
                <a:moveTo>
                  <a:pt x="428660" y="0"/>
                </a:moveTo>
                <a:lnTo>
                  <a:pt x="6143700" y="0"/>
                </a:lnTo>
                <a:lnTo>
                  <a:pt x="6143700" y="5000660"/>
                </a:lnTo>
                <a:lnTo>
                  <a:pt x="0" y="5000660"/>
                </a:lnTo>
                <a:cubicBezTo>
                  <a:pt x="642817" y="4346076"/>
                  <a:pt x="1501004" y="3303515"/>
                  <a:pt x="1572447" y="2470072"/>
                </a:cubicBezTo>
                <a:cubicBezTo>
                  <a:pt x="1643890" y="1636629"/>
                  <a:pt x="1084924" y="705005"/>
                  <a:pt x="428660" y="0"/>
                </a:cubicBezTo>
                <a:close/>
              </a:path>
            </a:pathLst>
          </a:custGeom>
          <a:solidFill>
            <a:srgbClr val="77933C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任意多边形 3"/>
          <p:cNvSpPr>
            <a:spLocks noChangeArrowheads="1"/>
          </p:cNvSpPr>
          <p:nvPr/>
        </p:nvSpPr>
        <p:spPr bwMode="auto">
          <a:xfrm>
            <a:off x="3429000" y="0"/>
            <a:ext cx="5715000" cy="6858000"/>
          </a:xfrm>
          <a:custGeom>
            <a:gdLst>
              <a:gd name="T0" fmla="*/ 0 w 5715040"/>
              <a:gd name="T1" fmla="*/ 0 h 5000660"/>
              <a:gd name="T2" fmla="*/ 5714880 w 5715040"/>
              <a:gd name="T3" fmla="*/ 0 h 5000660"/>
              <a:gd name="T4" fmla="*/ 5714880 w 5715040"/>
              <a:gd name="T5" fmla="*/ 17689175 h 5000660"/>
              <a:gd name="T6" fmla="*/ 0 w 5715040"/>
              <a:gd name="T7" fmla="*/ 17689175 h 5000660"/>
              <a:gd name="T8" fmla="*/ 1715311 w 5715040"/>
              <a:gd name="T9" fmla="*/ 8737551 h 5000660"/>
              <a:gd name="T10" fmla="*/ 0 w 5715040"/>
              <a:gd name="T11" fmla="*/ 0 h 500066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5715040"/>
              <a:gd name="T19" fmla="*/ 0 h 5000660"/>
              <a:gd name="T20" fmla="*/ 5715040 w 5715040"/>
              <a:gd name="T21" fmla="*/ 5000660 h 5000660"/>
              <a:gd name="connsiteX0" fmla="*/ 0 w 5715040"/>
              <a:gd name="connsiteY0" fmla="*/ 0 h 5000660"/>
              <a:gd name="connsiteX1" fmla="*/ 5715040 w 5715040"/>
              <a:gd name="connsiteY1" fmla="*/ 0 h 5000660"/>
              <a:gd name="connsiteX2" fmla="*/ 5715040 w 5715040"/>
              <a:gd name="connsiteY2" fmla="*/ 5000660 h 5000660"/>
              <a:gd name="connsiteX3" fmla="*/ 0 w 5715040"/>
              <a:gd name="connsiteY3" fmla="*/ 5000660 h 5000660"/>
              <a:gd name="connsiteX4" fmla="*/ 1358135 w 5715040"/>
              <a:gd name="connsiteY4" fmla="*/ 2470072 h 5000660"/>
              <a:gd name="connsiteX5" fmla="*/ 0 w 5715040"/>
              <a:gd name="connsiteY5" fmla="*/ 0 h 5000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5040" h="5000660">
                <a:moveTo>
                  <a:pt x="0" y="0"/>
                </a:moveTo>
                <a:lnTo>
                  <a:pt x="5715040" y="0"/>
                </a:lnTo>
                <a:lnTo>
                  <a:pt x="5715040" y="5000660"/>
                </a:lnTo>
                <a:lnTo>
                  <a:pt x="0" y="5000660"/>
                </a:lnTo>
                <a:cubicBezTo>
                  <a:pt x="642817" y="4346076"/>
                  <a:pt x="1358135" y="3303515"/>
                  <a:pt x="1358135" y="2470072"/>
                </a:cubicBezTo>
                <a:cubicBezTo>
                  <a:pt x="1358135" y="1636629"/>
                  <a:pt x="656264" y="705005"/>
                  <a:pt x="0" y="0"/>
                </a:cubicBezTo>
                <a:close/>
              </a:path>
            </a:pathLst>
          </a:custGeom>
          <a:gradFill rotWithShape="1">
            <a:gsLst>
              <a:gs pos="0">
                <a:srgbClr val="558ED5"/>
              </a:gs>
              <a:gs pos="50000">
                <a:srgbClr val="1984E5"/>
              </a:gs>
              <a:gs pos="100000">
                <a:srgbClr val="4B9FEB"/>
              </a:gs>
            </a:gsLst>
            <a:lin ang="1890000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578" name="标题占位符 1"/>
          <p:cNvSpPr>
            <a:spLocks noGrp="1"/>
          </p:cNvSpPr>
          <p:nvPr>
            <p:ph type="ctrTitle"/>
          </p:nvPr>
        </p:nvSpPr>
        <p:spPr>
          <a:xfrm>
            <a:off x="4572000" y="1500174"/>
            <a:ext cx="4572000" cy="571504"/>
          </a:xfrm>
        </p:spPr>
        <p:txBody>
          <a:bodyPr/>
          <a:lstStyle>
            <a:lvl1pPr algn="r">
              <a:defRPr sz="2800" smtClean="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24579" name="文本占位符 2"/>
          <p:cNvSpPr>
            <a:spLocks noGrp="1"/>
          </p:cNvSpPr>
          <p:nvPr>
            <p:ph type="subTitle" idx="1"/>
          </p:nvPr>
        </p:nvSpPr>
        <p:spPr>
          <a:xfrm>
            <a:off x="5786414" y="2428868"/>
            <a:ext cx="3357586" cy="500066"/>
          </a:xfrm>
        </p:spPr>
        <p:txBody>
          <a:bodyPr/>
          <a:lstStyle>
            <a:lvl1pPr marL="0" indent="0" algn="ctr">
              <a:buFont typeface="Arial" pitchFamily="34" charset="0"/>
              <a:buNone/>
              <a:defRPr sz="1800" smtClean="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单击此处编辑母版副标题样式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>单击图标添加图片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9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r">
              <a:buNone/>
            </a:pPr>
            <a:r>
              <a:rPr lang="en-US" altLang="zh-CN">
                <a:latin typeface="华文细黑" panose="02010600040101010101" pitchFamily="2" charset="-122"/>
                <a:ea typeface="华文细黑" panose="02010600040101010101" pitchFamily="2" charset="-122"/>
              </a:rPr>
              <a:t>Page </a:t>
            </a:r>
            <a:r>
              <a:rPr lang="en-US" altLang="zh-CN">
                <a:latin typeface="华文细黑" panose="02010600040101010101" pitchFamily="2" charset="-122"/>
                <a:ea typeface="华文细黑" panose="02010600040101010101" pitchFamily="2" charset="-122"/>
                <a:sym typeface="MS UI Gothic" panose="020b0600070205080204" pitchFamily="34" charset="-128"/>
              </a:rPr>
              <a:t></a:t>
            </a:r>
            <a:r>
              <a:rPr lang="en-US" altLang="zh-CN">
                <a:latin typeface="华文细黑" panose="02010600040101010101" pitchFamily="2" charset="-122"/>
                <a:ea typeface="华文细黑" panose="02010600040101010101" pitchFamily="2" charset="-122"/>
              </a:rPr>
              <a:t> </a:t>
            </a:r>
            <a:fld id="{9A0DB2DC-4C9A-4742-B13C-FB6460FD3503}" type="slidenum">
              <a:rPr lang="en-US" altLang="zh-CN">
                <a:latin typeface="华文细黑" panose="02010600040101010101" pitchFamily="2" charset="-122"/>
                <a:ea typeface="华文细黑" panose="02010600040101010101" pitchFamily="2" charset="-122"/>
              </a:rPr>
              <a:t/>
            </a:fld>
            <a:endParaRPr lang="en-US" altLang="zh-CN"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</p:spTree>
  </p:cSld>
  <p:clrMapOvr>
    <a:masterClrMapping/>
  </p:clrMapOvr>
  <p:transition>
    <p:fade thruBlk="1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9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11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12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algn="r">
              <a:buNone/>
            </a:pPr>
            <a:fld id="{9A0DB2DC-4C9A-4742-B13C-FB6460FD3503}" type="slidenum">
              <a:rPr lang="zh-CN" altLang="en-US">
                <a:latin typeface="华文细黑" panose="02010600040101010101" pitchFamily="2" charset="-122"/>
                <a:ea typeface="华文细黑" panose="02010600040101010101" pitchFamily="2" charset="-122"/>
              </a:rPr>
              <a:t/>
            </a:fld>
            <a:endParaRPr lang="zh-CN" altLang="en-US"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050" name="Picture 2" descr="E:\我的文件\素材文件\3D小人\8.JPG"/>
          <p:cNvPicPr>
            <a:picLocks noChangeAspect="1"/>
          </p:cNvPicPr>
          <p:nvPr userDrawn="1"/>
        </p:nvPicPr>
        <p:blipFill>
          <a:blip r:embed="rId14"/>
          <a:srcRect t="10258" r="7693" b="12819"/>
          <a:stretch>
            <a:fillRect/>
          </a:stretch>
        </p:blipFill>
        <p:spPr>
          <a:xfrm>
            <a:off x="7429500" y="0"/>
            <a:ext cx="1714500" cy="10715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" name="任意多边形 6"/>
          <p:cNvSpPr>
            <a:spLocks noChangeArrowheads="1"/>
          </p:cNvSpPr>
          <p:nvPr/>
        </p:nvSpPr>
        <p:spPr bwMode="auto">
          <a:xfrm>
            <a:off x="0" y="-25400"/>
            <a:ext cx="7858125" cy="1096963"/>
          </a:xfrm>
          <a:custGeom>
            <a:gdLst>
              <a:gd name="T0" fmla="*/ 0 w 7500958"/>
              <a:gd name="T1" fmla="*/ 0 h 3429024"/>
              <a:gd name="T2" fmla="*/ 8232325 w 7500958"/>
              <a:gd name="T3" fmla="*/ 0 h 3429024"/>
              <a:gd name="T4" fmla="*/ 8232325 w 7500958"/>
              <a:gd name="T5" fmla="*/ 350919 h 3429024"/>
              <a:gd name="T6" fmla="*/ 0 w 7500958"/>
              <a:gd name="T7" fmla="*/ 350919 h 3429024"/>
              <a:gd name="T8" fmla="*/ 0 w 7500958"/>
              <a:gd name="T9" fmla="*/ 0 h 342902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7500958"/>
              <a:gd name="T16" fmla="*/ 0 h 3429024"/>
              <a:gd name="T17" fmla="*/ 7500958 w 7500958"/>
              <a:gd name="T18" fmla="*/ 3429024 h 3429024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7500957" h="3429023">
                <a:moveTo>
                  <a:pt x="0" y="0"/>
                </a:moveTo>
                <a:lnTo>
                  <a:pt x="7500958" y="0"/>
                </a:lnTo>
                <a:cubicBezTo>
                  <a:pt x="7118923" y="833988"/>
                  <a:pt x="7081776" y="2775409"/>
                  <a:pt x="7500958" y="3429024"/>
                </a:cubicBezTo>
                <a:lnTo>
                  <a:pt x="0" y="3429024"/>
                </a:lnTo>
                <a:lnTo>
                  <a:pt x="0" y="0"/>
                </a:lnTo>
                <a:close/>
              </a:path>
            </a:pathLst>
          </a:custGeom>
          <a:gradFill rotWithShape="0">
            <a:gsLst>
              <a:gs pos="0">
                <a:srgbClr val="2287E2"/>
              </a:gs>
              <a:gs pos="50000">
                <a:srgbClr val="2287E2"/>
              </a:gs>
              <a:gs pos="100000">
                <a:srgbClr val="94C0E8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205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043738" cy="582612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8229600" cy="464343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A6F7018-5DC7-405E-831D-67DD7AB9EA4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400" kern="1200">
          <a:solidFill>
            <a:schemeClr val="bg1"/>
          </a:solidFill>
          <a:latin typeface="华文细黑" panose="02010600040101010101" pitchFamily="2" charset="-122"/>
          <a:ea typeface="华文细黑" panose="02010600040101010101" pitchFamily="2" charset="-122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华文细黑" panose="02010600040101010101" pitchFamily="2" charset="-122"/>
          <a:ea typeface="华文细黑" panose="0201060004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华文细黑" panose="02010600040101010101" pitchFamily="2" charset="-122"/>
          <a:ea typeface="华文细黑" panose="0201060004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华文细黑" panose="02010600040101010101" pitchFamily="2" charset="-122"/>
          <a:ea typeface="华文细黑" panose="0201060004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400">
          <a:solidFill>
            <a:schemeClr val="bg1"/>
          </a:solidFill>
          <a:latin typeface="华文细黑" panose="02010600040101010101" pitchFamily="2" charset="-122"/>
          <a:ea typeface="华文细黑" panose="02010600040101010101" pitchFamily="2" charset="-122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华文细黑" panose="02010600040101010101" pitchFamily="2" charset="-122"/>
          <a:ea typeface="华文细黑" panose="02010600040101010101" pitchFamily="2" charset="-122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华文细黑" panose="02010600040101010101" pitchFamily="2" charset="-122"/>
          <a:ea typeface="华文细黑" panose="02010600040101010101" pitchFamily="2" charset="-122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1600" kern="1200">
          <a:solidFill>
            <a:schemeClr val="tx1"/>
          </a:solidFill>
          <a:latin typeface="华文细黑" panose="02010600040101010101" pitchFamily="2" charset="-122"/>
          <a:ea typeface="华文细黑" panose="02010600040101010101" pitchFamily="2" charset="-122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1400" kern="1200">
          <a:solidFill>
            <a:schemeClr val="tx1"/>
          </a:solidFill>
          <a:latin typeface="华文细黑" panose="02010600040101010101" pitchFamily="2" charset="-122"/>
          <a:ea typeface="华文细黑" panose="02010600040101010101" pitchFamily="2" charset="-122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1400" kern="1200">
          <a:solidFill>
            <a:schemeClr val="tx1"/>
          </a:solidFill>
          <a:latin typeface="华文细黑" panose="02010600040101010101" pitchFamily="2" charset="-122"/>
          <a:ea typeface="华文细黑" panose="02010600040101010101" pitchFamily="2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2020205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9"/>
          <p:cNvSpPr/>
          <p:nvPr/>
        </p:nvSpPr>
        <p:spPr>
          <a:xfrm>
            <a:off x="3571875" y="1500188"/>
            <a:ext cx="5154613" cy="519112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buNone/>
            </a:pPr>
            <a:endParaRPr lang="zh-CN" altLang="en-US" sz="30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171" name="标题 5"/>
          <p:cNvSpPr>
            <a:spLocks noGrp="1"/>
          </p:cNvSpPr>
          <p:nvPr>
            <p:ph type="ctrTitle"/>
          </p:nvPr>
        </p:nvSpPr>
        <p:spPr>
          <a:xfrm>
            <a:off x="4427538" y="1125538"/>
            <a:ext cx="4495800" cy="1368425"/>
          </a:xfrm>
        </p:spPr>
        <p:txBody>
          <a:bodyPr vert="horz" wrap="square" lIns="91440" tIns="45720" rIns="91440" bIns="45720" anchor="ctr" anchorCtr="0"/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</a:pPr>
            <a:r>
              <a:rPr lang="zh-CN" altLang="en-US" sz="3600" b="1" kern="1200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j-cs"/>
              </a:rPr>
              <a:t>儿童青少年心理健康</a:t>
            </a:r>
            <a:endParaRPr lang="zh-CN" altLang="en-US" sz="3600" b="1" kern="1200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  <a:cs typeface="+mj-cs"/>
            </a:endParaRPr>
          </a:p>
        </p:txBody>
      </p:sp>
      <p:sp>
        <p:nvSpPr>
          <p:cNvPr id="7172" name="副标题 6"/>
          <p:cNvSpPr>
            <a:spLocks noGrp="1"/>
          </p:cNvSpPr>
          <p:nvPr>
            <p:ph type="subTitle" idx="1"/>
          </p:nvPr>
        </p:nvSpPr>
        <p:spPr>
          <a:xfrm>
            <a:off x="4572000" y="3789363"/>
            <a:ext cx="4572000" cy="1154112"/>
          </a:xfrm>
        </p:spPr>
        <p:txBody>
          <a:bodyPr vert="horz" wrap="square" lIns="91440" tIns="45720" rIns="91440" bIns="45720" anchor="t" anchorCtr="0"/>
          <a:lstStyle/>
          <a:p>
            <a:pPr>
              <a:buClrTx/>
              <a:buSzTx/>
            </a:pPr>
            <a:r>
              <a:rPr lang="zh-CN" altLang="en-US" sz="3200" b="1" kern="1200">
                <a:solidFill>
                  <a:srgbClr val="FFFF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苏州大学附属广济医院</a:t>
            </a:r>
            <a:endParaRPr lang="en-US" altLang="zh-CN" sz="3200" b="1" kern="1200">
              <a:solidFill>
                <a:srgbClr val="FFFF0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  <a:p>
            <a:pPr>
              <a:buClrTx/>
              <a:buSzTx/>
            </a:pPr>
            <a:r>
              <a:rPr lang="zh-CN" altLang="en-US" sz="3200" b="1" kern="1200">
                <a:solidFill>
                  <a:srgbClr val="FFFF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朱峰   儿童心理科</a:t>
            </a:r>
            <a:endParaRPr lang="zh-CN" altLang="en-US" sz="3200" b="1" kern="1200">
              <a:solidFill>
                <a:srgbClr val="FFFF0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7173" name="TextBox 7172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74638"/>
            <a:ext cx="6480175" cy="582613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目 录</a:t>
            </a:r>
            <a:endParaRPr kumimoji="0" lang="zh-CN" altLang="en-US" sz="4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ea"/>
              <a:ea typeface="+mn-ea"/>
              <a:cs typeface="+mj-cs"/>
            </a:endParaRPr>
          </a:p>
        </p:txBody>
      </p:sp>
      <p:sp>
        <p:nvSpPr>
          <p:cNvPr id="8195" name="Rectangle 3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3940175"/>
          </a:xfrm>
        </p:spPr>
        <p:txBody>
          <a:bodyPr vert="horz" wrap="square" lIns="91440" tIns="45720" rIns="91440" bIns="45720" anchor="t" anchorCtr="0"/>
          <a:lstStyle/>
          <a:p>
            <a:pPr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zh-CN" altLang="en-US" sz="3600">
                <a:latin typeface="华文中宋" panose="02010600040101010101" pitchFamily="2" charset="-122"/>
                <a:ea typeface="华文中宋" panose="02010600040101010101" pitchFamily="2" charset="-122"/>
              </a:rPr>
              <a:t>儿童青少年心理健康</a:t>
            </a:r>
            <a:endParaRPr lang="zh-CN" altLang="en-US" sz="3600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zh-CN" altLang="en-US" sz="3600">
                <a:latin typeface="华文中宋" panose="02010600040101010101" pitchFamily="2" charset="-122"/>
                <a:ea typeface="华文中宋" panose="02010600040101010101" pitchFamily="2" charset="-122"/>
              </a:rPr>
              <a:t>与儿童青少年相关的心理障碍</a:t>
            </a:r>
            <a:endParaRPr lang="zh-CN" altLang="en-US" sz="36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3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2447925"/>
          </a:xfrm>
        </p:spPr>
        <p:txBody>
          <a:bodyPr vert="horz" wrap="square" lIns="91440" tIns="45720" rIns="91440" bIns="45720" anchor="ctr" anchorCtr="0"/>
          <a:lstStyle/>
          <a:p>
            <a:pPr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zh-CN" altLang="en-US" sz="4000" b="1">
                <a:solidFill>
                  <a:srgbClr val="C0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一、儿童青少年心理健康</a:t>
            </a:r>
            <a:endParaRPr lang="zh-CN" altLang="en-US" sz="4000" b="1">
              <a:solidFill>
                <a:srgbClr val="C0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Group 2"/>
          <p:cNvGrpSpPr/>
          <p:nvPr/>
        </p:nvGrpSpPr>
        <p:grpSpPr>
          <a:xfrm>
            <a:off x="285750" y="1214438"/>
            <a:ext cx="8572500" cy="5072062"/>
            <a:chExt cx="2880" cy="1584"/>
          </a:xfrm>
        </p:grpSpPr>
        <p:sp>
          <p:nvSpPr>
            <p:cNvPr id="10243" name="AutoShape 3"/>
            <p:cNvSpPr>
              <a:spLocks noChangeAspect="1" noTextEdit="1"/>
            </p:cNvSpPr>
            <p:nvPr/>
          </p:nvSpPr>
          <p:spPr>
            <a:xfrm>
              <a:off x="0" y="0"/>
              <a:ext cx="2880" cy="1584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0244" name="_s555030"/>
            <p:cNvCxnSpPr>
              <a:stCxn id="10256" idx="0"/>
              <a:endCxn id="10254" idx="2"/>
            </p:cNvCxnSpPr>
            <p:nvPr/>
          </p:nvCxnSpPr>
          <p:spPr>
            <a:xfrm rot="-5400000">
              <a:off x="1367" y="1222"/>
              <a:ext cx="144" cy="1"/>
            </a:xfrm>
            <a:prstGeom prst="straightConnector1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0245" name="_s555028"/>
            <p:cNvCxnSpPr>
              <a:stCxn id="10255" idx="0"/>
              <a:endCxn id="10253" idx="2"/>
            </p:cNvCxnSpPr>
            <p:nvPr/>
          </p:nvCxnSpPr>
          <p:spPr>
            <a:xfrm rot="-5400000">
              <a:off x="2375" y="790"/>
              <a:ext cx="144" cy="1"/>
            </a:xfrm>
            <a:prstGeom prst="straightConnector1">
              <a:avLst/>
            </a:prstGeom>
            <a:ln w="2857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0246" name="_s555026"/>
            <p:cNvCxnSpPr>
              <a:stCxn id="10254" idx="0"/>
              <a:endCxn id="10251" idx="2"/>
            </p:cNvCxnSpPr>
            <p:nvPr/>
          </p:nvCxnSpPr>
          <p:spPr>
            <a:xfrm rot="5400000" flipH="1">
              <a:off x="1116" y="540"/>
              <a:ext cx="144" cy="504"/>
            </a:xfrm>
            <a:prstGeom prst="bentConnector3">
              <a:avLst>
                <a:gd name="adj1" fmla="val 35468"/>
              </a:avLst>
            </a:prstGeom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10247" name="_s555023"/>
            <p:cNvCxnSpPr>
              <a:stCxn id="10252" idx="0"/>
              <a:endCxn id="10251" idx="2"/>
            </p:cNvCxnSpPr>
            <p:nvPr/>
          </p:nvCxnSpPr>
          <p:spPr>
            <a:xfrm rot="-5400000">
              <a:off x="612" y="540"/>
              <a:ext cx="144" cy="504"/>
            </a:xfrm>
            <a:prstGeom prst="bentConnector3">
              <a:avLst>
                <a:gd name="adj1" fmla="val 35468"/>
              </a:avLst>
            </a:prstGeom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10248" name="_s555020"/>
            <p:cNvCxnSpPr>
              <a:stCxn id="10253" idx="0"/>
              <a:endCxn id="10250" idx="2"/>
            </p:cNvCxnSpPr>
            <p:nvPr/>
          </p:nvCxnSpPr>
          <p:spPr>
            <a:xfrm rot="5400000" flipH="1">
              <a:off x="1998" y="-18"/>
              <a:ext cx="144" cy="756"/>
            </a:xfrm>
            <a:prstGeom prst="bentConnector3">
              <a:avLst>
                <a:gd name="adj1" fmla="val 35644"/>
              </a:avLst>
            </a:prstGeom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10249" name="_s555018"/>
            <p:cNvCxnSpPr>
              <a:stCxn id="10251" idx="0"/>
              <a:endCxn id="10250" idx="2"/>
            </p:cNvCxnSpPr>
            <p:nvPr/>
          </p:nvCxnSpPr>
          <p:spPr>
            <a:xfrm rot="-5400000">
              <a:off x="1242" y="-18"/>
              <a:ext cx="144" cy="756"/>
            </a:xfrm>
            <a:prstGeom prst="bentConnector3">
              <a:avLst>
                <a:gd name="adj1" fmla="val 35644"/>
              </a:avLst>
            </a:prstGeom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sp>
          <p:nvSpPr>
            <p:cNvPr id="10250" name="_s555014"/>
            <p:cNvSpPr/>
            <p:nvPr/>
          </p:nvSpPr>
          <p:spPr>
            <a:xfrm>
              <a:off x="1260" y="0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00FFFF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None/>
              </a:pPr>
              <a:r>
                <a:rPr lang="zh-CN" altLang="en-US" sz="2700" b="1">
                  <a:latin typeface="Arial" pitchFamily="34" charset="0"/>
                  <a:ea typeface="楷体_GB2312" panose="02010609060101010101" charset="-122"/>
                </a:rPr>
                <a:t>人的心理</a:t>
              </a:r>
              <a:endParaRPr lang="zh-CN" altLang="en-US" sz="2700" b="1">
                <a:latin typeface="Arial" pitchFamily="34" charset="0"/>
                <a:ea typeface="楷体_GB2312" panose="02010609060101010101" charset="-122"/>
              </a:endParaRPr>
            </a:p>
          </p:txBody>
        </p:sp>
        <p:sp>
          <p:nvSpPr>
            <p:cNvPr id="10251" name="_s555015"/>
            <p:cNvSpPr/>
            <p:nvPr/>
          </p:nvSpPr>
          <p:spPr>
            <a:xfrm>
              <a:off x="504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99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None/>
              </a:pPr>
              <a:r>
                <a:rPr lang="zh-CN" altLang="en-US" sz="2300" b="1">
                  <a:latin typeface="Arial" pitchFamily="34" charset="0"/>
                  <a:ea typeface="楷体_GB2312" panose="02010609060101010101" charset="-122"/>
                </a:rPr>
                <a:t>正常心理</a:t>
              </a:r>
              <a:endParaRPr lang="zh-CN" altLang="en-US" sz="2300" b="1">
                <a:latin typeface="Arial" pitchFamily="34" charset="0"/>
                <a:ea typeface="楷体_GB2312" panose="02010609060101010101" charset="-122"/>
              </a:endParaRPr>
            </a:p>
          </p:txBody>
        </p:sp>
        <p:sp>
          <p:nvSpPr>
            <p:cNvPr id="10252" name="_s555016"/>
            <p:cNvSpPr/>
            <p:nvPr/>
          </p:nvSpPr>
          <p:spPr>
            <a:xfrm>
              <a:off x="0" y="86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00FF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None/>
              </a:pPr>
              <a:r>
                <a:rPr lang="zh-CN" altLang="en-US" sz="2300" b="1">
                  <a:latin typeface="Arial" pitchFamily="34" charset="0"/>
                  <a:ea typeface="楷体_GB2312" panose="02010609060101010101" charset="-122"/>
                </a:rPr>
                <a:t>健康心理</a:t>
              </a:r>
              <a:endParaRPr lang="zh-CN" altLang="en-US" sz="2300" b="1">
                <a:latin typeface="Arial" pitchFamily="34" charset="0"/>
                <a:ea typeface="楷体_GB2312" panose="02010609060101010101" charset="-122"/>
              </a:endParaRPr>
            </a:p>
          </p:txBody>
        </p:sp>
        <p:sp>
          <p:nvSpPr>
            <p:cNvPr id="10253" name="_s555017"/>
            <p:cNvSpPr/>
            <p:nvPr/>
          </p:nvSpPr>
          <p:spPr>
            <a:xfrm>
              <a:off x="2016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99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None/>
              </a:pPr>
              <a:r>
                <a:rPr lang="zh-CN" altLang="en-US" sz="2300" b="1">
                  <a:latin typeface="Arial" pitchFamily="34" charset="0"/>
                  <a:ea typeface="楷体_GB2312" panose="02010609060101010101" charset="-122"/>
                </a:rPr>
                <a:t>异常心理</a:t>
              </a:r>
              <a:endParaRPr lang="zh-CN" altLang="en-US" sz="2300" b="1">
                <a:latin typeface="Arial" pitchFamily="34" charset="0"/>
                <a:ea typeface="楷体_GB2312" panose="02010609060101010101" charset="-122"/>
              </a:endParaRPr>
            </a:p>
          </p:txBody>
        </p:sp>
        <p:sp>
          <p:nvSpPr>
            <p:cNvPr id="10254" name="_s555025"/>
            <p:cNvSpPr/>
            <p:nvPr/>
          </p:nvSpPr>
          <p:spPr>
            <a:xfrm>
              <a:off x="1008" y="86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00FF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None/>
              </a:pPr>
              <a:r>
                <a:rPr lang="zh-CN" altLang="en-US" sz="2300" b="1">
                  <a:latin typeface="Arial" pitchFamily="34" charset="0"/>
                  <a:ea typeface="楷体_GB2312" panose="02010609060101010101" charset="-122"/>
                </a:rPr>
                <a:t>不健康心理</a:t>
              </a:r>
              <a:endParaRPr lang="zh-CN" altLang="en-US" sz="2300" b="1">
                <a:latin typeface="Arial" pitchFamily="34" charset="0"/>
                <a:ea typeface="楷体_GB2312" panose="02010609060101010101" charset="-122"/>
              </a:endParaRPr>
            </a:p>
          </p:txBody>
        </p:sp>
        <p:sp>
          <p:nvSpPr>
            <p:cNvPr id="10255" name="_s555027"/>
            <p:cNvSpPr/>
            <p:nvPr/>
          </p:nvSpPr>
          <p:spPr>
            <a:xfrm>
              <a:off x="2016" y="86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None/>
              </a:pPr>
              <a:r>
                <a:rPr lang="zh-CN" altLang="en-US" sz="1700" b="1">
                  <a:solidFill>
                    <a:srgbClr val="FFFF00"/>
                  </a:solidFill>
                  <a:latin typeface="Arial" pitchFamily="34" charset="0"/>
                  <a:ea typeface="楷体_GB2312" panose="02010609060101010101" charset="-122"/>
                </a:rPr>
                <a:t>人格障碍</a:t>
              </a:r>
              <a:endParaRPr lang="zh-CN" altLang="en-US" sz="1700" b="1">
                <a:solidFill>
                  <a:srgbClr val="FFFF00"/>
                </a:solidFill>
                <a:latin typeface="Arial" pitchFamily="34" charset="0"/>
                <a:ea typeface="楷体_GB2312" panose="02010609060101010101" charset="-122"/>
              </a:endParaRPr>
            </a:p>
            <a:p>
              <a:pPr algn="ctr">
                <a:buNone/>
              </a:pPr>
              <a:r>
                <a:rPr lang="zh-CN" altLang="en-US" sz="1700" b="1">
                  <a:solidFill>
                    <a:srgbClr val="FFFF00"/>
                  </a:solidFill>
                  <a:latin typeface="Arial" pitchFamily="34" charset="0"/>
                  <a:ea typeface="楷体_GB2312" panose="02010609060101010101" charset="-122"/>
                </a:rPr>
                <a:t>神经症</a:t>
              </a:r>
              <a:endParaRPr lang="zh-CN" altLang="en-US" sz="1700" b="1">
                <a:solidFill>
                  <a:srgbClr val="FFFF00"/>
                </a:solidFill>
                <a:latin typeface="Arial" pitchFamily="34" charset="0"/>
                <a:ea typeface="楷体_GB2312" panose="02010609060101010101" charset="-122"/>
              </a:endParaRPr>
            </a:p>
            <a:p>
              <a:pPr algn="ctr">
                <a:buNone/>
              </a:pPr>
              <a:r>
                <a:rPr lang="zh-CN" altLang="en-US" sz="1700" b="1">
                  <a:solidFill>
                    <a:srgbClr val="FFFF00"/>
                  </a:solidFill>
                  <a:latin typeface="Arial" pitchFamily="34" charset="0"/>
                  <a:ea typeface="楷体_GB2312" panose="02010609060101010101" charset="-122"/>
                </a:rPr>
                <a:t>其他各类精神障碍</a:t>
              </a:r>
              <a:endParaRPr lang="zh-CN" altLang="en-US" sz="1700" b="1">
                <a:solidFill>
                  <a:srgbClr val="FFFF00"/>
                </a:solidFill>
                <a:latin typeface="Arial" pitchFamily="34" charset="0"/>
                <a:ea typeface="楷体_GB2312" panose="02010609060101010101" charset="-122"/>
              </a:endParaRPr>
            </a:p>
          </p:txBody>
        </p:sp>
        <p:sp>
          <p:nvSpPr>
            <p:cNvPr id="10256" name="_s555029"/>
            <p:cNvSpPr/>
            <p:nvPr/>
          </p:nvSpPr>
          <p:spPr>
            <a:xfrm>
              <a:off x="1008" y="1296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00FF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None/>
              </a:pPr>
              <a:r>
                <a:rPr lang="zh-CN" altLang="en-US" sz="1700" b="1">
                  <a:latin typeface="Arial" pitchFamily="34" charset="0"/>
                  <a:ea typeface="楷体_GB2312" panose="02010609060101010101" charset="-122"/>
                </a:rPr>
                <a:t>一般心理问题</a:t>
              </a:r>
              <a:endParaRPr lang="zh-CN" altLang="en-US" sz="1700" b="1">
                <a:latin typeface="Arial" pitchFamily="34" charset="0"/>
                <a:ea typeface="楷体_GB2312" panose="02010609060101010101" charset="-122"/>
              </a:endParaRPr>
            </a:p>
            <a:p>
              <a:pPr algn="ctr">
                <a:buNone/>
              </a:pPr>
              <a:r>
                <a:rPr lang="zh-CN" altLang="en-US" sz="1700" b="1">
                  <a:latin typeface="Arial" pitchFamily="34" charset="0"/>
                  <a:ea typeface="楷体_GB2312" panose="02010609060101010101" charset="-122"/>
                </a:rPr>
                <a:t>严重心理问题</a:t>
              </a:r>
              <a:endParaRPr lang="zh-CN" altLang="en-US" sz="1700" b="1">
                <a:latin typeface="Arial" pitchFamily="34" charset="0"/>
                <a:ea typeface="楷体_GB2312" panose="02010609060101010101" charset="-122"/>
              </a:endParaRPr>
            </a:p>
            <a:p>
              <a:pPr algn="ctr">
                <a:buNone/>
              </a:pPr>
              <a:r>
                <a:rPr lang="zh-CN" altLang="en-US" sz="1700" b="1">
                  <a:latin typeface="Arial" pitchFamily="34" charset="0"/>
                  <a:ea typeface="楷体_GB2312" panose="02010609060101010101" charset="-122"/>
                </a:rPr>
                <a:t>可疑的神经症</a:t>
              </a:r>
              <a:endParaRPr lang="zh-CN" altLang="en-US" sz="1700" b="1">
                <a:latin typeface="Arial" pitchFamily="34" charset="0"/>
                <a:ea typeface="楷体_GB2312" panose="0201060906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74638"/>
            <a:ext cx="6480175" cy="582613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什么是健康？</a:t>
            </a:r>
            <a:endParaRPr kumimoji="0" lang="zh-CN" altLang="en-US" sz="4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ea"/>
              <a:ea typeface="+mn-ea"/>
              <a:cs typeface="+mj-cs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4313"/>
            <a:ext cx="8229600" cy="44450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441325" marR="0" lvl="0" indent="-44132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健康不仅仅是没有疾病或虚弱，而是在身体上、心理上和社会上的完好状态。</a:t>
            </a:r>
            <a:endParaRPr kumimoji="0" lang="en-US" altLang="zh-CN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441325" marR="0" lvl="0" indent="-44132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健康三要素：</a:t>
            </a:r>
            <a:endParaRPr kumimoji="0" lang="en-US" altLang="zh-CN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441325" marR="0" lvl="0" indent="-762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1</a:t>
            </a: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、无躯体疾病；</a:t>
            </a:r>
            <a:endParaRPr kumimoji="0" lang="en-US" altLang="zh-CN" sz="32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441325" marR="0" lvl="0" indent="-762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</a:t>
            </a: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、无心理疾病；</a:t>
            </a:r>
            <a:endParaRPr kumimoji="0" lang="en-US" altLang="zh-CN" sz="32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441325" marR="0" lvl="0" indent="-762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3</a:t>
            </a: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、具有适应社会的能力；</a:t>
            </a:r>
            <a:endParaRPr kumimoji="0" lang="en-US" altLang="zh-CN" sz="32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441325" marR="0" lvl="0" indent="-762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4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、道德健康。</a:t>
            </a: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（</a:t>
            </a:r>
            <a:r>
              <a:rPr kumimoji="0" lang="en-US" altLang="zh-CN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WHO</a:t>
            </a: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，</a:t>
            </a:r>
            <a:r>
              <a:rPr kumimoji="0" lang="en-US" altLang="zh-CN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1990</a:t>
            </a: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）</a:t>
            </a:r>
            <a:endParaRPr kumimoji="0" lang="en-US" altLang="zh-CN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441325" marR="0" lvl="0" indent="-25908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7772400" cy="6858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儿少精神心理健康现状（国内）</a:t>
            </a:r>
            <a:endParaRPr kumimoji="0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ea"/>
              <a:ea typeface="+mn-ea"/>
              <a:cs typeface="+mj-cs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268413"/>
            <a:ext cx="8077200" cy="5113338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我国小学生有心理和行为问题的比例占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10%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左右，初中生占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15%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左右，高中生占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19%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左右。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Char char="Ø"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2000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年在北京、河南、重庆、浙江、新疆等五个不同地区抽样选取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16472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名中小学生进行问卷调查，结果表明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Char char="Ø"/>
              <a:defRPr/>
            </a:pP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Char char="Ø"/>
              <a:defRPr/>
            </a:pP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Char char="Ø"/>
              <a:defRPr/>
            </a:pP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Char char="Ø"/>
              <a:defRPr/>
            </a:pP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全国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22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个省市对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4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～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16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岁儿童的调查结果，儿童行为问题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6.32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～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16%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，有或轻或重心理障碍的人数在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30%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～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50%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。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900113" y="2997200"/>
          <a:ext cx="7345363" cy="2044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554"/>
                <a:gridCol w="2922131"/>
                <a:gridCol w="2922131"/>
              </a:tblGrid>
              <a:tr h="673224">
                <a:tc>
                  <a:txBody>
                    <a:bodyPr vert="horz" wrap="square"/>
                    <a:lstStyle/>
                    <a:p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400" smtClean="0">
                          <a:solidFill>
                            <a:srgbClr val="FFFF00"/>
                          </a:solidFill>
                        </a:rPr>
                        <a:t>异常心理问题倾向</a:t>
                      </a:r>
                      <a:endParaRPr lang="zh-CN" altLang="en-US" sz="24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400" smtClean="0">
                          <a:solidFill>
                            <a:srgbClr val="FFFF00"/>
                          </a:solidFill>
                        </a:rPr>
                        <a:t>严重心理行为问题</a:t>
                      </a:r>
                      <a:endParaRPr lang="zh-CN" altLang="en-US" sz="240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2400" b="1" smtClean="0"/>
                        <a:t>小学生</a:t>
                      </a:r>
                      <a:endParaRPr lang="zh-CN" altLang="en-US" sz="24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b="1" smtClean="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16.4%</a:t>
                      </a:r>
                      <a:endParaRPr lang="zh-CN" altLang="en-US" sz="2400" b="1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b="1" smtClean="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4.2%</a:t>
                      </a:r>
                      <a:endParaRPr lang="zh-CN" altLang="en-US" sz="2400" b="1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2400" b="1" smtClean="0"/>
                        <a:t>初中生</a:t>
                      </a:r>
                      <a:endParaRPr lang="zh-CN" altLang="en-US" sz="24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b="1" smtClean="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14.2%</a:t>
                      </a:r>
                      <a:endParaRPr lang="zh-CN" altLang="en-US" sz="24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b="1" smtClean="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2.9%</a:t>
                      </a:r>
                      <a:endParaRPr lang="zh-CN" altLang="en-US" sz="2400" b="1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2400" b="1" smtClean="0"/>
                        <a:t>高中生</a:t>
                      </a:r>
                      <a:endParaRPr lang="zh-CN" altLang="en-US" sz="24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b="1" smtClean="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14.8%</a:t>
                      </a:r>
                      <a:endParaRPr lang="zh-CN" altLang="en-US" sz="24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b="1" smtClean="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2.5%</a:t>
                      </a:r>
                      <a:endParaRPr lang="zh-CN" altLang="en-US" sz="2400" b="1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3"/>
          <p:cNvSpPr>
            <a:spLocks noGrp="1"/>
          </p:cNvSpPr>
          <p:nvPr>
            <p:ph type="body" sz="half" idx="1"/>
          </p:nvPr>
        </p:nvSpPr>
        <p:spPr>
          <a:xfrm>
            <a:off x="457200" y="1357313"/>
            <a:ext cx="7788275" cy="4768850"/>
          </a:xfrm>
        </p:spPr>
        <p:txBody>
          <a:bodyPr vert="horz" wrap="square" lIns="91440" tIns="45720" rIns="91440" bIns="45720" anchor="t" anchorCtr="0"/>
          <a:lstStyle/>
          <a:p>
            <a:pPr marL="0" indent="0">
              <a:buClr>
                <a:schemeClr val="tx2"/>
              </a:buClr>
              <a:buSzPct val="135000"/>
              <a:buFont typeface="Arial" pitchFamily="34" charset="0"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 美国     13%到20%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buClr>
                <a:schemeClr val="tx2"/>
              </a:buClr>
              <a:buSzPct val="135000"/>
              <a:buFont typeface="Arial" pitchFamily="34" charset="0"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 俄罗斯   15%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buClr>
                <a:schemeClr val="tx2"/>
              </a:buClr>
              <a:buSzPct val="135000"/>
              <a:buFont typeface="Arial" pitchFamily="34" charset="0"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 英国      9%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buClr>
                <a:schemeClr val="tx2"/>
              </a:buClr>
              <a:buSzPct val="135000"/>
              <a:buFont typeface="Arial" pitchFamily="34" charset="0"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 荷兰     26%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buClr>
                <a:schemeClr val="tx2"/>
              </a:buClr>
              <a:buSzPct val="135000"/>
              <a:buFont typeface="Arial" pitchFamily="34" charset="0"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 加拿大   18.1%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buClr>
                <a:schemeClr val="tx2"/>
              </a:buClr>
              <a:buSzPct val="135000"/>
              <a:buFont typeface="Arial" pitchFamily="34" charset="0"/>
              <a:buNone/>
            </a:pPr>
            <a:endParaRPr lang="en-US" altLang="zh-CN" sz="24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buClr>
                <a:schemeClr val="tx2"/>
              </a:buClr>
              <a:buSzPct val="135000"/>
              <a:buFont typeface="Arial" pitchFamily="34" charset="0"/>
              <a:buNone/>
            </a:pP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7772400" cy="6858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儿少精神心理健康现状（国外）</a:t>
            </a:r>
            <a:endParaRPr kumimoji="0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ea"/>
              <a:ea typeface="+mn-ea"/>
              <a:cs typeface="+mj-cs"/>
            </a:endParaRPr>
          </a:p>
        </p:txBody>
      </p:sp>
    </p:spTree>
  </p:cSld>
  <p:clrMapOvr>
    <a:masterClrMapping/>
  </p:clrMapOvr>
  <p:transition spd="med">
    <p:blinds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796925"/>
          </a:xfrm>
        </p:spPr>
        <p:txBody>
          <a:bodyPr vert="horz" wrap="square" lIns="91440" tIns="45720" rIns="91440" bIns="45720" anchor="ctr" anchorCtr="0"/>
          <a:lstStyle/>
          <a:p>
            <a:r>
              <a:rPr lang="zh-CN" altLang="en-US" sz="4000" b="1">
                <a:solidFill>
                  <a:srgbClr val="FFFF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问题的严重性</a:t>
            </a:r>
            <a:endParaRPr lang="zh-CN" altLang="en-US" sz="4000" b="1">
              <a:solidFill>
                <a:srgbClr val="FFFF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357313"/>
            <a:ext cx="8001000" cy="49704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抑郁症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常在青少年期起病，可以预测成人期的社会适应不良和自杀风险 (</a:t>
            </a:r>
            <a:r>
              <a:rPr kumimoji="0" lang="en-GB" altLang="en-US" sz="2400" b="0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Weissman, 1999)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。在青少年中自杀成为第三大死因 (</a:t>
            </a: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WHO 2000)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。</a:t>
            </a: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品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行障碍持续到青少年和成人期，出现物质滥用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、青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少年违法、成人犯罪、反社会行为、婚姻问题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、失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业、人际关系问题以及躯体健康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问。</a:t>
            </a: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en-GB" altLang="en-US" sz="2400" b="0" i="0" u="none" strike="noStrike" kern="1200" cap="none" spc="0" normalizeH="0" baseline="0" noProof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Arial" pitchFamily="34" charset="0"/>
              </a:rPr>
              <a:t>Leibson </a:t>
            </a: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Arial" pitchFamily="34" charset="0"/>
              </a:rPr>
              <a:t>(2001)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Arial" pitchFamily="34" charset="0"/>
              </a:rPr>
              <a:t>报道在9年里，</a:t>
            </a: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Arial" pitchFamily="34" charset="0"/>
              </a:rPr>
              <a:t>ADHD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Arial" pitchFamily="34" charset="0"/>
              </a:rPr>
              <a:t>儿童花费医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Arial" pitchFamily="34" charset="0"/>
              </a:rPr>
              <a:t>疗费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Arial" pitchFamily="34" charset="0"/>
              </a:rPr>
              <a:t>用 $4,306.00，包括多次因急诊住院或看门诊，远高于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Arial" pitchFamily="34" charset="0"/>
              </a:rPr>
              <a:t>无</a:t>
            </a:r>
            <a:r>
              <a:rPr kumimoji="0" lang="en-GB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Arial" pitchFamily="34" charset="0"/>
              </a:rPr>
              <a:t>ADHD 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Arial" pitchFamily="34" charset="0"/>
              </a:rPr>
              <a:t>者（$1,944.00）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40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影响青少年心理健康的因素</a:t>
            </a:r>
            <a:endParaRPr lang="zh-CN" altLang="en-US" sz="4000" b="1">
              <a:solidFill>
                <a:srgbClr val="FFFF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28750"/>
            <a:ext cx="8286750" cy="4071938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心理健康是一个极为复杂的动态过程，包括许多相对独立的特质。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影响心理健康、造成心理障碍的因素也是复杂多样的。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716280" marR="0" lvl="0" indent="-441325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生物因素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716280" marR="0" lvl="0" indent="-441325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家庭因素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716280" marR="0" lvl="0" indent="-441325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学校因素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716280" marR="0" lvl="0" indent="-441325" algn="l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社会因素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3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2447925"/>
          </a:xfrm>
        </p:spPr>
        <p:txBody>
          <a:bodyPr vert="horz" wrap="square" lIns="91440" tIns="45720" rIns="91440" bIns="45720" anchor="ctr" anchorCtr="0"/>
          <a:lstStyle/>
          <a:p>
            <a:pPr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zh-CN" altLang="en-US" sz="4000" b="1">
                <a:solidFill>
                  <a:srgbClr val="C0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二、与儿童青少年相关的精神障碍</a:t>
            </a:r>
            <a:endParaRPr lang="zh-CN" altLang="en-US" sz="4000" b="1">
              <a:solidFill>
                <a:srgbClr val="C0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7043738" cy="706438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儿</a:t>
            </a:r>
            <a:r>
              <a:rPr kumimoji="0" lang="zh-CN" altLang="en-US" sz="44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童青少年精神障碍分类</a:t>
            </a:r>
            <a:endParaRPr kumimoji="0" lang="zh-CN" altLang="en-US" sz="4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ea"/>
              <a:ea typeface="+mn-ea"/>
              <a:cs typeface="+mj-cs"/>
            </a:endParaRPr>
          </a:p>
        </p:txBody>
      </p:sp>
      <p:sp>
        <p:nvSpPr>
          <p:cNvPr id="17411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儿童行为和情绪障碍：多动症、品行障碍、抽动障碍和情绪障碍</a:t>
            </a:r>
            <a:endParaRPr lang="zh-CN" altLang="en-US" sz="3200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认知障碍：精神发育迟滞</a:t>
            </a:r>
            <a:endParaRPr lang="zh-CN" altLang="en-US" sz="3200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心理发育障碍：孤独症、</a:t>
            </a:r>
            <a:r>
              <a:rPr lang="en-US" altLang="zh-CN" sz="3200">
                <a:latin typeface="华文中宋" panose="02010600040101010101" pitchFamily="2" charset="-122"/>
                <a:ea typeface="华文中宋" panose="02010600040101010101" pitchFamily="2" charset="-122"/>
              </a:rPr>
              <a:t>Asperger</a:t>
            </a: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综合征、</a:t>
            </a:r>
            <a:r>
              <a:rPr lang="en-US" altLang="zh-CN" sz="3200">
                <a:latin typeface="华文中宋" panose="02010600040101010101" pitchFamily="2" charset="-122"/>
                <a:ea typeface="华文中宋" panose="02010600040101010101" pitchFamily="2" charset="-122"/>
              </a:rPr>
              <a:t>Rett</a:t>
            </a: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综合征、儿童瓦解性精神障碍</a:t>
            </a:r>
            <a:endParaRPr lang="en-US" altLang="zh-CN" sz="32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TextBox 3"/>
          <p:cNvSpPr txBox="1"/>
          <p:nvPr/>
        </p:nvSpPr>
        <p:spPr>
          <a:xfrm>
            <a:off x="1214438" y="2357438"/>
            <a:ext cx="6591300" cy="8302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None/>
            </a:pPr>
            <a:r>
              <a:rPr lang="zh-CN" altLang="en-US" sz="4800" b="1">
                <a:solidFill>
                  <a:srgbClr val="C00000"/>
                </a:solidFill>
                <a:latin typeface="Arial" pitchFamily="34" charset="0"/>
                <a:ea typeface="宋体" panose="02010600030101010101" pitchFamily="2" charset="-122"/>
              </a:rPr>
              <a:t>注意缺陷多动障碍</a:t>
            </a:r>
            <a:endParaRPr lang="en-US" altLang="zh-CN" sz="4800" b="1">
              <a:solidFill>
                <a:srgbClr val="C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88" y="285750"/>
            <a:ext cx="7358063" cy="8382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注意缺陷多动障碍的名称演变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ea"/>
              <a:ea typeface="+mn-ea"/>
              <a:cs typeface="+mj-cs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285875"/>
            <a:ext cx="7500938" cy="15716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attention-deficit/hyperactivity disorder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，简称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ADHD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，它描述的是儿童表现出的持续的与年龄不相符的以注意力不集中、多动和冲动为特征的临床综合征。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928688" y="3429000"/>
            <a:ext cx="1928813" cy="5000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indent="-342900" defTabSz="914400">
              <a:spcBef>
                <a:spcPct val="20000"/>
              </a:spcBef>
              <a:buClrTx/>
              <a:buSzTx/>
              <a:buFont typeface="Wingdings" panose="05000000000000000000" pitchFamily="2" charset="2"/>
              <a:buChar char="ü"/>
              <a:defRPr/>
            </a:pPr>
            <a:r>
              <a:rPr kumimoji="0" lang="zh-CN" altLang="en-US" sz="2400" kern="0" cap="none" spc="0" normalizeH="0" baseline="0" noProof="0">
                <a:solidFill>
                  <a:srgbClr val="CC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演变</a:t>
            </a:r>
            <a:endParaRPr kumimoji="0" lang="en-US" altLang="zh-CN" sz="2400" kern="0" cap="none" spc="0" normalizeH="0" baseline="0" noProof="0">
              <a:solidFill>
                <a:srgbClr val="CC33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342900" marR="0" indent="-342900" defTabSz="914400">
              <a:spcBef>
                <a:spcPct val="20000"/>
              </a:spcBef>
              <a:buClrTx/>
              <a:buSzTx/>
              <a:buFontTx/>
              <a:buNone/>
              <a:defRPr/>
            </a:pPr>
            <a:endParaRPr kumimoji="0" lang="en-US" altLang="zh-CN" sz="2400" kern="0" cap="none" spc="0" normalizeH="0" baseline="0" noProof="0">
              <a:solidFill>
                <a:srgbClr val="CC33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19461" name="组合 55"/>
          <p:cNvGrpSpPr/>
          <p:nvPr/>
        </p:nvGrpSpPr>
        <p:grpSpPr>
          <a:xfrm>
            <a:off x="2357438" y="4071938"/>
            <a:ext cx="777875" cy="758825"/>
            <a:chOff x="2357422" y="4071942"/>
            <a:chExt cx="777875" cy="758825"/>
          </a:xfrm>
        </p:grpSpPr>
        <p:grpSp>
          <p:nvGrpSpPr>
            <p:cNvPr id="3" name="Group 14"/>
            <p:cNvGrpSpPr/>
            <p:nvPr/>
          </p:nvGrpSpPr>
          <p:grpSpPr>
            <a:xfrm>
              <a:off x="2357422" y="4071942"/>
              <a:ext cx="777875" cy="758825"/>
              <a:chOff x="2341" y="1703"/>
              <a:chExt cx="1242" cy="1216"/>
            </a:xfrm>
            <a:gradFill flip="none" rotWithShape="1">
              <a:gsLst>
                <a:gs pos="0">
                  <a:srgbClr val="B08600">
                    <a:shade val="30000"/>
                    <a:satMod val="115000"/>
                  </a:srgbClr>
                </a:gs>
                <a:gs pos="50000">
                  <a:srgbClr val="B08600">
                    <a:shade val="67500"/>
                    <a:satMod val="115000"/>
                  </a:srgbClr>
                </a:gs>
                <a:gs pos="100000">
                  <a:srgbClr val="B08600">
                    <a:shade val="100000"/>
                    <a:satMod val="115000"/>
                  </a:srgbClr>
                </a:gs>
              </a:gsLst>
              <a:lin ang="5400000" scaled="1"/>
            </a:gradFill>
          </p:grpSpPr>
          <p:grpSp>
            <p:nvGrpSpPr>
              <p:cNvPr id="5" name="Group 15"/>
              <p:cNvGrpSpPr/>
              <p:nvPr/>
            </p:nvGrpSpPr>
            <p:grpSpPr>
              <a:xfrm>
                <a:off x="2341" y="1703"/>
                <a:ext cx="1242" cy="1216"/>
                <a:chOff x="2341" y="1703"/>
                <a:chExt cx="1242" cy="1216"/>
              </a:xfrm>
              <a:grpFill/>
            </p:grpSpPr>
            <p:sp>
              <p:nvSpPr>
                <p:cNvPr id="26" name="Oval 16"/>
                <p:cNvSpPr>
                  <a:spLocks noChangeArrowheads="1"/>
                </p:cNvSpPr>
                <p:nvPr/>
              </p:nvSpPr>
              <p:spPr bwMode="gray">
                <a:xfrm>
                  <a:off x="2341" y="1703"/>
                  <a:ext cx="1242" cy="1216"/>
                </a:xfrm>
                <a:prstGeom prst="ellipse">
                  <a:avLst/>
                </a:prstGeom>
                <a:grpFill/>
                <a:ln w="28575" algn="ctr">
                  <a:solidFill>
                    <a:srgbClr val="C0C0C0"/>
                  </a:solidFill>
                  <a:round/>
                </a:ln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7" name="Freeform 17"/>
                <p:cNvSpPr/>
                <p:nvPr/>
              </p:nvSpPr>
              <p:spPr bwMode="auto">
                <a:xfrm rot="5400000">
                  <a:off x="2741" y="1375"/>
                  <a:ext cx="458" cy="1136"/>
                </a:xfrm>
                <a:custGeom>
                  <a:gdLst>
                    <a:gd name="T0" fmla="*/ 1198 w 174"/>
                    <a:gd name="T1" fmla="*/ 0 h 348"/>
                    <a:gd name="T2" fmla="*/ 0 w 174"/>
                    <a:gd name="T3" fmla="*/ 1844 h 348"/>
                    <a:gd name="T4" fmla="*/ 1206 w 174"/>
                    <a:gd name="T5" fmla="*/ 3708 h 348"/>
                    <a:gd name="T6" fmla="*/ 1206 w 174"/>
                    <a:gd name="T7" fmla="*/ 1854 h 348"/>
                    <a:gd name="T8" fmla="*/ 1198 w 174"/>
                    <a:gd name="T9" fmla="*/ 0 h 34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4"/>
                    <a:gd name="T16" fmla="*/ 0 h 348"/>
                    <a:gd name="T17" fmla="*/ 174 w 174"/>
                    <a:gd name="T18" fmla="*/ 348 h 348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4" h="348">
                      <a:moveTo>
                        <a:pt x="173" y="0"/>
                      </a:moveTo>
                      <a:cubicBezTo>
                        <a:pt x="77" y="0"/>
                        <a:pt x="0" y="77"/>
                        <a:pt x="0" y="173"/>
                      </a:cubicBezTo>
                      <a:cubicBezTo>
                        <a:pt x="0" y="270"/>
                        <a:pt x="77" y="348"/>
                        <a:pt x="174" y="348"/>
                      </a:cubicBezTo>
                      <a:lnTo>
                        <a:pt x="174" y="174"/>
                      </a:lnTo>
                      <a:lnTo>
                        <a:pt x="173" y="0"/>
                      </a:lnTo>
                      <a:close/>
                    </a:path>
                  </a:pathLst>
                </a:custGeom>
                <a:grpFill/>
                <a:ln w="38100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5" name="Freeform 18"/>
              <p:cNvSpPr/>
              <p:nvPr/>
            </p:nvSpPr>
            <p:spPr bwMode="auto">
              <a:xfrm rot="3600000">
                <a:off x="3064" y="2263"/>
                <a:ext cx="194" cy="758"/>
              </a:xfrm>
              <a:custGeom>
                <a:gdLst>
                  <a:gd name="T0" fmla="*/ 215 w 174"/>
                  <a:gd name="T1" fmla="*/ 0 h 348"/>
                  <a:gd name="T2" fmla="*/ 0 w 174"/>
                  <a:gd name="T3" fmla="*/ 821 h 348"/>
                  <a:gd name="T4" fmla="*/ 216 w 174"/>
                  <a:gd name="T5" fmla="*/ 1651 h 348"/>
                  <a:gd name="T6" fmla="*/ 216 w 174"/>
                  <a:gd name="T7" fmla="*/ 826 h 348"/>
                  <a:gd name="T8" fmla="*/ 215 w 174"/>
                  <a:gd name="T9" fmla="*/ 0 h 3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4"/>
                  <a:gd name="T16" fmla="*/ 0 h 348"/>
                  <a:gd name="T17" fmla="*/ 174 w 174"/>
                  <a:gd name="T18" fmla="*/ 348 h 348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pFill/>
              <a:ln w="38100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9484" name="WordArt 33"/>
            <p:cNvSpPr>
              <a:spLocks noTextEdit="1"/>
            </p:cNvSpPr>
            <p:nvPr/>
          </p:nvSpPr>
          <p:spPr>
            <a:xfrm>
              <a:off x="2571736" y="4214818"/>
              <a:ext cx="381000" cy="425450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 sz="2400">
                  <a:ln w="9525" cap="flat" cmpd="sng">
                    <a:solidFill>
                      <a:schemeClr val="bg1"/>
                    </a:solidFill>
                    <a:prstDash val="solid"/>
                    <a:headEnd type="none" w="med" len="med"/>
                    <a:tailEnd type="none" w="med" len="med"/>
                  </a:ln>
                  <a:gradFill rotWithShape="1">
                    <a:gsLst>
                      <a:gs pos="0">
                        <a:srgbClr val="EAEAEA"/>
                      </a:gs>
                      <a:gs pos="100000">
                        <a:srgbClr val="B2B2B2"/>
                      </a:gs>
                    </a:gsLst>
                    <a:lin ang="5400000" scaled="1"/>
                  </a:gradFill>
                  <a:latin typeface="黑体" panose="02010609060101010101" pitchFamily="49" charset="-122"/>
                  <a:ea typeface="黑体" panose="02010609060101010101" pitchFamily="49" charset="-122"/>
                </a:rPr>
                <a:t>2</a:t>
              </a:r>
              <a:endParaRPr lang="zh-CN" altLang="en-US" sz="2400">
                <a:ln w="9525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EAEAEA"/>
                    </a:gs>
                    <a:gs pos="100000">
                      <a:srgbClr val="B2B2B2"/>
                    </a:gs>
                  </a:gsLst>
                  <a:lin ang="5400000" scaled="1"/>
                </a:gra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grpSp>
        <p:nvGrpSpPr>
          <p:cNvPr id="19462" name="组合 57"/>
          <p:cNvGrpSpPr/>
          <p:nvPr/>
        </p:nvGrpSpPr>
        <p:grpSpPr>
          <a:xfrm>
            <a:off x="5214938" y="4071938"/>
            <a:ext cx="777875" cy="758825"/>
            <a:chOff x="5214942" y="4071942"/>
            <a:chExt cx="777875" cy="758825"/>
          </a:xfrm>
        </p:grpSpPr>
        <p:grpSp>
          <p:nvGrpSpPr>
            <p:cNvPr id="7" name="Group 9"/>
            <p:cNvGrpSpPr/>
            <p:nvPr/>
          </p:nvGrpSpPr>
          <p:grpSpPr>
            <a:xfrm>
              <a:off x="5214942" y="4071942"/>
              <a:ext cx="777875" cy="758825"/>
              <a:chOff x="2341" y="1703"/>
              <a:chExt cx="1242" cy="1216"/>
            </a:xfrm>
            <a:gradFill flip="none" rotWithShape="1">
              <a:gsLst>
                <a:gs pos="0">
                  <a:srgbClr val="B08600">
                    <a:shade val="30000"/>
                    <a:satMod val="115000"/>
                  </a:srgbClr>
                </a:gs>
                <a:gs pos="50000">
                  <a:srgbClr val="B08600">
                    <a:shade val="67500"/>
                    <a:satMod val="115000"/>
                  </a:srgbClr>
                </a:gs>
                <a:gs pos="100000">
                  <a:srgbClr val="B08600">
                    <a:shade val="100000"/>
                    <a:satMod val="115000"/>
                  </a:srgbClr>
                </a:gs>
              </a:gsLst>
              <a:lin ang="5400000" scaled="1"/>
            </a:gradFill>
          </p:grpSpPr>
          <p:grpSp>
            <p:nvGrpSpPr>
              <p:cNvPr id="8" name="Group 10"/>
              <p:cNvGrpSpPr/>
              <p:nvPr/>
            </p:nvGrpSpPr>
            <p:grpSpPr>
              <a:xfrm>
                <a:off x="2341" y="1703"/>
                <a:ext cx="1242" cy="1216"/>
                <a:chOff x="2341" y="1703"/>
                <a:chExt cx="1242" cy="1216"/>
              </a:xfrm>
              <a:grpFill/>
            </p:grpSpPr>
            <p:sp>
              <p:nvSpPr>
                <p:cNvPr id="30" name="Oval 11"/>
                <p:cNvSpPr>
                  <a:spLocks noChangeArrowheads="1"/>
                </p:cNvSpPr>
                <p:nvPr/>
              </p:nvSpPr>
              <p:spPr bwMode="gray">
                <a:xfrm>
                  <a:off x="2341" y="1703"/>
                  <a:ext cx="1242" cy="1216"/>
                </a:xfrm>
                <a:prstGeom prst="ellipse">
                  <a:avLst/>
                </a:prstGeom>
                <a:grpFill/>
                <a:ln w="28575" algn="ctr">
                  <a:solidFill>
                    <a:srgbClr val="C0C0C0"/>
                  </a:solidFill>
                  <a:round/>
                </a:ln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Freeform 12"/>
                <p:cNvSpPr/>
                <p:nvPr/>
              </p:nvSpPr>
              <p:spPr bwMode="auto">
                <a:xfrm rot="5400000">
                  <a:off x="2741" y="1375"/>
                  <a:ext cx="458" cy="1136"/>
                </a:xfrm>
                <a:custGeom>
                  <a:gdLst>
                    <a:gd name="T0" fmla="*/ 1198 w 174"/>
                    <a:gd name="T1" fmla="*/ 0 h 348"/>
                    <a:gd name="T2" fmla="*/ 0 w 174"/>
                    <a:gd name="T3" fmla="*/ 1844 h 348"/>
                    <a:gd name="T4" fmla="*/ 1206 w 174"/>
                    <a:gd name="T5" fmla="*/ 3708 h 348"/>
                    <a:gd name="T6" fmla="*/ 1206 w 174"/>
                    <a:gd name="T7" fmla="*/ 1854 h 348"/>
                    <a:gd name="T8" fmla="*/ 1198 w 174"/>
                    <a:gd name="T9" fmla="*/ 0 h 34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4"/>
                    <a:gd name="T16" fmla="*/ 0 h 348"/>
                    <a:gd name="T17" fmla="*/ 174 w 174"/>
                    <a:gd name="T18" fmla="*/ 348 h 348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4" h="348">
                      <a:moveTo>
                        <a:pt x="173" y="0"/>
                      </a:moveTo>
                      <a:cubicBezTo>
                        <a:pt x="77" y="0"/>
                        <a:pt x="0" y="77"/>
                        <a:pt x="0" y="173"/>
                      </a:cubicBezTo>
                      <a:cubicBezTo>
                        <a:pt x="0" y="270"/>
                        <a:pt x="77" y="348"/>
                        <a:pt x="174" y="348"/>
                      </a:cubicBezTo>
                      <a:lnTo>
                        <a:pt x="174" y="174"/>
                      </a:lnTo>
                      <a:lnTo>
                        <a:pt x="173" y="0"/>
                      </a:lnTo>
                      <a:close/>
                    </a:path>
                  </a:pathLst>
                </a:custGeom>
                <a:grpFill/>
                <a:ln w="38100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Freeform 13"/>
              <p:cNvSpPr/>
              <p:nvPr/>
            </p:nvSpPr>
            <p:spPr bwMode="auto">
              <a:xfrm rot="3600000">
                <a:off x="3064" y="2263"/>
                <a:ext cx="194" cy="758"/>
              </a:xfrm>
              <a:custGeom>
                <a:gdLst>
                  <a:gd name="T0" fmla="*/ 215 w 174"/>
                  <a:gd name="T1" fmla="*/ 0 h 348"/>
                  <a:gd name="T2" fmla="*/ 0 w 174"/>
                  <a:gd name="T3" fmla="*/ 821 h 348"/>
                  <a:gd name="T4" fmla="*/ 216 w 174"/>
                  <a:gd name="T5" fmla="*/ 1651 h 348"/>
                  <a:gd name="T6" fmla="*/ 216 w 174"/>
                  <a:gd name="T7" fmla="*/ 826 h 348"/>
                  <a:gd name="T8" fmla="*/ 215 w 174"/>
                  <a:gd name="T9" fmla="*/ 0 h 3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4"/>
                  <a:gd name="T16" fmla="*/ 0 h 348"/>
                  <a:gd name="T17" fmla="*/ 174 w 174"/>
                  <a:gd name="T18" fmla="*/ 348 h 348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pFill/>
              <a:ln w="38100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9482" name="WordArt 34"/>
            <p:cNvSpPr>
              <a:spLocks noTextEdit="1"/>
            </p:cNvSpPr>
            <p:nvPr/>
          </p:nvSpPr>
          <p:spPr>
            <a:xfrm>
              <a:off x="5429256" y="4217996"/>
              <a:ext cx="381000" cy="425450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 sz="2400">
                  <a:ln w="9525" cap="flat" cmpd="sng">
                    <a:solidFill>
                      <a:schemeClr val="bg1"/>
                    </a:solidFill>
                    <a:prstDash val="solid"/>
                    <a:headEnd type="none" w="med" len="med"/>
                    <a:tailEnd type="none" w="med" len="med"/>
                  </a:ln>
                  <a:gradFill rotWithShape="1">
                    <a:gsLst>
                      <a:gs pos="0">
                        <a:srgbClr val="EAEAEA"/>
                      </a:gs>
                      <a:gs pos="100000">
                        <a:srgbClr val="B2B2B2"/>
                      </a:gs>
                    </a:gsLst>
                    <a:lin ang="5400000" scaled="1"/>
                  </a:gradFill>
                  <a:latin typeface="黑体" panose="02010609060101010101" pitchFamily="49" charset="-122"/>
                  <a:ea typeface="黑体" panose="02010609060101010101" pitchFamily="49" charset="-122"/>
                </a:rPr>
                <a:t>4</a:t>
              </a:r>
              <a:endParaRPr lang="zh-CN" altLang="en-US" sz="2400">
                <a:ln w="9525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EAEAEA"/>
                    </a:gs>
                    <a:gs pos="100000">
                      <a:srgbClr val="B2B2B2"/>
                    </a:gs>
                  </a:gsLst>
                  <a:lin ang="5400000" scaled="1"/>
                </a:gra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cxnSp>
        <p:nvCxnSpPr>
          <p:cNvPr id="19463" name="直接连接符 56"/>
          <p:cNvCxnSpPr/>
          <p:nvPr/>
        </p:nvCxnSpPr>
        <p:spPr>
          <a:xfrm flipV="1">
            <a:off x="1571625" y="4429125"/>
            <a:ext cx="785813" cy="6350"/>
          </a:xfrm>
          <a:prstGeom prst="line">
            <a:avLst/>
          </a:prstGeom>
          <a:ln w="127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19464" name="直接连接符 59"/>
          <p:cNvCxnSpPr/>
          <p:nvPr/>
        </p:nvCxnSpPr>
        <p:spPr>
          <a:xfrm>
            <a:off x="3143250" y="4429125"/>
            <a:ext cx="642938" cy="1588"/>
          </a:xfrm>
          <a:prstGeom prst="line">
            <a:avLst/>
          </a:prstGeom>
          <a:ln w="127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cxnSp>
      <p:grpSp>
        <p:nvGrpSpPr>
          <p:cNvPr id="19465" name="组合 56"/>
          <p:cNvGrpSpPr/>
          <p:nvPr/>
        </p:nvGrpSpPr>
        <p:grpSpPr>
          <a:xfrm>
            <a:off x="3786188" y="4071938"/>
            <a:ext cx="777875" cy="758825"/>
            <a:chOff x="3786182" y="4071942"/>
            <a:chExt cx="777875" cy="758825"/>
          </a:xfrm>
        </p:grpSpPr>
        <p:grpSp>
          <p:nvGrpSpPr>
            <p:cNvPr id="10" name="Group 14"/>
            <p:cNvGrpSpPr/>
            <p:nvPr/>
          </p:nvGrpSpPr>
          <p:grpSpPr>
            <a:xfrm>
              <a:off x="3786182" y="4071942"/>
              <a:ext cx="777875" cy="758825"/>
              <a:chOff x="2341" y="1703"/>
              <a:chExt cx="1242" cy="1216"/>
            </a:xfrm>
            <a:gradFill flip="none" rotWithShape="1">
              <a:gsLst>
                <a:gs pos="0">
                  <a:srgbClr val="B08600">
                    <a:shade val="30000"/>
                    <a:satMod val="115000"/>
                  </a:srgbClr>
                </a:gs>
                <a:gs pos="50000">
                  <a:srgbClr val="B08600">
                    <a:shade val="67500"/>
                    <a:satMod val="115000"/>
                  </a:srgbClr>
                </a:gs>
                <a:gs pos="100000">
                  <a:srgbClr val="B08600">
                    <a:shade val="100000"/>
                    <a:satMod val="115000"/>
                  </a:srgbClr>
                </a:gs>
              </a:gsLst>
              <a:lin ang="5400000" scaled="1"/>
            </a:gradFill>
          </p:grpSpPr>
          <p:grpSp>
            <p:nvGrpSpPr>
              <p:cNvPr id="11" name="Group 15"/>
              <p:cNvGrpSpPr/>
              <p:nvPr/>
            </p:nvGrpSpPr>
            <p:grpSpPr>
              <a:xfrm>
                <a:off x="2341" y="1703"/>
                <a:ext cx="1242" cy="1216"/>
                <a:chOff x="2341" y="1703"/>
                <a:chExt cx="1242" cy="1216"/>
              </a:xfrm>
              <a:grpFill/>
            </p:grpSpPr>
            <p:sp>
              <p:nvSpPr>
                <p:cNvPr id="37" name="Oval 16"/>
                <p:cNvSpPr>
                  <a:spLocks noChangeArrowheads="1"/>
                </p:cNvSpPr>
                <p:nvPr/>
              </p:nvSpPr>
              <p:spPr bwMode="gray">
                <a:xfrm>
                  <a:off x="2341" y="1703"/>
                  <a:ext cx="1242" cy="1216"/>
                </a:xfrm>
                <a:prstGeom prst="ellipse">
                  <a:avLst/>
                </a:prstGeom>
                <a:grpFill/>
                <a:ln w="28575" algn="ctr">
                  <a:solidFill>
                    <a:srgbClr val="C0C0C0"/>
                  </a:solidFill>
                  <a:round/>
                </a:ln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8" name="Freeform 17"/>
                <p:cNvSpPr/>
                <p:nvPr/>
              </p:nvSpPr>
              <p:spPr bwMode="auto">
                <a:xfrm rot="5400000">
                  <a:off x="2741" y="1375"/>
                  <a:ext cx="458" cy="1136"/>
                </a:xfrm>
                <a:custGeom>
                  <a:gdLst>
                    <a:gd name="T0" fmla="*/ 1198 w 174"/>
                    <a:gd name="T1" fmla="*/ 0 h 348"/>
                    <a:gd name="T2" fmla="*/ 0 w 174"/>
                    <a:gd name="T3" fmla="*/ 1844 h 348"/>
                    <a:gd name="T4" fmla="*/ 1206 w 174"/>
                    <a:gd name="T5" fmla="*/ 3708 h 348"/>
                    <a:gd name="T6" fmla="*/ 1206 w 174"/>
                    <a:gd name="T7" fmla="*/ 1854 h 348"/>
                    <a:gd name="T8" fmla="*/ 1198 w 174"/>
                    <a:gd name="T9" fmla="*/ 0 h 34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4"/>
                    <a:gd name="T16" fmla="*/ 0 h 348"/>
                    <a:gd name="T17" fmla="*/ 174 w 174"/>
                    <a:gd name="T18" fmla="*/ 348 h 348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4" h="348">
                      <a:moveTo>
                        <a:pt x="173" y="0"/>
                      </a:moveTo>
                      <a:cubicBezTo>
                        <a:pt x="77" y="0"/>
                        <a:pt x="0" y="77"/>
                        <a:pt x="0" y="173"/>
                      </a:cubicBezTo>
                      <a:cubicBezTo>
                        <a:pt x="0" y="270"/>
                        <a:pt x="77" y="348"/>
                        <a:pt x="174" y="348"/>
                      </a:cubicBezTo>
                      <a:lnTo>
                        <a:pt x="174" y="174"/>
                      </a:lnTo>
                      <a:lnTo>
                        <a:pt x="173" y="0"/>
                      </a:lnTo>
                      <a:close/>
                    </a:path>
                  </a:pathLst>
                </a:custGeom>
                <a:grpFill/>
                <a:ln w="38100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6" name="Freeform 18"/>
              <p:cNvSpPr/>
              <p:nvPr/>
            </p:nvSpPr>
            <p:spPr bwMode="auto">
              <a:xfrm rot="3600000">
                <a:off x="3064" y="2263"/>
                <a:ext cx="194" cy="758"/>
              </a:xfrm>
              <a:custGeom>
                <a:gdLst>
                  <a:gd name="T0" fmla="*/ 215 w 174"/>
                  <a:gd name="T1" fmla="*/ 0 h 348"/>
                  <a:gd name="T2" fmla="*/ 0 w 174"/>
                  <a:gd name="T3" fmla="*/ 821 h 348"/>
                  <a:gd name="T4" fmla="*/ 216 w 174"/>
                  <a:gd name="T5" fmla="*/ 1651 h 348"/>
                  <a:gd name="T6" fmla="*/ 216 w 174"/>
                  <a:gd name="T7" fmla="*/ 826 h 348"/>
                  <a:gd name="T8" fmla="*/ 215 w 174"/>
                  <a:gd name="T9" fmla="*/ 0 h 3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4"/>
                  <a:gd name="T16" fmla="*/ 0 h 348"/>
                  <a:gd name="T17" fmla="*/ 174 w 174"/>
                  <a:gd name="T18" fmla="*/ 348 h 348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pFill/>
              <a:ln w="38100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9480" name="WordArt 33"/>
            <p:cNvSpPr>
              <a:spLocks noTextEdit="1"/>
            </p:cNvSpPr>
            <p:nvPr/>
          </p:nvSpPr>
          <p:spPr>
            <a:xfrm>
              <a:off x="4000496" y="4214818"/>
              <a:ext cx="381000" cy="425450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 sz="2400">
                  <a:ln w="9525" cap="flat" cmpd="sng">
                    <a:solidFill>
                      <a:schemeClr val="bg1"/>
                    </a:solidFill>
                    <a:prstDash val="solid"/>
                    <a:headEnd type="none" w="med" len="med"/>
                    <a:tailEnd type="none" w="med" len="med"/>
                  </a:ln>
                  <a:gradFill rotWithShape="1">
                    <a:gsLst>
                      <a:gs pos="0">
                        <a:srgbClr val="EAEAEA"/>
                      </a:gs>
                      <a:gs pos="100000">
                        <a:srgbClr val="B2B2B2"/>
                      </a:gs>
                    </a:gsLst>
                    <a:lin ang="5400000" scaled="1"/>
                  </a:gradFill>
                  <a:latin typeface="黑体" panose="02010609060101010101" pitchFamily="49" charset="-122"/>
                  <a:ea typeface="黑体" panose="02010609060101010101" pitchFamily="49" charset="-122"/>
                </a:rPr>
                <a:t>3</a:t>
              </a:r>
              <a:endParaRPr lang="zh-CN" altLang="en-US" sz="2400">
                <a:ln w="9525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EAEAEA"/>
                    </a:gs>
                    <a:gs pos="100000">
                      <a:srgbClr val="B2B2B2"/>
                    </a:gs>
                  </a:gsLst>
                  <a:lin ang="5400000" scaled="1"/>
                </a:gra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grpSp>
        <p:nvGrpSpPr>
          <p:cNvPr id="19466" name="组合 54"/>
          <p:cNvGrpSpPr/>
          <p:nvPr/>
        </p:nvGrpSpPr>
        <p:grpSpPr>
          <a:xfrm>
            <a:off x="785813" y="4071938"/>
            <a:ext cx="777875" cy="758825"/>
            <a:chOff x="785786" y="4071942"/>
            <a:chExt cx="777875" cy="758825"/>
          </a:xfrm>
        </p:grpSpPr>
        <p:grpSp>
          <p:nvGrpSpPr>
            <p:cNvPr id="13" name="Group 19"/>
            <p:cNvGrpSpPr/>
            <p:nvPr/>
          </p:nvGrpSpPr>
          <p:grpSpPr>
            <a:xfrm>
              <a:off x="785786" y="4071942"/>
              <a:ext cx="777875" cy="758825"/>
              <a:chOff x="2341" y="1703"/>
              <a:chExt cx="1242" cy="1216"/>
            </a:xfrm>
            <a:gradFill flip="none" rotWithShape="1">
              <a:gsLst>
                <a:gs pos="0">
                  <a:srgbClr val="B08600">
                    <a:shade val="30000"/>
                    <a:satMod val="115000"/>
                  </a:srgbClr>
                </a:gs>
                <a:gs pos="50000">
                  <a:srgbClr val="B08600">
                    <a:shade val="67500"/>
                    <a:satMod val="115000"/>
                  </a:srgbClr>
                </a:gs>
                <a:gs pos="100000">
                  <a:srgbClr val="B08600">
                    <a:shade val="100000"/>
                    <a:satMod val="115000"/>
                  </a:srgbClr>
                </a:gs>
              </a:gsLst>
              <a:lin ang="5400000" scaled="1"/>
            </a:gradFill>
          </p:grpSpPr>
          <p:grpSp>
            <p:nvGrpSpPr>
              <p:cNvPr id="14" name="Group 20"/>
              <p:cNvGrpSpPr/>
              <p:nvPr/>
            </p:nvGrpSpPr>
            <p:grpSpPr>
              <a:xfrm>
                <a:off x="2341" y="1703"/>
                <a:ext cx="1242" cy="1216"/>
                <a:chOff x="2341" y="1703"/>
                <a:chExt cx="1242" cy="1216"/>
              </a:xfrm>
              <a:grpFill/>
            </p:grpSpPr>
            <p:sp>
              <p:nvSpPr>
                <p:cNvPr id="22" name="Oval 21"/>
                <p:cNvSpPr>
                  <a:spLocks noChangeArrowheads="1"/>
                </p:cNvSpPr>
                <p:nvPr/>
              </p:nvSpPr>
              <p:spPr bwMode="gray">
                <a:xfrm>
                  <a:off x="2341" y="1703"/>
                  <a:ext cx="1242" cy="1216"/>
                </a:xfrm>
                <a:prstGeom prst="ellipse">
                  <a:avLst/>
                </a:prstGeom>
                <a:grpFill/>
                <a:ln w="28575" algn="ctr">
                  <a:solidFill>
                    <a:srgbClr val="C0C0C0"/>
                  </a:solidFill>
                  <a:round/>
                </a:ln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3" name="Freeform 22"/>
                <p:cNvSpPr/>
                <p:nvPr/>
              </p:nvSpPr>
              <p:spPr bwMode="auto">
                <a:xfrm rot="5400000">
                  <a:off x="2741" y="1375"/>
                  <a:ext cx="458" cy="1136"/>
                </a:xfrm>
                <a:custGeom>
                  <a:gdLst>
                    <a:gd name="T0" fmla="*/ 1198 w 174"/>
                    <a:gd name="T1" fmla="*/ 0 h 348"/>
                    <a:gd name="T2" fmla="*/ 0 w 174"/>
                    <a:gd name="T3" fmla="*/ 1844 h 348"/>
                    <a:gd name="T4" fmla="*/ 1206 w 174"/>
                    <a:gd name="T5" fmla="*/ 3708 h 348"/>
                    <a:gd name="T6" fmla="*/ 1206 w 174"/>
                    <a:gd name="T7" fmla="*/ 1854 h 348"/>
                    <a:gd name="T8" fmla="*/ 1198 w 174"/>
                    <a:gd name="T9" fmla="*/ 0 h 34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4"/>
                    <a:gd name="T16" fmla="*/ 0 h 348"/>
                    <a:gd name="T17" fmla="*/ 174 w 174"/>
                    <a:gd name="T18" fmla="*/ 348 h 348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4" h="348">
                      <a:moveTo>
                        <a:pt x="173" y="0"/>
                      </a:moveTo>
                      <a:cubicBezTo>
                        <a:pt x="77" y="0"/>
                        <a:pt x="0" y="77"/>
                        <a:pt x="0" y="173"/>
                      </a:cubicBezTo>
                      <a:cubicBezTo>
                        <a:pt x="0" y="270"/>
                        <a:pt x="77" y="348"/>
                        <a:pt x="174" y="348"/>
                      </a:cubicBezTo>
                      <a:lnTo>
                        <a:pt x="174" y="174"/>
                      </a:lnTo>
                      <a:lnTo>
                        <a:pt x="173" y="0"/>
                      </a:lnTo>
                      <a:close/>
                    </a:path>
                  </a:pathLst>
                </a:custGeom>
                <a:grpFill/>
                <a:ln w="38100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1" name="Freeform 23"/>
              <p:cNvSpPr/>
              <p:nvPr/>
            </p:nvSpPr>
            <p:spPr bwMode="auto">
              <a:xfrm rot="3600000">
                <a:off x="3064" y="2263"/>
                <a:ext cx="194" cy="758"/>
              </a:xfrm>
              <a:custGeom>
                <a:gdLst>
                  <a:gd name="T0" fmla="*/ 215 w 174"/>
                  <a:gd name="T1" fmla="*/ 0 h 348"/>
                  <a:gd name="T2" fmla="*/ 0 w 174"/>
                  <a:gd name="T3" fmla="*/ 821 h 348"/>
                  <a:gd name="T4" fmla="*/ 216 w 174"/>
                  <a:gd name="T5" fmla="*/ 1651 h 348"/>
                  <a:gd name="T6" fmla="*/ 216 w 174"/>
                  <a:gd name="T7" fmla="*/ 826 h 348"/>
                  <a:gd name="T8" fmla="*/ 215 w 174"/>
                  <a:gd name="T9" fmla="*/ 0 h 3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4"/>
                  <a:gd name="T16" fmla="*/ 0 h 348"/>
                  <a:gd name="T17" fmla="*/ 174 w 174"/>
                  <a:gd name="T18" fmla="*/ 348 h 348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pFill/>
              <a:ln w="38100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9478" name="WordArt 33"/>
            <p:cNvSpPr>
              <a:spLocks noTextEdit="1"/>
            </p:cNvSpPr>
            <p:nvPr/>
          </p:nvSpPr>
          <p:spPr>
            <a:xfrm>
              <a:off x="928662" y="4214818"/>
              <a:ext cx="381000" cy="425450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 sz="2400">
                  <a:ln w="9525" cap="flat" cmpd="sng">
                    <a:solidFill>
                      <a:schemeClr val="bg1"/>
                    </a:solidFill>
                    <a:prstDash val="solid"/>
                    <a:headEnd type="none" w="med" len="med"/>
                    <a:tailEnd type="none" w="med" len="med"/>
                  </a:ln>
                  <a:gradFill rotWithShape="1">
                    <a:gsLst>
                      <a:gs pos="0">
                        <a:srgbClr val="EAEAEA"/>
                      </a:gs>
                      <a:gs pos="100000">
                        <a:srgbClr val="B2B2B2"/>
                      </a:gs>
                    </a:gsLst>
                    <a:lin ang="5400000" scaled="1"/>
                  </a:gradFill>
                  <a:latin typeface="黑体" panose="02010609060101010101" pitchFamily="49" charset="-122"/>
                  <a:ea typeface="黑体" panose="02010609060101010101" pitchFamily="49" charset="-122"/>
                </a:rPr>
                <a:t>1</a:t>
              </a:r>
              <a:endParaRPr lang="zh-CN" altLang="en-US" sz="2400">
                <a:ln w="9525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EAEAEA"/>
                    </a:gs>
                    <a:gs pos="100000">
                      <a:srgbClr val="B2B2B2"/>
                    </a:gs>
                  </a:gsLst>
                  <a:lin ang="5400000" scaled="1"/>
                </a:gra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sp>
        <p:nvSpPr>
          <p:cNvPr id="19467" name="TextBox 38"/>
          <p:cNvSpPr txBox="1"/>
          <p:nvPr/>
        </p:nvSpPr>
        <p:spPr>
          <a:xfrm>
            <a:off x="571500" y="4929188"/>
            <a:ext cx="1500188" cy="1200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海黎胥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霍夫曼（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1845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None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“不安分的菲力”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468" name="TextBox 39"/>
          <p:cNvSpPr txBox="1"/>
          <p:nvPr/>
        </p:nvSpPr>
        <p:spPr>
          <a:xfrm>
            <a:off x="2071688" y="4933950"/>
            <a:ext cx="1492250" cy="915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乔治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史蒂尔（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1902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None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多动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469" name="TextBox 40"/>
          <p:cNvSpPr txBox="1"/>
          <p:nvPr/>
        </p:nvSpPr>
        <p:spPr>
          <a:xfrm>
            <a:off x="3500438" y="4929188"/>
            <a:ext cx="1357312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脑损伤综合征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9470" name="组合 58"/>
          <p:cNvGrpSpPr/>
          <p:nvPr/>
        </p:nvGrpSpPr>
        <p:grpSpPr>
          <a:xfrm>
            <a:off x="6643688" y="4071938"/>
            <a:ext cx="777875" cy="758825"/>
            <a:chOff x="6643702" y="4071942"/>
            <a:chExt cx="777875" cy="758825"/>
          </a:xfrm>
        </p:grpSpPr>
        <p:grpSp>
          <p:nvGrpSpPr>
            <p:cNvPr id="16" name="Group 9"/>
            <p:cNvGrpSpPr/>
            <p:nvPr/>
          </p:nvGrpSpPr>
          <p:grpSpPr>
            <a:xfrm>
              <a:off x="6643702" y="4071942"/>
              <a:ext cx="777875" cy="758825"/>
              <a:chOff x="2341" y="1703"/>
              <a:chExt cx="1242" cy="1216"/>
            </a:xfrm>
            <a:gradFill flip="none" rotWithShape="1">
              <a:gsLst>
                <a:gs pos="0">
                  <a:srgbClr val="B08600">
                    <a:shade val="30000"/>
                    <a:satMod val="115000"/>
                  </a:srgbClr>
                </a:gs>
                <a:gs pos="50000">
                  <a:srgbClr val="B08600">
                    <a:shade val="67500"/>
                    <a:satMod val="115000"/>
                  </a:srgbClr>
                </a:gs>
                <a:gs pos="100000">
                  <a:srgbClr val="B08600">
                    <a:shade val="100000"/>
                    <a:satMod val="115000"/>
                  </a:srgbClr>
                </a:gs>
              </a:gsLst>
              <a:lin ang="5400000" scaled="1"/>
            </a:gradFill>
          </p:grpSpPr>
          <p:grpSp>
            <p:nvGrpSpPr>
              <p:cNvPr id="17" name="Group 10"/>
              <p:cNvGrpSpPr/>
              <p:nvPr/>
            </p:nvGrpSpPr>
            <p:grpSpPr>
              <a:xfrm>
                <a:off x="2341" y="1703"/>
                <a:ext cx="1242" cy="1216"/>
                <a:chOff x="2341" y="1703"/>
                <a:chExt cx="1242" cy="1216"/>
              </a:xfrm>
              <a:grpFill/>
            </p:grpSpPr>
            <p:sp>
              <p:nvSpPr>
                <p:cNvPr id="45" name="Oval 11"/>
                <p:cNvSpPr>
                  <a:spLocks noChangeArrowheads="1"/>
                </p:cNvSpPr>
                <p:nvPr/>
              </p:nvSpPr>
              <p:spPr bwMode="gray">
                <a:xfrm>
                  <a:off x="2341" y="1703"/>
                  <a:ext cx="1242" cy="1216"/>
                </a:xfrm>
                <a:prstGeom prst="ellipse">
                  <a:avLst/>
                </a:prstGeom>
                <a:grpFill/>
                <a:ln w="28575" algn="ctr">
                  <a:solidFill>
                    <a:srgbClr val="C0C0C0"/>
                  </a:solidFill>
                  <a:round/>
                </a:ln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6" name="Freeform 12"/>
                <p:cNvSpPr/>
                <p:nvPr/>
              </p:nvSpPr>
              <p:spPr bwMode="auto">
                <a:xfrm rot="5400000">
                  <a:off x="2741" y="1375"/>
                  <a:ext cx="458" cy="1136"/>
                </a:xfrm>
                <a:custGeom>
                  <a:gdLst>
                    <a:gd name="T0" fmla="*/ 1198 w 174"/>
                    <a:gd name="T1" fmla="*/ 0 h 348"/>
                    <a:gd name="T2" fmla="*/ 0 w 174"/>
                    <a:gd name="T3" fmla="*/ 1844 h 348"/>
                    <a:gd name="T4" fmla="*/ 1206 w 174"/>
                    <a:gd name="T5" fmla="*/ 3708 h 348"/>
                    <a:gd name="T6" fmla="*/ 1206 w 174"/>
                    <a:gd name="T7" fmla="*/ 1854 h 348"/>
                    <a:gd name="T8" fmla="*/ 1198 w 174"/>
                    <a:gd name="T9" fmla="*/ 0 h 34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4"/>
                    <a:gd name="T16" fmla="*/ 0 h 348"/>
                    <a:gd name="T17" fmla="*/ 174 w 174"/>
                    <a:gd name="T18" fmla="*/ 348 h 348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4" h="348">
                      <a:moveTo>
                        <a:pt x="173" y="0"/>
                      </a:moveTo>
                      <a:cubicBezTo>
                        <a:pt x="77" y="0"/>
                        <a:pt x="0" y="77"/>
                        <a:pt x="0" y="173"/>
                      </a:cubicBezTo>
                      <a:cubicBezTo>
                        <a:pt x="0" y="270"/>
                        <a:pt x="77" y="348"/>
                        <a:pt x="174" y="348"/>
                      </a:cubicBezTo>
                      <a:lnTo>
                        <a:pt x="174" y="174"/>
                      </a:lnTo>
                      <a:lnTo>
                        <a:pt x="173" y="0"/>
                      </a:lnTo>
                      <a:close/>
                    </a:path>
                  </a:pathLst>
                </a:custGeom>
                <a:grpFill/>
                <a:ln w="38100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4" name="Freeform 13"/>
              <p:cNvSpPr/>
              <p:nvPr/>
            </p:nvSpPr>
            <p:spPr bwMode="auto">
              <a:xfrm rot="3600000">
                <a:off x="3064" y="2263"/>
                <a:ext cx="194" cy="758"/>
              </a:xfrm>
              <a:custGeom>
                <a:gdLst>
                  <a:gd name="T0" fmla="*/ 215 w 174"/>
                  <a:gd name="T1" fmla="*/ 0 h 348"/>
                  <a:gd name="T2" fmla="*/ 0 w 174"/>
                  <a:gd name="T3" fmla="*/ 821 h 348"/>
                  <a:gd name="T4" fmla="*/ 216 w 174"/>
                  <a:gd name="T5" fmla="*/ 1651 h 348"/>
                  <a:gd name="T6" fmla="*/ 216 w 174"/>
                  <a:gd name="T7" fmla="*/ 826 h 348"/>
                  <a:gd name="T8" fmla="*/ 215 w 174"/>
                  <a:gd name="T9" fmla="*/ 0 h 3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4"/>
                  <a:gd name="T16" fmla="*/ 0 h 348"/>
                  <a:gd name="T17" fmla="*/ 174 w 174"/>
                  <a:gd name="T18" fmla="*/ 348 h 348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4" h="348">
                    <a:moveTo>
                      <a:pt x="173" y="0"/>
                    </a:moveTo>
                    <a:cubicBezTo>
                      <a:pt x="77" y="0"/>
                      <a:pt x="0" y="77"/>
                      <a:pt x="0" y="173"/>
                    </a:cubicBezTo>
                    <a:cubicBezTo>
                      <a:pt x="0" y="270"/>
                      <a:pt x="77" y="348"/>
                      <a:pt x="174" y="348"/>
                    </a:cubicBezTo>
                    <a:lnTo>
                      <a:pt x="174" y="174"/>
                    </a:lnTo>
                    <a:lnTo>
                      <a:pt x="173" y="0"/>
                    </a:lnTo>
                    <a:close/>
                  </a:path>
                </a:pathLst>
              </a:custGeom>
              <a:grpFill/>
              <a:ln w="38100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9476" name="WordArt 34"/>
            <p:cNvSpPr>
              <a:spLocks noTextEdit="1"/>
            </p:cNvSpPr>
            <p:nvPr/>
          </p:nvSpPr>
          <p:spPr>
            <a:xfrm>
              <a:off x="6858016" y="4214818"/>
              <a:ext cx="381000" cy="425450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 sz="2400">
                  <a:ln w="9525" cap="flat" cmpd="sng">
                    <a:solidFill>
                      <a:schemeClr val="bg1"/>
                    </a:solidFill>
                    <a:prstDash val="solid"/>
                    <a:headEnd type="none" w="med" len="med"/>
                    <a:tailEnd type="none" w="med" len="med"/>
                  </a:ln>
                  <a:gradFill rotWithShape="1">
                    <a:gsLst>
                      <a:gs pos="0">
                        <a:srgbClr val="EAEAEA"/>
                      </a:gs>
                      <a:gs pos="100000">
                        <a:srgbClr val="B2B2B2"/>
                      </a:gs>
                    </a:gsLst>
                    <a:lin ang="5400000" scaled="1"/>
                  </a:gradFill>
                  <a:latin typeface="黑体" panose="02010609060101010101" pitchFamily="49" charset="-122"/>
                  <a:ea typeface="黑体" panose="02010609060101010101" pitchFamily="49" charset="-122"/>
                </a:rPr>
                <a:t>5</a:t>
              </a:r>
              <a:endParaRPr lang="zh-CN" altLang="en-US" sz="2400">
                <a:ln w="9525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EAEAEA"/>
                    </a:gs>
                    <a:gs pos="100000">
                      <a:srgbClr val="B2B2B2"/>
                    </a:gs>
                  </a:gsLst>
                  <a:lin ang="5400000" scaled="1"/>
                </a:gra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cxnSp>
        <p:nvCxnSpPr>
          <p:cNvPr id="19471" name="直接连接符 59"/>
          <p:cNvCxnSpPr/>
          <p:nvPr/>
        </p:nvCxnSpPr>
        <p:spPr>
          <a:xfrm>
            <a:off x="4572000" y="4429125"/>
            <a:ext cx="642938" cy="1588"/>
          </a:xfrm>
          <a:prstGeom prst="line">
            <a:avLst/>
          </a:prstGeom>
          <a:ln w="127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19472" name="直接连接符 59"/>
          <p:cNvCxnSpPr/>
          <p:nvPr/>
        </p:nvCxnSpPr>
        <p:spPr>
          <a:xfrm>
            <a:off x="6000750" y="4429125"/>
            <a:ext cx="642938" cy="1588"/>
          </a:xfrm>
          <a:prstGeom prst="line">
            <a:avLst/>
          </a:prstGeom>
          <a:ln w="127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19473" name="TextBox 52"/>
          <p:cNvSpPr txBox="1"/>
          <p:nvPr/>
        </p:nvSpPr>
        <p:spPr>
          <a:xfrm>
            <a:off x="5000625" y="4929188"/>
            <a:ext cx="1357313" cy="9239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世纪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50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年代后期，运动过度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474" name="TextBox 53"/>
          <p:cNvSpPr txBox="1"/>
          <p:nvPr/>
        </p:nvSpPr>
        <p:spPr>
          <a:xfrm>
            <a:off x="6357938" y="3071813"/>
            <a:ext cx="1500187" cy="9239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世纪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70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年代，注意缺陷多动障碍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>
          <a:xfrm>
            <a:off x="428625" y="5143500"/>
            <a:ext cx="8143875" cy="857250"/>
          </a:xfrm>
        </p:spPr>
        <p:txBody>
          <a:bodyPr vert="horz" wrap="square" lIns="91440" tIns="45720" rIns="91440" bIns="45720" anchor="ctr" anchorCtr="0"/>
          <a:lstStyle/>
          <a:p>
            <a:pPr marL="440055" indent="7620">
              <a:spcBef>
                <a:spcPts val="1200"/>
              </a:spcBef>
            </a:pPr>
            <a:r>
              <a:rPr lang="zh-CN" altLang="en-US" sz="2800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学习困难：表现为学习成绩低下。</a:t>
            </a:r>
            <a:br>
              <a:rPr lang="en-US" altLang="zh-CN" sz="2800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</a:br>
            <a:r>
              <a:rPr lang="zh-CN" altLang="en-US" sz="2800">
                <a:solidFill>
                  <a:schemeClr val="tx1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情绪行为障碍。</a:t>
            </a:r>
            <a:endParaRPr lang="zh-CN" altLang="en-US" sz="28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0483" name="组合 28"/>
          <p:cNvGrpSpPr/>
          <p:nvPr/>
        </p:nvGrpSpPr>
        <p:grpSpPr>
          <a:xfrm>
            <a:off x="714375" y="1857375"/>
            <a:ext cx="6223000" cy="746125"/>
            <a:chOff x="1365250" y="2070100"/>
            <a:chExt cx="6223000" cy="746125"/>
          </a:xfrm>
        </p:grpSpPr>
        <p:grpSp>
          <p:nvGrpSpPr>
            <p:cNvPr id="20504" name="Group 69"/>
            <p:cNvGrpSpPr/>
            <p:nvPr/>
          </p:nvGrpSpPr>
          <p:grpSpPr>
            <a:xfrm>
              <a:off x="1365250" y="2070100"/>
              <a:ext cx="876479" cy="746125"/>
              <a:chOff x="1110" y="2656"/>
              <a:chExt cx="1549" cy="1351"/>
            </a:xfrm>
          </p:grpSpPr>
          <p:sp>
            <p:nvSpPr>
              <p:cNvPr id="42" name="AutoShape 70"/>
              <p:cNvSpPr>
                <a:spLocks noChangeArrowheads="1"/>
              </p:cNvSpPr>
              <p:nvPr/>
            </p:nvSpPr>
            <p:spPr bwMode="gray">
              <a:xfrm>
                <a:off x="1124" y="2679"/>
                <a:ext cx="1535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solidFill>
                <a:srgbClr val="808080"/>
              </a:soli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华文隶书" panose="02010800040101010101" pitchFamily="2" charset="-122"/>
                  <a:ea typeface="华文细黑" panose="02010600040101010101" pitchFamily="2" charset="-122"/>
                  <a:cs typeface="+mn-cs"/>
                </a:endParaRPr>
              </a:p>
            </p:txBody>
          </p:sp>
          <p:sp>
            <p:nvSpPr>
              <p:cNvPr id="43" name="AutoShape 71"/>
              <p:cNvSpPr>
                <a:spLocks noChangeArrowheads="1"/>
              </p:cNvSpPr>
              <p:nvPr/>
            </p:nvSpPr>
            <p:spPr bwMode="gray">
              <a:xfrm>
                <a:off x="1110" y="2656"/>
                <a:ext cx="1535" cy="1328"/>
              </a:xfrm>
              <a:prstGeom prst="hexagon">
                <a:avLst>
                  <a:gd name="adj" fmla="val 28916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499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1">
                    <a:srgbClr val="E6E6E6"/>
                  </a:gs>
                  <a:gs pos="66001">
                    <a:srgbClr val="7D8496"/>
                  </a:gs>
                  <a:gs pos="73500">
                    <a:srgbClr val="E6E6E6"/>
                  </a:gs>
                  <a:gs pos="92501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 w="9525">
                <a:solidFill>
                  <a:srgbClr val="C0C0C0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华文隶书" panose="02010800040101010101" pitchFamily="2" charset="-122"/>
                  <a:ea typeface="华文细黑" panose="02010600040101010101" pitchFamily="2" charset="-122"/>
                  <a:cs typeface="+mn-cs"/>
                </a:endParaRPr>
              </a:p>
            </p:txBody>
          </p:sp>
          <p:sp>
            <p:nvSpPr>
              <p:cNvPr id="44" name="AutoShape 72"/>
              <p:cNvSpPr>
                <a:spLocks noChangeArrowheads="1"/>
              </p:cNvSpPr>
              <p:nvPr/>
            </p:nvSpPr>
            <p:spPr bwMode="gray">
              <a:xfrm>
                <a:off x="1200" y="2736"/>
                <a:ext cx="1349" cy="1167"/>
              </a:xfrm>
              <a:prstGeom prst="hexagon">
                <a:avLst>
                  <a:gd name="adj" fmla="val 28896"/>
                  <a:gd name="vf" fmla="val 115470"/>
                </a:avLst>
              </a:prstGeom>
              <a:gradFill rotWithShape="1">
                <a:gsLst>
                  <a:gs pos="0">
                    <a:schemeClr val="hlink">
                      <a:gamma/>
                      <a:shade val="46275"/>
                      <a:invGamma/>
                    </a:schemeClr>
                  </a:gs>
                  <a:gs pos="100000">
                    <a:schemeClr val="hlink"/>
                  </a:gs>
                </a:gsLst>
                <a:lin ang="2700000" scaled="1"/>
              </a:gradFill>
              <a:ln w="9525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华文隶书" panose="02010800040101010101" pitchFamily="2" charset="-122"/>
                  <a:ea typeface="华文细黑" panose="02010600040101010101" pitchFamily="2" charset="-122"/>
                  <a:cs typeface="+mn-cs"/>
                </a:endParaRPr>
              </a:p>
            </p:txBody>
          </p:sp>
        </p:grpSp>
        <p:sp>
          <p:nvSpPr>
            <p:cNvPr id="39" name="Line 73"/>
            <p:cNvSpPr>
              <a:spLocks noChangeShapeType="1"/>
            </p:cNvSpPr>
            <p:nvPr/>
          </p:nvSpPr>
          <p:spPr bwMode="auto">
            <a:xfrm>
              <a:off x="2066925" y="2754313"/>
              <a:ext cx="5521325" cy="0"/>
            </a:xfrm>
            <a:prstGeom prst="line">
              <a:avLst/>
            </a:prstGeom>
            <a:noFill/>
            <a:ln w="25400">
              <a:solidFill>
                <a:schemeClr val="tx2"/>
              </a:solidFill>
              <a:prstDash val="sysDot"/>
              <a:round/>
              <a:tailEnd type="oval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华文隶书" panose="020108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20506" name="Text Box 74"/>
            <p:cNvSpPr txBox="1"/>
            <p:nvPr/>
          </p:nvSpPr>
          <p:spPr>
            <a:xfrm>
              <a:off x="2571736" y="2143116"/>
              <a:ext cx="1826141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buNone/>
              </a:pPr>
              <a:r>
                <a:rPr lang="zh-CN" altLang="en-US" sz="3200" b="1">
                  <a:latin typeface="Arial" pitchFamily="34" charset="0"/>
                  <a:ea typeface="华文中宋" panose="02010600040101010101" pitchFamily="2" charset="-122"/>
                </a:rPr>
                <a:t>注意缺陷</a:t>
              </a:r>
              <a:endParaRPr lang="zh-CN" altLang="en-US" sz="3200" b="1">
                <a:latin typeface="Arial" pitchFamily="34" charset="0"/>
                <a:ea typeface="华文中宋" panose="02010600040101010101" pitchFamily="2" charset="-122"/>
              </a:endParaRPr>
            </a:p>
          </p:txBody>
        </p:sp>
        <p:sp>
          <p:nvSpPr>
            <p:cNvPr id="20507" name="Text Box 75"/>
            <p:cNvSpPr txBox="1"/>
            <p:nvPr/>
          </p:nvSpPr>
          <p:spPr>
            <a:xfrm>
              <a:off x="1602630" y="2180505"/>
              <a:ext cx="412292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buNone/>
              </a:pPr>
              <a:r>
                <a:rPr lang="en-US" altLang="zh-CN" sz="3200" b="1">
                  <a:solidFill>
                    <a:schemeClr val="bg1"/>
                  </a:solidFill>
                  <a:latin typeface="Arial" pitchFamily="34" charset="0"/>
                  <a:ea typeface="华文中宋" panose="02010600040101010101" pitchFamily="2" charset="-122"/>
                </a:rPr>
                <a:t>1</a:t>
              </a:r>
              <a:endParaRPr lang="en-US" altLang="zh-CN" sz="3200" b="1">
                <a:solidFill>
                  <a:schemeClr val="bg1"/>
                </a:solidFill>
                <a:latin typeface="Arial" pitchFamily="34" charset="0"/>
                <a:ea typeface="华文中宋" panose="02010600040101010101" pitchFamily="2" charset="-122"/>
              </a:endParaRPr>
            </a:p>
          </p:txBody>
        </p:sp>
      </p:grpSp>
      <p:grpSp>
        <p:nvGrpSpPr>
          <p:cNvPr id="20484" name="组合 29"/>
          <p:cNvGrpSpPr/>
          <p:nvPr/>
        </p:nvGrpSpPr>
        <p:grpSpPr>
          <a:xfrm>
            <a:off x="714375" y="2913063"/>
            <a:ext cx="6223000" cy="717550"/>
            <a:chOff x="1365250" y="3125788"/>
            <a:chExt cx="6223000" cy="717550"/>
          </a:xfrm>
        </p:grpSpPr>
        <p:grpSp>
          <p:nvGrpSpPr>
            <p:cNvPr id="20497" name="Group 77"/>
            <p:cNvGrpSpPr/>
            <p:nvPr/>
          </p:nvGrpSpPr>
          <p:grpSpPr>
            <a:xfrm>
              <a:off x="1365250" y="3125788"/>
              <a:ext cx="876479" cy="717550"/>
              <a:chOff x="3174" y="2656"/>
              <a:chExt cx="1549" cy="1351"/>
            </a:xfrm>
          </p:grpSpPr>
          <p:sp>
            <p:nvSpPr>
              <p:cNvPr id="50" name="AutoShape 78"/>
              <p:cNvSpPr>
                <a:spLocks noChangeArrowheads="1"/>
              </p:cNvSpPr>
              <p:nvPr/>
            </p:nvSpPr>
            <p:spPr bwMode="gray">
              <a:xfrm>
                <a:off x="3188" y="2680"/>
                <a:ext cx="1535" cy="1327"/>
              </a:xfrm>
              <a:prstGeom prst="hexagon">
                <a:avLst>
                  <a:gd name="adj" fmla="val 28916"/>
                  <a:gd name="vf" fmla="val 115470"/>
                </a:avLst>
              </a:prstGeom>
              <a:solidFill>
                <a:srgbClr val="808080"/>
              </a:soli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华文隶书" panose="02010800040101010101" pitchFamily="2" charset="-122"/>
                  <a:ea typeface="华文细黑" panose="02010600040101010101" pitchFamily="2" charset="-122"/>
                  <a:cs typeface="+mn-cs"/>
                </a:endParaRPr>
              </a:p>
            </p:txBody>
          </p:sp>
          <p:sp>
            <p:nvSpPr>
              <p:cNvPr id="51" name="AutoShape 79"/>
              <p:cNvSpPr>
                <a:spLocks noChangeArrowheads="1"/>
              </p:cNvSpPr>
              <p:nvPr/>
            </p:nvSpPr>
            <p:spPr bwMode="gray">
              <a:xfrm>
                <a:off x="3174" y="2656"/>
                <a:ext cx="1535" cy="1327"/>
              </a:xfrm>
              <a:prstGeom prst="hexagon">
                <a:avLst>
                  <a:gd name="adj" fmla="val 28916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499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1">
                    <a:srgbClr val="E6E6E6"/>
                  </a:gs>
                  <a:gs pos="66001">
                    <a:srgbClr val="7D8496"/>
                  </a:gs>
                  <a:gs pos="73500">
                    <a:srgbClr val="E6E6E6"/>
                  </a:gs>
                  <a:gs pos="92501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 w="9525">
                <a:solidFill>
                  <a:srgbClr val="C0C0C0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华文隶书" panose="02010800040101010101" pitchFamily="2" charset="-122"/>
                  <a:ea typeface="华文细黑" panose="02010600040101010101" pitchFamily="2" charset="-122"/>
                  <a:cs typeface="+mn-cs"/>
                </a:endParaRPr>
              </a:p>
            </p:txBody>
          </p:sp>
          <p:sp>
            <p:nvSpPr>
              <p:cNvPr id="52" name="AutoShape 80"/>
              <p:cNvSpPr>
                <a:spLocks noChangeArrowheads="1"/>
              </p:cNvSpPr>
              <p:nvPr/>
            </p:nvSpPr>
            <p:spPr bwMode="gray">
              <a:xfrm>
                <a:off x="3264" y="2737"/>
                <a:ext cx="1349" cy="1169"/>
              </a:xfrm>
              <a:prstGeom prst="hexagon">
                <a:avLst>
                  <a:gd name="adj" fmla="val 28896"/>
                  <a:gd name="vf" fmla="val 115470"/>
                </a:avLst>
              </a:prstGeom>
              <a:gradFill rotWithShape="1">
                <a:gsLst>
                  <a:gs pos="0">
                    <a:schemeClr val="accent1">
                      <a:gamma/>
                      <a:shade val="46275"/>
                      <a:invGamma/>
                    </a:schemeClr>
                  </a:gs>
                  <a:gs pos="100000">
                    <a:schemeClr val="accent1"/>
                  </a:gs>
                </a:gsLst>
                <a:lin ang="2700000" scaled="1"/>
              </a:gradFill>
              <a:ln w="9525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华文隶书" panose="02010800040101010101" pitchFamily="2" charset="-122"/>
                  <a:ea typeface="华文细黑" panose="02010600040101010101" pitchFamily="2" charset="-122"/>
                  <a:cs typeface="+mn-cs"/>
                </a:endParaRPr>
              </a:p>
            </p:txBody>
          </p:sp>
        </p:grpSp>
        <p:sp>
          <p:nvSpPr>
            <p:cNvPr id="47" name="Line 81"/>
            <p:cNvSpPr>
              <a:spLocks noChangeShapeType="1"/>
            </p:cNvSpPr>
            <p:nvPr/>
          </p:nvSpPr>
          <p:spPr bwMode="auto">
            <a:xfrm>
              <a:off x="2066925" y="3783013"/>
              <a:ext cx="5521325" cy="0"/>
            </a:xfrm>
            <a:prstGeom prst="line">
              <a:avLst/>
            </a:prstGeom>
            <a:noFill/>
            <a:ln w="25400">
              <a:solidFill>
                <a:schemeClr val="tx2"/>
              </a:solidFill>
              <a:prstDash val="sysDot"/>
              <a:round/>
              <a:tailEnd type="oval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华文隶书" panose="020108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20499" name="Text Box 82"/>
            <p:cNvSpPr txBox="1"/>
            <p:nvPr/>
          </p:nvSpPr>
          <p:spPr>
            <a:xfrm>
              <a:off x="2571736" y="3214686"/>
              <a:ext cx="1005403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buNone/>
              </a:pPr>
              <a:r>
                <a:rPr lang="zh-CN" altLang="en-US" sz="3200" b="1">
                  <a:latin typeface="Arial" pitchFamily="34" charset="0"/>
                  <a:ea typeface="华文中宋" panose="02010600040101010101" pitchFamily="2" charset="-122"/>
                </a:rPr>
                <a:t>多动</a:t>
              </a:r>
              <a:endParaRPr lang="en-US" altLang="zh-CN" sz="3200" b="1">
                <a:latin typeface="Arial" pitchFamily="34" charset="0"/>
                <a:ea typeface="华文中宋" panose="02010600040101010101" pitchFamily="2" charset="-122"/>
              </a:endParaRPr>
            </a:p>
          </p:txBody>
        </p:sp>
        <p:sp>
          <p:nvSpPr>
            <p:cNvPr id="20500" name="Text Box 83"/>
            <p:cNvSpPr txBox="1"/>
            <p:nvPr/>
          </p:nvSpPr>
          <p:spPr>
            <a:xfrm>
              <a:off x="1602630" y="3231965"/>
              <a:ext cx="412292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buNone/>
              </a:pPr>
              <a:r>
                <a:rPr lang="en-US" altLang="zh-CN" sz="3200" b="1">
                  <a:solidFill>
                    <a:schemeClr val="bg1"/>
                  </a:solidFill>
                  <a:latin typeface="Arial" pitchFamily="34" charset="0"/>
                  <a:ea typeface="华文中宋" panose="02010600040101010101" pitchFamily="2" charset="-122"/>
                </a:rPr>
                <a:t>2</a:t>
              </a:r>
              <a:endParaRPr lang="en-US" altLang="zh-CN" sz="3200" b="1">
                <a:solidFill>
                  <a:schemeClr val="bg1"/>
                </a:solidFill>
                <a:latin typeface="Arial" pitchFamily="34" charset="0"/>
                <a:ea typeface="华文中宋" panose="02010600040101010101" pitchFamily="2" charset="-122"/>
              </a:endParaRPr>
            </a:p>
          </p:txBody>
        </p:sp>
      </p:grpSp>
      <p:grpSp>
        <p:nvGrpSpPr>
          <p:cNvPr id="20485" name="组合 30"/>
          <p:cNvGrpSpPr/>
          <p:nvPr/>
        </p:nvGrpSpPr>
        <p:grpSpPr>
          <a:xfrm>
            <a:off x="714375" y="3960813"/>
            <a:ext cx="6223000" cy="717550"/>
            <a:chOff x="1365250" y="4173538"/>
            <a:chExt cx="6223000" cy="717550"/>
          </a:xfrm>
        </p:grpSpPr>
        <p:grpSp>
          <p:nvGrpSpPr>
            <p:cNvPr id="20490" name="Group 85"/>
            <p:cNvGrpSpPr/>
            <p:nvPr/>
          </p:nvGrpSpPr>
          <p:grpSpPr>
            <a:xfrm>
              <a:off x="1365250" y="4173538"/>
              <a:ext cx="876300" cy="717550"/>
              <a:chOff x="1110" y="2656"/>
              <a:chExt cx="1549" cy="1351"/>
            </a:xfrm>
          </p:grpSpPr>
          <p:sp>
            <p:nvSpPr>
              <p:cNvPr id="58" name="AutoShape 86"/>
              <p:cNvSpPr>
                <a:spLocks noChangeArrowheads="1"/>
              </p:cNvSpPr>
              <p:nvPr/>
            </p:nvSpPr>
            <p:spPr bwMode="gray">
              <a:xfrm>
                <a:off x="1124" y="2680"/>
                <a:ext cx="1535" cy="1327"/>
              </a:xfrm>
              <a:prstGeom prst="hexagon">
                <a:avLst>
                  <a:gd name="adj" fmla="val 28916"/>
                  <a:gd name="vf" fmla="val 115470"/>
                </a:avLst>
              </a:prstGeom>
              <a:solidFill>
                <a:srgbClr val="808080"/>
              </a:soli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华文隶书" panose="02010800040101010101" pitchFamily="2" charset="-122"/>
                  <a:ea typeface="华文细黑" panose="02010600040101010101" pitchFamily="2" charset="-122"/>
                  <a:cs typeface="+mn-cs"/>
                </a:endParaRPr>
              </a:p>
            </p:txBody>
          </p:sp>
          <p:sp>
            <p:nvSpPr>
              <p:cNvPr id="59" name="AutoShape 87"/>
              <p:cNvSpPr>
                <a:spLocks noChangeArrowheads="1"/>
              </p:cNvSpPr>
              <p:nvPr/>
            </p:nvSpPr>
            <p:spPr bwMode="gray">
              <a:xfrm>
                <a:off x="1110" y="2656"/>
                <a:ext cx="1535" cy="1327"/>
              </a:xfrm>
              <a:prstGeom prst="hexagon">
                <a:avLst>
                  <a:gd name="adj" fmla="val 28916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499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1">
                    <a:srgbClr val="E6E6E6"/>
                  </a:gs>
                  <a:gs pos="66001">
                    <a:srgbClr val="7D8496"/>
                  </a:gs>
                  <a:gs pos="73500">
                    <a:srgbClr val="E6E6E6"/>
                  </a:gs>
                  <a:gs pos="92501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 w="9525">
                <a:solidFill>
                  <a:srgbClr val="C0C0C0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华文隶书" panose="02010800040101010101" pitchFamily="2" charset="-122"/>
                  <a:ea typeface="华文细黑" panose="02010600040101010101" pitchFamily="2" charset="-122"/>
                  <a:cs typeface="+mn-cs"/>
                </a:endParaRPr>
              </a:p>
            </p:txBody>
          </p:sp>
          <p:sp>
            <p:nvSpPr>
              <p:cNvPr id="60" name="AutoShape 88"/>
              <p:cNvSpPr>
                <a:spLocks noChangeArrowheads="1"/>
              </p:cNvSpPr>
              <p:nvPr/>
            </p:nvSpPr>
            <p:spPr bwMode="gray">
              <a:xfrm>
                <a:off x="1200" y="2737"/>
                <a:ext cx="1350" cy="1169"/>
              </a:xfrm>
              <a:prstGeom prst="hexagon">
                <a:avLst>
                  <a:gd name="adj" fmla="val 28896"/>
                  <a:gd name="vf" fmla="val 115470"/>
                </a:avLst>
              </a:prstGeom>
              <a:gradFill rotWithShape="1">
                <a:gsLst>
                  <a:gs pos="0">
                    <a:schemeClr val="hlink">
                      <a:gamma/>
                      <a:shade val="46275"/>
                      <a:invGamma/>
                    </a:schemeClr>
                  </a:gs>
                  <a:gs pos="100000">
                    <a:schemeClr val="hlink"/>
                  </a:gs>
                </a:gsLst>
                <a:lin ang="2700000" scaled="1"/>
              </a:gradFill>
              <a:ln w="9525">
                <a:solidFill>
                  <a:schemeClr val="bg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华文隶书" panose="02010800040101010101" pitchFamily="2" charset="-122"/>
                  <a:ea typeface="华文细黑" panose="02010600040101010101" pitchFamily="2" charset="-122"/>
                  <a:cs typeface="+mn-cs"/>
                </a:endParaRPr>
              </a:p>
            </p:txBody>
          </p:sp>
        </p:grpSp>
        <p:sp>
          <p:nvSpPr>
            <p:cNvPr id="55" name="Line 89"/>
            <p:cNvSpPr>
              <a:spLocks noChangeShapeType="1"/>
            </p:cNvSpPr>
            <p:nvPr/>
          </p:nvSpPr>
          <p:spPr bwMode="auto">
            <a:xfrm>
              <a:off x="2066925" y="4830763"/>
              <a:ext cx="5521325" cy="1587"/>
            </a:xfrm>
            <a:prstGeom prst="line">
              <a:avLst/>
            </a:prstGeom>
            <a:noFill/>
            <a:ln w="25400">
              <a:solidFill>
                <a:schemeClr val="tx2"/>
              </a:solidFill>
              <a:prstDash val="sysDot"/>
              <a:round/>
              <a:tailEnd type="oval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华文隶书" panose="020108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20492" name="Text Box 90"/>
            <p:cNvSpPr txBox="1"/>
            <p:nvPr/>
          </p:nvSpPr>
          <p:spPr>
            <a:xfrm>
              <a:off x="2643174" y="4214813"/>
              <a:ext cx="1285875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buNone/>
              </a:pPr>
              <a:r>
                <a:rPr lang="zh-CN" altLang="en-US" sz="3200" b="1">
                  <a:latin typeface="Arial" pitchFamily="34" charset="0"/>
                  <a:ea typeface="华文中宋" panose="02010600040101010101" pitchFamily="2" charset="-122"/>
                </a:rPr>
                <a:t>冲动</a:t>
              </a:r>
              <a:endParaRPr lang="en-US" altLang="zh-CN" sz="3200" b="1">
                <a:latin typeface="Arial" pitchFamily="34" charset="0"/>
                <a:ea typeface="华文中宋" panose="02010600040101010101" pitchFamily="2" charset="-122"/>
              </a:endParaRPr>
            </a:p>
          </p:txBody>
        </p:sp>
        <p:sp>
          <p:nvSpPr>
            <p:cNvPr id="20493" name="Text Box 91"/>
            <p:cNvSpPr txBox="1"/>
            <p:nvPr/>
          </p:nvSpPr>
          <p:spPr>
            <a:xfrm>
              <a:off x="1603375" y="4279900"/>
              <a:ext cx="412292" cy="58477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buNone/>
              </a:pPr>
              <a:r>
                <a:rPr lang="en-US" altLang="zh-CN" sz="3200" b="1">
                  <a:solidFill>
                    <a:schemeClr val="bg1"/>
                  </a:solidFill>
                  <a:latin typeface="Arial" pitchFamily="34" charset="0"/>
                  <a:ea typeface="华文中宋" panose="02010600040101010101" pitchFamily="2" charset="-122"/>
                </a:rPr>
                <a:t>3</a:t>
              </a:r>
              <a:endParaRPr lang="en-US" altLang="zh-CN" sz="3200" b="1">
                <a:solidFill>
                  <a:schemeClr val="bg1"/>
                </a:solidFill>
                <a:latin typeface="Arial" pitchFamily="34" charset="0"/>
                <a:ea typeface="华文中宋" panose="02010600040101010101" pitchFamily="2" charset="-122"/>
              </a:endParaRPr>
            </a:p>
          </p:txBody>
        </p:sp>
      </p:grpSp>
      <p:sp>
        <p:nvSpPr>
          <p:cNvPr id="20486" name="Text Box 74"/>
          <p:cNvSpPr txBox="1"/>
          <p:nvPr/>
        </p:nvSpPr>
        <p:spPr>
          <a:xfrm>
            <a:off x="3287713" y="1930400"/>
            <a:ext cx="4699000" cy="584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buNone/>
            </a:pPr>
            <a:r>
              <a:rPr lang="zh-CN" altLang="en-US" sz="3200" b="1">
                <a:latin typeface="Arial" pitchFamily="34" charset="0"/>
                <a:ea typeface="华文中宋" panose="02010600040101010101" pitchFamily="2" charset="-122"/>
              </a:rPr>
              <a:t>（持久注意或警戒缺陷）</a:t>
            </a:r>
            <a:endParaRPr lang="zh-CN" altLang="en-US" sz="32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20487" name="Text Box 74"/>
          <p:cNvSpPr txBox="1"/>
          <p:nvPr/>
        </p:nvSpPr>
        <p:spPr>
          <a:xfrm>
            <a:off x="2563813" y="3001963"/>
            <a:ext cx="5519737" cy="584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buNone/>
            </a:pPr>
            <a:r>
              <a:rPr lang="zh-CN" altLang="en-US" sz="3200" b="1">
                <a:latin typeface="Arial" pitchFamily="34" charset="0"/>
                <a:ea typeface="华文中宋" panose="02010600040101010101" pitchFamily="2" charset="-122"/>
              </a:rPr>
              <a:t>（不恰当并导致破坏性结果）</a:t>
            </a:r>
            <a:endParaRPr lang="zh-CN" altLang="en-US" sz="32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20488" name="Text Box 74"/>
          <p:cNvSpPr txBox="1"/>
          <p:nvPr/>
        </p:nvSpPr>
        <p:spPr>
          <a:xfrm>
            <a:off x="2646363" y="4002088"/>
            <a:ext cx="4287837" cy="584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buNone/>
            </a:pPr>
            <a:r>
              <a:rPr lang="zh-CN" altLang="en-US" sz="3200" b="1">
                <a:latin typeface="Arial" pitchFamily="34" charset="0"/>
                <a:ea typeface="华文中宋" panose="02010600040101010101" pitchFamily="2" charset="-122"/>
              </a:rPr>
              <a:t>（行为和认知性冲动）</a:t>
            </a:r>
            <a:endParaRPr lang="zh-CN" altLang="en-US" sz="3200" b="1"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643063" y="285750"/>
            <a:ext cx="5072063" cy="7080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en-US" altLang="zh-CN" sz="4000" b="1" kern="1200" cap="none" spc="0" normalizeH="0" baseline="0" noProof="0">
                <a:solidFill>
                  <a:srgbClr val="FFFF00"/>
                </a:solidFill>
                <a:latin typeface="+mn-ea"/>
                <a:ea typeface="+mn-ea"/>
                <a:cs typeface="+mn-cs"/>
              </a:rPr>
              <a:t>ADHD</a:t>
            </a:r>
            <a:r>
              <a:rPr kumimoji="0" lang="zh-CN" altLang="en-US" sz="4000" b="1" kern="1200" cap="none" spc="0" normalizeH="0" baseline="0" noProof="0">
                <a:solidFill>
                  <a:srgbClr val="FFFF00"/>
                </a:solidFill>
                <a:latin typeface="+mn-ea"/>
                <a:ea typeface="+mn-ea"/>
                <a:cs typeface="+mn-cs"/>
              </a:rPr>
              <a:t>的核心特征</a:t>
            </a:r>
            <a:endParaRPr kumimoji="0" lang="zh-CN" altLang="en-US" sz="4000" b="1" kern="1200" cap="none" spc="0" normalizeH="0" baseline="0" noProof="0">
              <a:solidFill>
                <a:srgbClr val="FFFF00"/>
              </a:solidFill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Text Box 2"/>
          <p:cNvSpPr txBox="1">
            <a:spLocks noChangeArrowheads="1"/>
          </p:cNvSpPr>
          <p:nvPr/>
        </p:nvSpPr>
        <p:spPr bwMode="auto">
          <a:xfrm>
            <a:off x="1143000" y="1219200"/>
            <a:ext cx="6477000" cy="4619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0" lang="en-US" altLang="zh-CN" sz="2400" b="1" kern="1200" cap="none" spc="0" normalizeH="0" baseline="0" noProof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ADHD</a:t>
            </a:r>
            <a:r>
              <a:rPr kumimoji="0" lang="zh-CN" altLang="en-US" sz="2400" b="1" kern="1200" cap="none" spc="0" normalizeH="0" baseline="0" noProof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与正常儿童多动的鉴别</a:t>
            </a:r>
            <a:endParaRPr kumimoji="0" lang="zh-CN" altLang="en-US" sz="2400" b="1" kern="1200" cap="none" spc="0" normalizeH="0" baseline="0" noProof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21507" name="Rectangle 3"/>
          <p:cNvSpPr/>
          <p:nvPr/>
        </p:nvSpPr>
        <p:spPr>
          <a:xfrm>
            <a:off x="6096000" y="4953000"/>
            <a:ext cx="2436813" cy="762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23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altLang="zh-CN" sz="2000" b="1">
                <a:latin typeface="Arial" pitchFamily="34" charset="0"/>
                <a:ea typeface="黑体" panose="02010609060101010101" pitchFamily="49" charset="-122"/>
              </a:rPr>
              <a:t>        </a:t>
            </a:r>
            <a:r>
              <a:rPr lang="zh-CN" altLang="en-US" sz="2000" b="1">
                <a:latin typeface="Arial" pitchFamily="34" charset="0"/>
                <a:ea typeface="黑体" panose="02010609060101010101" pitchFamily="49" charset="-122"/>
              </a:rPr>
              <a:t>不受损</a:t>
            </a:r>
            <a:endParaRPr lang="zh-CN" altLang="en-US" sz="2000" b="1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1508" name="Rectangle 4"/>
          <p:cNvSpPr/>
          <p:nvPr/>
        </p:nvSpPr>
        <p:spPr>
          <a:xfrm>
            <a:off x="5338763" y="3962400"/>
            <a:ext cx="3652837" cy="9017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7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行为有目的性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eaLnBrk="0" hangingPunct="0">
              <a:lnSpc>
                <a:spcPct val="19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1509" name="Rectangle 5"/>
          <p:cNvSpPr/>
          <p:nvPr/>
        </p:nvSpPr>
        <p:spPr>
          <a:xfrm>
            <a:off x="5338763" y="3225800"/>
            <a:ext cx="3652837" cy="9144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7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在适当的场合表现多动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5338763" y="2209800"/>
            <a:ext cx="3652838" cy="838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9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正常儿童的多动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21511" name="Rectangle 7"/>
          <p:cNvSpPr/>
          <p:nvPr/>
        </p:nvSpPr>
        <p:spPr>
          <a:xfrm>
            <a:off x="2895600" y="5105400"/>
            <a:ext cx="2366963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7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受损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1512" name="Rectangle 8"/>
          <p:cNvSpPr/>
          <p:nvPr/>
        </p:nvSpPr>
        <p:spPr>
          <a:xfrm>
            <a:off x="2971800" y="3225800"/>
            <a:ext cx="2366963" cy="9144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1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在应安静的场合表现有多动，多场合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6089" name="Rectangle 9"/>
          <p:cNvSpPr>
            <a:spLocks noChangeArrowheads="1"/>
          </p:cNvSpPr>
          <p:nvPr/>
        </p:nvSpPr>
        <p:spPr bwMode="auto">
          <a:xfrm>
            <a:off x="2971800" y="2209800"/>
            <a:ext cx="2366963" cy="838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9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ADHD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46090" name="Rectangle 10"/>
          <p:cNvSpPr>
            <a:spLocks noChangeArrowheads="1"/>
          </p:cNvSpPr>
          <p:nvPr/>
        </p:nvSpPr>
        <p:spPr bwMode="auto">
          <a:xfrm>
            <a:off x="228600" y="4876800"/>
            <a:ext cx="2743200" cy="914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9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3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、社会功能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46091" name="Rectangle 11"/>
          <p:cNvSpPr>
            <a:spLocks noChangeArrowheads="1"/>
          </p:cNvSpPr>
          <p:nvPr/>
        </p:nvSpPr>
        <p:spPr bwMode="auto">
          <a:xfrm>
            <a:off x="228600" y="4114800"/>
            <a:ext cx="2743200" cy="685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2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、多动性质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46092" name="Rectangle 12"/>
          <p:cNvSpPr>
            <a:spLocks noChangeArrowheads="1"/>
          </p:cNvSpPr>
          <p:nvPr/>
        </p:nvSpPr>
        <p:spPr bwMode="auto">
          <a:xfrm>
            <a:off x="304800" y="3048000"/>
            <a:ext cx="2743200" cy="914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9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           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1、场合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46093" name="Rectangle 13"/>
          <p:cNvSpPr>
            <a:spLocks noChangeArrowheads="1"/>
          </p:cNvSpPr>
          <p:nvPr/>
        </p:nvSpPr>
        <p:spPr bwMode="auto">
          <a:xfrm>
            <a:off x="228600" y="2209800"/>
            <a:ext cx="2743200" cy="838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8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鉴别要点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1518" name="Rectangle 14"/>
          <p:cNvSpPr/>
          <p:nvPr/>
        </p:nvSpPr>
        <p:spPr>
          <a:xfrm>
            <a:off x="2971800" y="4038600"/>
            <a:ext cx="2286000" cy="830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0"/>
              </a:spcBef>
              <a:buNone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行为唐突、冲动、冒失、过分恶作剧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1519" name="Line 16"/>
          <p:cNvSpPr/>
          <p:nvPr/>
        </p:nvSpPr>
        <p:spPr>
          <a:xfrm flipH="1">
            <a:off x="533400" y="1981200"/>
            <a:ext cx="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520" name="Line 17"/>
          <p:cNvSpPr/>
          <p:nvPr/>
        </p:nvSpPr>
        <p:spPr>
          <a:xfrm>
            <a:off x="381000" y="2438400"/>
            <a:ext cx="86106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521" name="Line 18"/>
          <p:cNvSpPr/>
          <p:nvPr/>
        </p:nvSpPr>
        <p:spPr>
          <a:xfrm>
            <a:off x="381000" y="3048000"/>
            <a:ext cx="8610600" cy="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522" name="Line 19"/>
          <p:cNvSpPr/>
          <p:nvPr/>
        </p:nvSpPr>
        <p:spPr>
          <a:xfrm>
            <a:off x="355600" y="5867400"/>
            <a:ext cx="86106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内容占位符 2"/>
          <p:cNvSpPr>
            <a:spLocks noGrp="1"/>
          </p:cNvSpPr>
          <p:nvPr>
            <p:ph idx="1"/>
          </p:nvPr>
        </p:nvSpPr>
        <p:spPr>
          <a:xfrm>
            <a:off x="500063" y="2214563"/>
            <a:ext cx="8229600" cy="37147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起病时间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多动症的起病是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在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7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岁以前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一些儿童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在婴儿期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就表现出好动的特征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大多数是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在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3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岁左右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一般症状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最突出的时期是小学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3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～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4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年级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到少年期后部分，儿童的症状减轻或消失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一些儿童的部分症状持续到成年期。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graphicFrame>
        <p:nvGraphicFramePr>
          <p:cNvPr id="4" name="内容占位符 3"/>
          <p:cNvGraphicFramePr/>
          <p:nvPr/>
        </p:nvGraphicFramePr>
        <p:xfrm>
          <a:off x="500034" y="1142984"/>
          <a:ext cx="8229600" cy="1411279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22532" name="TextBox 4"/>
          <p:cNvSpPr txBox="1"/>
          <p:nvPr/>
        </p:nvSpPr>
        <p:spPr>
          <a:xfrm>
            <a:off x="1214438" y="285750"/>
            <a:ext cx="5267325" cy="7080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 sz="4000" b="1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rPr>
              <a:t>ADHD</a:t>
            </a:r>
            <a:r>
              <a:rPr lang="zh-CN" altLang="en-US" sz="4000" b="1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rPr>
              <a:t>儿童的病程发展</a:t>
            </a:r>
            <a:endParaRPr lang="zh-CN" altLang="en-US" sz="4000" b="1">
              <a:solidFill>
                <a:srgbClr val="FFFF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28688" y="357188"/>
            <a:ext cx="6543675" cy="714375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ADHD</a:t>
            </a:r>
            <a:r>
              <a:rPr kumimoji="0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的亚型划分</a:t>
            </a:r>
            <a:endParaRPr kumimoji="0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ea"/>
              <a:ea typeface="+mn-ea"/>
              <a:cs typeface="+mj-cs"/>
            </a:endParaRPr>
          </a:p>
        </p:txBody>
      </p:sp>
      <p:grpSp>
        <p:nvGrpSpPr>
          <p:cNvPr id="23555" name="组合 11"/>
          <p:cNvGrpSpPr/>
          <p:nvPr/>
        </p:nvGrpSpPr>
        <p:grpSpPr>
          <a:xfrm>
            <a:off x="428625" y="1857375"/>
            <a:ext cx="7929563" cy="857250"/>
            <a:chOff x="3130237" y="2143116"/>
            <a:chExt cx="4908880" cy="857256"/>
          </a:xfrm>
        </p:grpSpPr>
        <p:sp>
          <p:nvSpPr>
            <p:cNvPr id="23564" name="矩形 5"/>
            <p:cNvSpPr/>
            <p:nvPr/>
          </p:nvSpPr>
          <p:spPr>
            <a:xfrm>
              <a:off x="3428992" y="2143116"/>
              <a:ext cx="4610125" cy="857256"/>
            </a:xfrm>
            <a:prstGeom prst="rect">
              <a:avLst/>
            </a:prstGeom>
            <a:noFill/>
            <a:ln w="0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263525">
                <a:buNone/>
              </a:pPr>
              <a:r>
                <a:rPr lang="zh-CN" altLang="en-US" sz="2800" i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注意缺陷型       </a:t>
              </a:r>
              <a:r>
                <a:rPr lang="en-US" altLang="zh-CN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ADHD-PI</a:t>
              </a:r>
              <a:endParaRPr lang="en-US" altLang="zh-CN" sz="2800" i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263525">
                <a:buNone/>
              </a:pPr>
              <a:r>
                <a:rPr lang="zh-CN" altLang="en-US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（</a:t>
              </a:r>
              <a:r>
                <a:rPr lang="en-US" altLang="zh-CN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predominantly inattentive type)</a:t>
              </a:r>
              <a:endPara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263525">
                <a:lnSpc>
                  <a:spcPct val="150000"/>
                </a:lnSpc>
                <a:buNone/>
              </a:pPr>
              <a:endPara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0" name="直接连接符 19"/>
            <p:cNvCxnSpPr/>
            <p:nvPr/>
          </p:nvCxnSpPr>
          <p:spPr bwMode="auto">
            <a:xfrm>
              <a:off x="3873203" y="2997197"/>
              <a:ext cx="4104000" cy="3175"/>
            </a:xfrm>
            <a:prstGeom prst="line">
              <a:avLst/>
            </a:prstGeom>
            <a:solidFill>
              <a:schemeClr val="accent1"/>
            </a:solidFill>
            <a:ln w="3175" cap="flat" cmpd="sng" algn="ctr">
              <a:solidFill>
                <a:schemeClr val="bg1">
                  <a:lumMod val="50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3" name="椭圆 12"/>
            <p:cNvSpPr/>
            <p:nvPr/>
          </p:nvSpPr>
          <p:spPr>
            <a:xfrm>
              <a:off x="3130237" y="2212835"/>
              <a:ext cx="442242" cy="501785"/>
            </a:xfrm>
            <a:prstGeom prst="ellipse">
              <a:avLst/>
            </a:prstGeom>
            <a:gradFill flip="none" rotWithShape="0">
              <a:gsLst>
                <a:gs pos="0">
                  <a:schemeClr val="tx2">
                    <a:lumMod val="75000"/>
                    <a:lumOff val="25000"/>
                  </a:schemeClr>
                </a:gs>
                <a:gs pos="100000">
                  <a:schemeClr val="tx2">
                    <a:lumMod val="25000"/>
                    <a:lumOff val="75000"/>
                  </a:schemeClr>
                </a:gs>
              </a:gsLst>
              <a:lin ang="10800000" scaled="1"/>
            </a:gradFill>
            <a:ln>
              <a:solidFill>
                <a:schemeClr val="bg1"/>
              </a:solidFill>
            </a:ln>
            <a:effectLst>
              <a:outerShdw blurRad="50800" dist="50800" dir="5400000" algn="ctr" rotWithShape="0">
                <a:schemeClr val="accent2">
                  <a:lumMod val="75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b="0" i="1" u="none" strike="noStrike" kern="1200" cap="none" spc="0" normalizeH="0" baseline="0" noProof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uLnTx/>
                  <a:uFillTx/>
                  <a:latin typeface="+mj-lt"/>
                  <a:ea typeface="+mn-ea"/>
                  <a:cs typeface="+mn-cs"/>
                </a:rPr>
                <a:t>1</a:t>
              </a:r>
              <a:endParaRPr kumimoji="0" lang="zh-CN" altLang="en-US" sz="2800" b="0" i="1" u="none" strike="noStrike" kern="1200" cap="none" spc="0" normalizeH="0" baseline="0" noProof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endParaRPr>
            </a:p>
          </p:txBody>
        </p:sp>
      </p:grpSp>
      <p:grpSp>
        <p:nvGrpSpPr>
          <p:cNvPr id="23556" name="组合 20"/>
          <p:cNvGrpSpPr/>
          <p:nvPr/>
        </p:nvGrpSpPr>
        <p:grpSpPr>
          <a:xfrm>
            <a:off x="428625" y="3143250"/>
            <a:ext cx="8001000" cy="915988"/>
            <a:chOff x="3377890" y="3071810"/>
            <a:chExt cx="6177081" cy="915990"/>
          </a:xfrm>
        </p:grpSpPr>
        <p:sp>
          <p:nvSpPr>
            <p:cNvPr id="23561" name="矩形 6"/>
            <p:cNvSpPr/>
            <p:nvPr/>
          </p:nvSpPr>
          <p:spPr>
            <a:xfrm>
              <a:off x="3653640" y="3071810"/>
              <a:ext cx="5901331" cy="785813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263525">
                <a:buNone/>
              </a:pPr>
              <a:r>
                <a:rPr lang="zh-CN" altLang="en-US" sz="2800" i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多动</a:t>
              </a:r>
              <a:r>
                <a:rPr lang="en-US" altLang="zh-CN" sz="2800" i="1">
                  <a:latin typeface="微软雅黑" panose="020b0503020204020204" pitchFamily="34" charset="-122"/>
                  <a:ea typeface="微软雅黑" panose="020b0503020204020204" pitchFamily="34" charset="-122"/>
                </a:rPr>
                <a:t>-</a:t>
              </a:r>
              <a:r>
                <a:rPr lang="zh-CN" altLang="en-US" sz="2800" i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冲动型     </a:t>
              </a:r>
              <a:r>
                <a:rPr lang="en-US" altLang="zh-CN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ADHD-HI</a:t>
              </a:r>
              <a:endPara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263525">
                <a:buNone/>
              </a:pPr>
              <a:r>
                <a:rPr lang="en-US" altLang="zh-CN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(predominantly hyperative-impulsive type)</a:t>
              </a:r>
              <a:endPara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2" name="直接连接符 21"/>
            <p:cNvCxnSpPr/>
            <p:nvPr/>
          </p:nvCxnSpPr>
          <p:spPr bwMode="auto">
            <a:xfrm>
              <a:off x="3944122" y="3987800"/>
              <a:ext cx="4287188" cy="0"/>
            </a:xfrm>
            <a:prstGeom prst="line">
              <a:avLst/>
            </a:prstGeom>
            <a:solidFill>
              <a:schemeClr val="accent1"/>
            </a:solidFill>
            <a:ln w="3175" cap="flat" cmpd="sng" algn="ctr">
              <a:solidFill>
                <a:schemeClr val="bg1">
                  <a:lumMod val="50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4" name="椭圆 13"/>
            <p:cNvSpPr/>
            <p:nvPr/>
          </p:nvSpPr>
          <p:spPr>
            <a:xfrm>
              <a:off x="3377890" y="3220778"/>
              <a:ext cx="501784" cy="501784"/>
            </a:xfrm>
            <a:prstGeom prst="ellipse">
              <a:avLst/>
            </a:prstGeom>
            <a:gradFill flip="none" rotWithShape="0">
              <a:gsLst>
                <a:gs pos="0">
                  <a:schemeClr val="tx2">
                    <a:lumMod val="75000"/>
                    <a:lumOff val="25000"/>
                  </a:schemeClr>
                </a:gs>
                <a:gs pos="100000">
                  <a:schemeClr val="tx2">
                    <a:lumMod val="25000"/>
                    <a:lumOff val="75000"/>
                  </a:schemeClr>
                </a:gs>
              </a:gsLst>
              <a:lin ang="10800000" scaled="1"/>
            </a:gradFill>
            <a:ln>
              <a:solidFill>
                <a:schemeClr val="bg1"/>
              </a:solidFill>
            </a:ln>
            <a:effectLst>
              <a:outerShdw blurRad="50800" dist="50800" dir="5400000" algn="ctr" rotWithShape="0">
                <a:schemeClr val="accent2">
                  <a:lumMod val="75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b="0" i="1" u="none" strike="noStrike" kern="1200" cap="none" spc="0" normalizeH="0" baseline="0" noProof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uLnTx/>
                  <a:uFillTx/>
                  <a:latin typeface="+mj-lt"/>
                  <a:ea typeface="+mn-ea"/>
                  <a:cs typeface="+mn-cs"/>
                </a:rPr>
                <a:t>2</a:t>
              </a:r>
              <a:endParaRPr kumimoji="0" lang="zh-CN" altLang="en-US" sz="2800" b="0" i="1" u="none" strike="noStrike" kern="1200" cap="none" spc="0" normalizeH="0" baseline="0" noProof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endParaRPr>
            </a:p>
          </p:txBody>
        </p:sp>
      </p:grpSp>
      <p:grpSp>
        <p:nvGrpSpPr>
          <p:cNvPr id="23557" name="组合 18"/>
          <p:cNvGrpSpPr/>
          <p:nvPr/>
        </p:nvGrpSpPr>
        <p:grpSpPr>
          <a:xfrm>
            <a:off x="428625" y="4572000"/>
            <a:ext cx="7572375" cy="914400"/>
            <a:chOff x="3366780" y="4229100"/>
            <a:chExt cx="5515549" cy="914412"/>
          </a:xfrm>
        </p:grpSpPr>
        <p:sp>
          <p:nvSpPr>
            <p:cNvPr id="23558" name="矩形 9"/>
            <p:cNvSpPr/>
            <p:nvPr/>
          </p:nvSpPr>
          <p:spPr>
            <a:xfrm>
              <a:off x="3841750" y="4229100"/>
              <a:ext cx="5040579" cy="700098"/>
            </a:xfrm>
            <a:prstGeom prst="rect">
              <a:avLst/>
            </a:prstGeom>
            <a:noFill/>
            <a:ln w="0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263525">
                <a:buNone/>
              </a:pPr>
              <a:r>
                <a:rPr lang="zh-CN" altLang="en-US" sz="2800" i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混合型    </a:t>
              </a:r>
              <a:r>
                <a:rPr lang="en-US" altLang="zh-CN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ADHD-C  (combined type)</a:t>
              </a:r>
              <a:endPara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263525">
                <a:buNone/>
              </a:pPr>
              <a:endPara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3366780" y="4291555"/>
              <a:ext cx="501784" cy="501784"/>
            </a:xfrm>
            <a:prstGeom prst="ellipse">
              <a:avLst/>
            </a:prstGeom>
            <a:gradFill flip="none" rotWithShape="0">
              <a:gsLst>
                <a:gs pos="0">
                  <a:schemeClr val="tx2">
                    <a:lumMod val="75000"/>
                    <a:lumOff val="25000"/>
                  </a:schemeClr>
                </a:gs>
                <a:gs pos="100000">
                  <a:schemeClr val="tx2">
                    <a:lumMod val="25000"/>
                    <a:lumOff val="75000"/>
                  </a:schemeClr>
                </a:gs>
              </a:gsLst>
              <a:lin ang="10800000" scaled="1"/>
            </a:gradFill>
            <a:ln>
              <a:solidFill>
                <a:schemeClr val="bg1"/>
              </a:solidFill>
            </a:ln>
            <a:effectLst>
              <a:outerShdw blurRad="50800" dist="50800" dir="5400000" algn="ctr" rotWithShape="0">
                <a:schemeClr val="accent2">
                  <a:lumMod val="75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b="0" i="1" u="none" strike="noStrike" kern="1200" cap="none" spc="0" normalizeH="0" baseline="0" noProof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uLnTx/>
                  <a:uFillTx/>
                  <a:latin typeface="+mj-lt"/>
                  <a:ea typeface="+mn-ea"/>
                  <a:cs typeface="+mn-cs"/>
                </a:rPr>
                <a:t>3</a:t>
              </a:r>
              <a:endParaRPr kumimoji="0" lang="zh-CN" altLang="en-US" sz="2800" b="0" i="1" u="none" strike="noStrike" kern="1200" cap="none" spc="0" normalizeH="0" baseline="0" noProof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+mj-lt"/>
                <a:ea typeface="+mn-ea"/>
                <a:cs typeface="+mn-cs"/>
              </a:endParaRPr>
            </a:p>
          </p:txBody>
        </p:sp>
        <p:cxnSp>
          <p:nvCxnSpPr>
            <p:cNvPr id="17" name="直接连接符 16"/>
            <p:cNvCxnSpPr/>
            <p:nvPr/>
          </p:nvCxnSpPr>
          <p:spPr bwMode="auto">
            <a:xfrm>
              <a:off x="3643136" y="5143512"/>
              <a:ext cx="4286402" cy="0"/>
            </a:xfrm>
            <a:prstGeom prst="line">
              <a:avLst/>
            </a:prstGeom>
            <a:solidFill>
              <a:schemeClr val="accent1"/>
            </a:solidFill>
            <a:ln w="3175" cap="flat" cmpd="sng" algn="ctr">
              <a:solidFill>
                <a:schemeClr val="bg1">
                  <a:lumMod val="50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75" y="357188"/>
            <a:ext cx="6480175" cy="582613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ea"/>
                <a:ea typeface="华文细黑" panose="02010600040101010101" pitchFamily="2" charset="-122"/>
                <a:cs typeface="+mj-cs"/>
              </a:rPr>
              <a:t>ADHD</a:t>
            </a:r>
            <a:r>
              <a:rPr kumimoji="0" lang="zh-CN" altLang="en-US" sz="44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临床分型的转变</a:t>
            </a:r>
            <a:endParaRPr kumimoji="0" lang="zh-CN" altLang="en-US" sz="4400" b="1" i="0" u="none" strike="noStrike" kern="1200" cap="none" spc="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ea"/>
              <a:ea typeface="+mn-ea"/>
              <a:cs typeface="+mj-cs"/>
            </a:endParaRPr>
          </a:p>
        </p:txBody>
      </p:sp>
      <p:sp>
        <p:nvSpPr>
          <p:cNvPr id="24579" name="Rectangle 3"/>
          <p:cNvSpPr>
            <a:spLocks noGrp="1"/>
          </p:cNvSpPr>
          <p:nvPr>
            <p:ph idx="1"/>
          </p:nvPr>
        </p:nvSpPr>
        <p:spPr>
          <a:xfrm>
            <a:off x="468313" y="1125538"/>
            <a:ext cx="8229600" cy="4732337"/>
          </a:xfrm>
        </p:spPr>
        <p:txBody>
          <a:bodyPr vert="horz" wrap="square" lIns="91440" tIns="45720" rIns="91440" bIns="45720" anchor="t" anchorCtr="0"/>
          <a:lstStyle/>
          <a:p>
            <a:pPr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注意障碍为主型：容易分心，无过分多动或冲动；</a:t>
            </a:r>
            <a:endParaRPr lang="en-US" altLang="zh-CN" sz="3200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混合型：主要表现全部三类症状；</a:t>
            </a:r>
            <a:endParaRPr lang="en-US" altLang="zh-CN" sz="3200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多动</a:t>
            </a:r>
            <a:r>
              <a:rPr lang="en-US" altLang="zh-CN" sz="3200">
                <a:latin typeface="华文中宋" panose="02010600040101010101" pitchFamily="2" charset="-122"/>
                <a:ea typeface="华文中宋" panose="02010600040101010101" pitchFamily="2" charset="-122"/>
              </a:rPr>
              <a:t>-</a:t>
            </a: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冲动为主型：非常多动和冲动，没有严重注意障碍。</a:t>
            </a:r>
            <a:endParaRPr lang="zh-CN" altLang="en-US" sz="32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pic>
        <p:nvPicPr>
          <p:cNvPr id="24580" name="Picture 9" descr="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" y="4005263"/>
            <a:ext cx="8496300" cy="28527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Oval 2"/>
          <p:cNvSpPr>
            <a:spLocks noChangeArrowheads="1"/>
          </p:cNvSpPr>
          <p:nvPr/>
        </p:nvSpPr>
        <p:spPr bwMode="auto">
          <a:xfrm>
            <a:off x="3352800" y="3017838"/>
            <a:ext cx="2817813" cy="1189038"/>
          </a:xfrm>
          <a:prstGeom prst="ellipse">
            <a:avLst/>
          </a:prstGeom>
          <a:gradFill rotWithShape="0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5400000" scaled="1"/>
          </a:gradFill>
          <a:ln w="9525">
            <a:noFill/>
            <a:round/>
          </a:ln>
          <a:effectLst>
            <a:prstShdw prst="shdw17" dist="17961" dir="2700000">
              <a:schemeClr val="hlink">
                <a:gamma/>
                <a:shade val="60000"/>
                <a:invGamma/>
              </a:schemeClr>
            </a:prstShdw>
          </a:effectLst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ea typeface="华文楷体" panose="02010600040101010101" pitchFamily="2" charset="-122"/>
                <a:cs typeface="+mn-cs"/>
              </a:rPr>
              <a:t>ADHD</a:t>
            </a:r>
            <a:endParaRPr kumimoji="0" lang="en-US" altLang="zh-CN" sz="48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itchFamily="34" charset="0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50179" name="Rectangle 3"/>
          <p:cNvSpPr/>
          <p:nvPr/>
        </p:nvSpPr>
        <p:spPr>
          <a:xfrm>
            <a:off x="2786063" y="428625"/>
            <a:ext cx="1935162" cy="542925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4400" b="1">
                <a:solidFill>
                  <a:srgbClr val="FF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预后</a:t>
            </a:r>
            <a:endParaRPr lang="zh-CN" altLang="en-US" sz="4400" b="1">
              <a:solidFill>
                <a:srgbClr val="FFFF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0180" name="Line 4"/>
          <p:cNvSpPr/>
          <p:nvPr/>
        </p:nvSpPr>
        <p:spPr>
          <a:xfrm flipH="1" flipV="1">
            <a:off x="2844800" y="2205038"/>
            <a:ext cx="1098550" cy="709612"/>
          </a:xfrm>
          <a:prstGeom prst="line">
            <a:avLst/>
          </a:prstGeom>
          <a:ln w="76200" cap="flat" cmpd="sng">
            <a:solidFill>
              <a:schemeClr val="folHlink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0181" name="Line 5"/>
          <p:cNvSpPr/>
          <p:nvPr/>
        </p:nvSpPr>
        <p:spPr>
          <a:xfrm flipV="1">
            <a:off x="5410200" y="2019300"/>
            <a:ext cx="1524000" cy="838200"/>
          </a:xfrm>
          <a:prstGeom prst="line">
            <a:avLst/>
          </a:prstGeom>
          <a:ln w="76200" cap="flat" cmpd="sng">
            <a:solidFill>
              <a:schemeClr val="folHlink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0182" name="Line 6"/>
          <p:cNvSpPr/>
          <p:nvPr/>
        </p:nvSpPr>
        <p:spPr>
          <a:xfrm flipH="1">
            <a:off x="2700338" y="3594100"/>
            <a:ext cx="588962" cy="50800"/>
          </a:xfrm>
          <a:prstGeom prst="line">
            <a:avLst/>
          </a:prstGeom>
          <a:ln w="76200" cap="flat" cmpd="sng">
            <a:solidFill>
              <a:schemeClr val="folHlink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0183" name="Line 7"/>
          <p:cNvSpPr/>
          <p:nvPr/>
        </p:nvSpPr>
        <p:spPr>
          <a:xfrm flipH="1">
            <a:off x="2771775" y="4191000"/>
            <a:ext cx="1038225" cy="750888"/>
          </a:xfrm>
          <a:prstGeom prst="line">
            <a:avLst/>
          </a:prstGeom>
          <a:ln w="76200" cap="flat" cmpd="sng">
            <a:solidFill>
              <a:schemeClr val="folHlink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0184" name="Line 8"/>
          <p:cNvSpPr/>
          <p:nvPr/>
        </p:nvSpPr>
        <p:spPr>
          <a:xfrm>
            <a:off x="5657850" y="4229100"/>
            <a:ext cx="1295400" cy="914400"/>
          </a:xfrm>
          <a:prstGeom prst="line">
            <a:avLst/>
          </a:prstGeom>
          <a:ln w="76200" cap="flat" cmpd="sng">
            <a:solidFill>
              <a:schemeClr val="folHlink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0185" name="Line 9"/>
          <p:cNvSpPr/>
          <p:nvPr/>
        </p:nvSpPr>
        <p:spPr>
          <a:xfrm flipV="1">
            <a:off x="6172200" y="3657600"/>
            <a:ext cx="609600" cy="0"/>
          </a:xfrm>
          <a:prstGeom prst="line">
            <a:avLst/>
          </a:prstGeom>
          <a:ln w="76200" cap="flat" cmpd="sng">
            <a:solidFill>
              <a:schemeClr val="folHlink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0186" name="Oval 10"/>
          <p:cNvSpPr/>
          <p:nvPr/>
        </p:nvSpPr>
        <p:spPr>
          <a:xfrm>
            <a:off x="611188" y="4581525"/>
            <a:ext cx="2133600" cy="1290638"/>
          </a:xfrm>
          <a:prstGeom prst="ellipse">
            <a:avLst/>
          </a:prstGeom>
          <a:gradFill rotWithShape="0">
            <a:gsLst>
              <a:gs pos="0">
                <a:srgbClr val="EBFACE"/>
              </a:gs>
              <a:gs pos="100000">
                <a:srgbClr val="C3D0AB"/>
              </a:gs>
            </a:gsLst>
            <a:path path="shape">
              <a:fillToRect l="50000" t="50000" r="50000" b="50000"/>
            </a:path>
          </a:gradFill>
          <a:ln w="9525" cap="flat" cmpd="sng">
            <a:solidFill>
              <a:schemeClr val="accent1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None/>
            </a:pP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品行障碍和违法</a:t>
            </a:r>
            <a:endParaRPr lang="zh-CN" altLang="en-US" sz="2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0187" name="Oval 11"/>
          <p:cNvSpPr/>
          <p:nvPr/>
        </p:nvSpPr>
        <p:spPr>
          <a:xfrm>
            <a:off x="684213" y="2852738"/>
            <a:ext cx="2057400" cy="1381125"/>
          </a:xfrm>
          <a:prstGeom prst="ellipse">
            <a:avLst/>
          </a:prstGeom>
          <a:gradFill rotWithShape="0">
            <a:gsLst>
              <a:gs pos="0">
                <a:srgbClr val="EBFACE"/>
              </a:gs>
              <a:gs pos="100000">
                <a:srgbClr val="CAD7B1"/>
              </a:gs>
            </a:gsLst>
            <a:path path="shape">
              <a:fillToRect l="50000" t="50000" r="50000" b="50000"/>
            </a:path>
          </a:gradFill>
          <a:ln w="9525" cap="flat" cmpd="sng">
            <a:solidFill>
              <a:schemeClr val="accent1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None/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伙伴关系不良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0188" name="Oval 12"/>
          <p:cNvSpPr/>
          <p:nvPr/>
        </p:nvSpPr>
        <p:spPr>
          <a:xfrm>
            <a:off x="755650" y="1341438"/>
            <a:ext cx="2055813" cy="1379537"/>
          </a:xfrm>
          <a:prstGeom prst="ellipse">
            <a:avLst/>
          </a:prstGeom>
          <a:gradFill rotWithShape="0">
            <a:gsLst>
              <a:gs pos="0">
                <a:srgbClr val="EBFACE"/>
              </a:gs>
              <a:gs pos="100000">
                <a:srgbClr val="CBD8B2"/>
              </a:gs>
            </a:gsLst>
            <a:path path="shape">
              <a:fillToRect l="50000" t="50000" r="50000" b="50000"/>
            </a:path>
          </a:gradFill>
          <a:ln w="9525" cap="flat" cmpd="sng">
            <a:solidFill>
              <a:schemeClr val="accent1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None/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学习困难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0189" name="Oval 13"/>
          <p:cNvSpPr/>
          <p:nvPr/>
        </p:nvSpPr>
        <p:spPr>
          <a:xfrm>
            <a:off x="6781800" y="1092200"/>
            <a:ext cx="1905000" cy="1381125"/>
          </a:xfrm>
          <a:prstGeom prst="ellipse">
            <a:avLst/>
          </a:prstGeom>
          <a:gradFill rotWithShape="0">
            <a:gsLst>
              <a:gs pos="0">
                <a:srgbClr val="EBFACE"/>
              </a:gs>
              <a:gs pos="100000">
                <a:srgbClr val="CBD8B2"/>
              </a:gs>
            </a:gsLst>
            <a:path path="shape">
              <a:fillToRect l="50000" t="50000" r="50000" b="50000"/>
            </a:path>
          </a:gradFill>
          <a:ln w="9525" cap="flat" cmpd="sng">
            <a:solidFill>
              <a:schemeClr val="accent1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None/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成就低下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0190" name="Oval 14"/>
          <p:cNvSpPr/>
          <p:nvPr/>
        </p:nvSpPr>
        <p:spPr>
          <a:xfrm>
            <a:off x="6783388" y="2921000"/>
            <a:ext cx="1978025" cy="1382713"/>
          </a:xfrm>
          <a:prstGeom prst="ellipse">
            <a:avLst/>
          </a:prstGeom>
          <a:gradFill rotWithShape="0">
            <a:gsLst>
              <a:gs pos="0">
                <a:srgbClr val="EBFACE"/>
              </a:gs>
              <a:gs pos="100000">
                <a:srgbClr val="CBD8B2"/>
              </a:gs>
            </a:gsLst>
            <a:path path="shape">
              <a:fillToRect l="50000" t="50000" r="50000" b="50000"/>
            </a:path>
          </a:gradFill>
          <a:ln w="9525" cap="flat" cmpd="sng">
            <a:solidFill>
              <a:schemeClr val="accent1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None/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物质成瘾行为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0191" name="Oval 15"/>
          <p:cNvSpPr/>
          <p:nvPr/>
        </p:nvSpPr>
        <p:spPr>
          <a:xfrm>
            <a:off x="6858000" y="4749800"/>
            <a:ext cx="1905000" cy="1382713"/>
          </a:xfrm>
          <a:prstGeom prst="ellipse">
            <a:avLst/>
          </a:prstGeom>
          <a:gradFill rotWithShape="0">
            <a:gsLst>
              <a:gs pos="0">
                <a:srgbClr val="EBFACE"/>
              </a:gs>
              <a:gs pos="100000">
                <a:srgbClr val="CAD7B1"/>
              </a:gs>
            </a:gsLst>
            <a:path path="shape">
              <a:fillToRect l="50000" t="50000" r="50000" b="50000"/>
            </a:path>
          </a:gradFill>
          <a:ln w="9525" cap="flat" cmpd="sng">
            <a:solidFill>
              <a:schemeClr val="accent1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None/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反社会人格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9" presetClass="entr" presetSubtype="10" dur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4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8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0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6" presetClass="entr" presetSubtype="37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500"/>
                                        <p:tgtEl>
                                          <p:spTgt spid="50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0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6" presetClass="entr" presetSubtype="37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4" dur="500"/>
                                        <p:tgtEl>
                                          <p:spTgt spid="50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50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0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2" dur="500"/>
                                        <p:tgtEl>
                                          <p:spTgt spid="50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50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8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0" dur="500"/>
                                        <p:tgtEl>
                                          <p:spTgt spid="50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50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6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8" dur="500"/>
                                        <p:tgtEl>
                                          <p:spTgt spid="50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0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50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/>
      <p:bldP spid="50179" grpId="0"/>
      <p:bldP spid="50186" grpId="0"/>
      <p:bldP spid="50187" grpId="0"/>
      <p:bldP spid="50188" grpId="0"/>
      <p:bldP spid="50189" grpId="0"/>
      <p:bldP spid="50190" grpId="0"/>
      <p:bldP spid="5019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>
          <a:xfrm>
            <a:off x="4214813" y="928688"/>
            <a:ext cx="4465637" cy="1163637"/>
          </a:xfrm>
        </p:spPr>
        <p:txBody>
          <a:bodyPr vert="horz" wrap="square" lIns="91440" tIns="45720" rIns="91440" bIns="45720" anchor="ctr" anchorCtr="0"/>
          <a:lstStyle/>
          <a:p>
            <a:r>
              <a:rPr lang="zh-CN" altLang="en-US" sz="4000" b="1">
                <a:solidFill>
                  <a:schemeClr val="tx1"/>
                </a:solidFill>
              </a:rPr>
              <a:t>菲尔普斯的故事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1044575" y="2143125"/>
            <a:ext cx="7670800" cy="39973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菲尔普斯上小学时，黛比最怕见到儿子的老师们。“迈克尔在课堂上一刻不停”、“迈克尔没有一秒钟能够安静”、“迈克尔总是管不住自己的双手”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……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老师们的抱怨让黛比总是很尴尬。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小菲尔普斯调皮在学校出了名，几乎每天都有老师或同学来向黛比投诉，而且他的学习成绩也受到了影响，大部分是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B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和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C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，甚至还有几门功课得了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D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尽管黛比极力否认菲尔普斯患有“注意力缺陷多动障碍但为了儿子的前途，在菲尔普斯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9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岁的时候，黛比还是带儿子去医院做了检查。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pic>
        <p:nvPicPr>
          <p:cNvPr id="26628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0"/>
            <a:ext cx="3527425" cy="19891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标题 1"/>
          <p:cNvSpPr>
            <a:spLocks noGrp="1"/>
          </p:cNvSpPr>
          <p:nvPr>
            <p:ph type="title"/>
          </p:nvPr>
        </p:nvSpPr>
        <p:spPr>
          <a:xfrm>
            <a:off x="500063" y="357188"/>
            <a:ext cx="7000875" cy="714375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 ADHD</a:t>
            </a:r>
            <a:r>
              <a:rPr kumimoji="0" lang="zh-CN" altLang="en-US" sz="4000" b="1" i="0" u="none" strike="noStrike" kern="1200" cap="none" spc="0" normalizeH="0" baseline="0" noProof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ea"/>
                <a:ea typeface="+mn-ea"/>
                <a:cs typeface="+mj-cs"/>
              </a:rPr>
              <a:t>的治疗</a:t>
            </a:r>
            <a:endParaRPr kumimoji="0" lang="zh-CN" altLang="en-US" sz="4000" b="1" i="0" u="none" strike="noStrike" kern="1200" cap="none" spc="0" normalizeH="0" baseline="0" noProof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ea"/>
              <a:ea typeface="+mn-ea"/>
              <a:cs typeface="+mj-cs"/>
            </a:endParaRPr>
          </a:p>
        </p:txBody>
      </p:sp>
      <p:grpSp>
        <p:nvGrpSpPr>
          <p:cNvPr id="27651" name="组合 5"/>
          <p:cNvGrpSpPr/>
          <p:nvPr/>
        </p:nvGrpSpPr>
        <p:grpSpPr>
          <a:xfrm>
            <a:off x="857250" y="1643063"/>
            <a:ext cx="1971675" cy="3821112"/>
            <a:chOff x="1111250" y="2179638"/>
            <a:chExt cx="1971675" cy="3821112"/>
          </a:xfrm>
        </p:grpSpPr>
        <p:sp>
          <p:nvSpPr>
            <p:cNvPr id="7" name="AutoShape 3"/>
            <p:cNvSpPr>
              <a:spLocks noChangeArrowheads="1"/>
            </p:cNvSpPr>
            <p:nvPr/>
          </p:nvSpPr>
          <p:spPr bwMode="gray">
            <a:xfrm rot="5400000">
              <a:off x="186532" y="3104356"/>
              <a:ext cx="3821112" cy="1971675"/>
            </a:xfrm>
            <a:prstGeom prst="roundRect">
              <a:avLst>
                <a:gd name="adj" fmla="val 19894"/>
              </a:avLst>
            </a:prstGeom>
            <a:gradFill rotWithShape="1">
              <a:gsLst>
                <a:gs pos="0">
                  <a:srgbClr val="F8F8F8">
                    <a:gamma/>
                    <a:shade val="77647"/>
                    <a:invGamma/>
                    <a:alpha val="98000"/>
                  </a:srgbClr>
                </a:gs>
                <a:gs pos="50000">
                  <a:srgbClr val="F8F8F8"/>
                </a:gs>
                <a:gs pos="100000">
                  <a:srgbClr val="F8F8F8">
                    <a:gamma/>
                    <a:shade val="77647"/>
                    <a:invGamma/>
                    <a:alpha val="98000"/>
                  </a:srgbClr>
                </a:gs>
              </a:gsLst>
              <a:lin ang="5400000" scaled="1"/>
            </a:gradFill>
            <a:ln w="38100" algn="ctr">
              <a:solidFill>
                <a:srgbClr val="808080"/>
              </a:solidFill>
              <a:round/>
            </a:ln>
            <a:effectLst>
              <a:prstShdw prst="shdw12">
                <a:srgbClr val="1C1C1C">
                  <a:alpha val="50000"/>
                </a:srgbClr>
              </a:prstShdw>
            </a:effectLst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pic>
          <p:nvPicPr>
            <p:cNvPr id="27673" name="Picture 10" descr="LB_circle0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477963" y="2386013"/>
              <a:ext cx="1176337" cy="117475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7674" name="Text Box 12"/>
            <p:cNvSpPr txBox="1"/>
            <p:nvPr/>
          </p:nvSpPr>
          <p:spPr>
            <a:xfrm>
              <a:off x="1608138" y="2796002"/>
              <a:ext cx="912812" cy="31233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lnSpc>
                  <a:spcPct val="70000"/>
                </a:lnSpc>
                <a:spcBef>
                  <a:spcPct val="50000"/>
                </a:spcBef>
                <a:buNone/>
              </a:pPr>
              <a:r>
                <a:rPr lang="en-US" altLang="zh-CN" sz="2000" b="1">
                  <a:solidFill>
                    <a:srgbClr val="D13F11"/>
                  </a:solidFill>
                  <a:latin typeface="Arial" pitchFamily="34" charset="0"/>
                  <a:ea typeface="宋体" panose="02010600030101010101" pitchFamily="2" charset="-122"/>
                </a:rPr>
                <a:t>A</a:t>
              </a:r>
              <a:r>
                <a:rPr lang="en-US" altLang="zh-CN" sz="1400" b="1">
                  <a:solidFill>
                    <a:srgbClr val="D13F11"/>
                  </a:solidFill>
                  <a:latin typeface="Arial" pitchFamily="34" charset="0"/>
                  <a:ea typeface="宋体" panose="02010600030101010101" pitchFamily="2" charset="-122"/>
                </a:rPr>
                <a:t> </a:t>
              </a:r>
              <a:endParaRPr lang="en-US" altLang="zh-CN" sz="1400" b="1">
                <a:solidFill>
                  <a:srgbClr val="D13F1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pic>
          <p:nvPicPr>
            <p:cNvPr id="27675" name="Picture 16" descr="O_chevron00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847850" y="3773488"/>
              <a:ext cx="412750" cy="363537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27652" name="组合 10"/>
          <p:cNvGrpSpPr/>
          <p:nvPr/>
        </p:nvGrpSpPr>
        <p:grpSpPr>
          <a:xfrm>
            <a:off x="3571875" y="1643063"/>
            <a:ext cx="1971675" cy="3821112"/>
            <a:chOff x="3438525" y="2179638"/>
            <a:chExt cx="1971675" cy="3821112"/>
          </a:xfrm>
        </p:grpSpPr>
        <p:sp>
          <p:nvSpPr>
            <p:cNvPr id="12" name="AutoShape 5"/>
            <p:cNvSpPr>
              <a:spLocks noChangeArrowheads="1"/>
            </p:cNvSpPr>
            <p:nvPr/>
          </p:nvSpPr>
          <p:spPr bwMode="gray">
            <a:xfrm rot="5400000">
              <a:off x="2513807" y="3104356"/>
              <a:ext cx="3821112" cy="1971675"/>
            </a:xfrm>
            <a:prstGeom prst="roundRect">
              <a:avLst>
                <a:gd name="adj" fmla="val 19894"/>
              </a:avLst>
            </a:prstGeom>
            <a:gradFill rotWithShape="1">
              <a:gsLst>
                <a:gs pos="0">
                  <a:srgbClr val="F8F8F8">
                    <a:gamma/>
                    <a:shade val="77647"/>
                    <a:invGamma/>
                    <a:alpha val="98000"/>
                  </a:srgbClr>
                </a:gs>
                <a:gs pos="50000">
                  <a:srgbClr val="F8F8F8"/>
                </a:gs>
                <a:gs pos="100000">
                  <a:srgbClr val="F8F8F8">
                    <a:gamma/>
                    <a:shade val="77647"/>
                    <a:invGamma/>
                    <a:alpha val="98000"/>
                  </a:srgbClr>
                </a:gs>
              </a:gsLst>
              <a:lin ang="5400000" scaled="1"/>
            </a:gradFill>
            <a:ln w="38100" algn="ctr">
              <a:solidFill>
                <a:srgbClr val="808080"/>
              </a:solidFill>
              <a:round/>
            </a:ln>
            <a:effectLst>
              <a:prstShdw prst="shdw12">
                <a:srgbClr val="1C1C1C">
                  <a:alpha val="50000"/>
                </a:srgbClr>
              </a:prstShdw>
            </a:effectLst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pic>
          <p:nvPicPr>
            <p:cNvPr id="27667" name="Picture 11" descr="YG_circle00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03650" y="2360613"/>
              <a:ext cx="1192213" cy="119221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7668" name="Text Box 14"/>
            <p:cNvSpPr txBox="1"/>
            <p:nvPr/>
          </p:nvSpPr>
          <p:spPr>
            <a:xfrm>
              <a:off x="3933825" y="2796002"/>
              <a:ext cx="914400" cy="31233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lnSpc>
                  <a:spcPct val="70000"/>
                </a:lnSpc>
                <a:spcBef>
                  <a:spcPct val="50000"/>
                </a:spcBef>
                <a:buNone/>
              </a:pPr>
              <a:r>
                <a:rPr lang="en-US" altLang="zh-CN" sz="2000" b="1">
                  <a:solidFill>
                    <a:srgbClr val="D13F11"/>
                  </a:solidFill>
                  <a:latin typeface="Arial" pitchFamily="34" charset="0"/>
                  <a:ea typeface="宋体" panose="02010600030101010101" pitchFamily="2" charset="-122"/>
                </a:rPr>
                <a:t>B</a:t>
              </a:r>
              <a:r>
                <a:rPr lang="en-US" altLang="zh-CN" sz="1400" b="1">
                  <a:solidFill>
                    <a:srgbClr val="D13F11"/>
                  </a:solidFill>
                  <a:latin typeface="Arial" pitchFamily="34" charset="0"/>
                  <a:ea typeface="宋体" panose="02010600030101010101" pitchFamily="2" charset="-122"/>
                </a:rPr>
                <a:t> </a:t>
              </a:r>
              <a:endParaRPr lang="en-US" altLang="zh-CN" sz="1400" b="1">
                <a:solidFill>
                  <a:srgbClr val="D13F1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pic>
          <p:nvPicPr>
            <p:cNvPr id="27669" name="Picture 15" descr="O_chevron00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216400" y="3773488"/>
              <a:ext cx="412750" cy="363537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27653" name="组合 15"/>
          <p:cNvGrpSpPr/>
          <p:nvPr/>
        </p:nvGrpSpPr>
        <p:grpSpPr>
          <a:xfrm>
            <a:off x="6143625" y="1643063"/>
            <a:ext cx="1971675" cy="3821112"/>
            <a:chOff x="5800725" y="2179638"/>
            <a:chExt cx="1971675" cy="3821112"/>
          </a:xfrm>
        </p:grpSpPr>
        <p:sp>
          <p:nvSpPr>
            <p:cNvPr id="17" name="AutoShape 7"/>
            <p:cNvSpPr>
              <a:spLocks noChangeArrowheads="1"/>
            </p:cNvSpPr>
            <p:nvPr/>
          </p:nvSpPr>
          <p:spPr bwMode="gray">
            <a:xfrm rot="5400000">
              <a:off x="4876007" y="3104356"/>
              <a:ext cx="3821112" cy="1971675"/>
            </a:xfrm>
            <a:prstGeom prst="roundRect">
              <a:avLst>
                <a:gd name="adj" fmla="val 19894"/>
              </a:avLst>
            </a:prstGeom>
            <a:gradFill rotWithShape="1">
              <a:gsLst>
                <a:gs pos="0">
                  <a:srgbClr val="F8F8F8">
                    <a:gamma/>
                    <a:shade val="77647"/>
                    <a:invGamma/>
                    <a:alpha val="98000"/>
                  </a:srgbClr>
                </a:gs>
                <a:gs pos="50000">
                  <a:srgbClr val="F8F8F8"/>
                </a:gs>
                <a:gs pos="100000">
                  <a:srgbClr val="F8F8F8">
                    <a:gamma/>
                    <a:shade val="77647"/>
                    <a:invGamma/>
                    <a:alpha val="98000"/>
                  </a:srgbClr>
                </a:gs>
              </a:gsLst>
              <a:lin ang="5400000" scaled="1"/>
            </a:gradFill>
            <a:ln w="38100" algn="ctr">
              <a:solidFill>
                <a:srgbClr val="808080"/>
              </a:solidFill>
              <a:round/>
            </a:ln>
            <a:effectLst>
              <a:prstShdw prst="shdw12" dist="88900" dir="10800000">
                <a:srgbClr val="1C1C1C">
                  <a:alpha val="50000"/>
                </a:srgbClr>
              </a:prstShdw>
            </a:effectLst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pic>
          <p:nvPicPr>
            <p:cNvPr id="27661" name="Picture 9" descr="RY_circle00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202363" y="2386013"/>
              <a:ext cx="1108075" cy="110807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7662" name="Text Box 13"/>
            <p:cNvSpPr txBox="1"/>
            <p:nvPr/>
          </p:nvSpPr>
          <p:spPr>
            <a:xfrm>
              <a:off x="6286500" y="2796002"/>
              <a:ext cx="914400" cy="31233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lnSpc>
                  <a:spcPct val="70000"/>
                </a:lnSpc>
                <a:spcBef>
                  <a:spcPct val="50000"/>
                </a:spcBef>
                <a:buNone/>
              </a:pPr>
              <a:r>
                <a:rPr lang="en-US" altLang="zh-CN" sz="2000" b="1">
                  <a:solidFill>
                    <a:srgbClr val="D13F11"/>
                  </a:solidFill>
                  <a:latin typeface="Arial" pitchFamily="34" charset="0"/>
                  <a:ea typeface="宋体" panose="02010600030101010101" pitchFamily="2" charset="-122"/>
                </a:rPr>
                <a:t>C </a:t>
              </a:r>
              <a:endParaRPr lang="en-US" altLang="zh-CN" sz="2000" b="1">
                <a:solidFill>
                  <a:srgbClr val="D13F1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pic>
          <p:nvPicPr>
            <p:cNvPr id="27663" name="Picture 17" descr="O_chevron00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564313" y="3773488"/>
              <a:ext cx="412750" cy="36353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0486" name="TextBox 20"/>
          <p:cNvSpPr txBox="1">
            <a:spLocks noChangeArrowheads="1"/>
          </p:cNvSpPr>
          <p:nvPr/>
        </p:nvSpPr>
        <p:spPr bwMode="auto">
          <a:xfrm>
            <a:off x="857250" y="3714750"/>
            <a:ext cx="1928813" cy="1138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800" kern="1200" cap="none" spc="0" normalizeH="0" baseline="0" noProof="0">
                <a:latin typeface="+mn-ea"/>
                <a:ea typeface="+mn-ea"/>
                <a:cs typeface="+mn-cs"/>
              </a:rPr>
              <a:t>药物治疗</a:t>
            </a:r>
            <a:endParaRPr kumimoji="0" lang="en-US" altLang="zh-CN" sz="2800" kern="1200" cap="none" spc="0" normalizeH="0" baseline="0" noProof="0">
              <a:latin typeface="+mn-ea"/>
              <a:ea typeface="+mn-ea"/>
              <a:cs typeface="+mn-cs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endParaRPr kumimoji="0" lang="en-US" altLang="zh-CN" sz="2000" kern="1200" cap="none" spc="0" normalizeH="0" baseline="0" noProof="0">
              <a:latin typeface="+mn-ea"/>
              <a:ea typeface="+mn-ea"/>
              <a:cs typeface="+mn-cs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000" kern="1200" cap="none" spc="0" normalizeH="0" baseline="0" noProof="0">
                <a:latin typeface="+mn-ea"/>
                <a:ea typeface="+mn-ea"/>
                <a:cs typeface="+mn-cs"/>
              </a:rPr>
              <a:t>兴奋类药物</a:t>
            </a:r>
            <a:endParaRPr kumimoji="0" lang="zh-CN" altLang="en-US" sz="2000" kern="1200" cap="none" spc="0" normalizeH="0" baseline="0" noProof="0">
              <a:latin typeface="+mn-ea"/>
              <a:ea typeface="+mn-ea"/>
              <a:cs typeface="+mn-cs"/>
            </a:endParaRPr>
          </a:p>
        </p:txBody>
      </p:sp>
      <p:sp>
        <p:nvSpPr>
          <p:cNvPr id="20487" name="TextBox 21"/>
          <p:cNvSpPr txBox="1">
            <a:spLocks noChangeArrowheads="1"/>
          </p:cNvSpPr>
          <p:nvPr/>
        </p:nvSpPr>
        <p:spPr bwMode="auto">
          <a:xfrm>
            <a:off x="3571875" y="3714750"/>
            <a:ext cx="1928813" cy="1138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800" kern="1200" cap="none" spc="0" normalizeH="0" baseline="0" noProof="0">
                <a:latin typeface="+mn-ea"/>
                <a:ea typeface="+mn-ea"/>
                <a:cs typeface="+mn-cs"/>
              </a:rPr>
              <a:t>行为治疗</a:t>
            </a:r>
            <a:endParaRPr kumimoji="0" lang="en-US" altLang="zh-CN" sz="2800" kern="1200" cap="none" spc="0" normalizeH="0" baseline="0" noProof="0">
              <a:latin typeface="+mn-ea"/>
              <a:ea typeface="+mn-ea"/>
              <a:cs typeface="+mn-cs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endParaRPr kumimoji="0" lang="en-US" altLang="zh-CN" sz="2000" kern="1200" cap="none" spc="0" normalizeH="0" baseline="0" noProof="0">
              <a:latin typeface="+mn-ea"/>
              <a:ea typeface="+mn-ea"/>
              <a:cs typeface="+mn-cs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000" kern="1200" cap="none" spc="0" normalizeH="0" baseline="0" noProof="0">
                <a:latin typeface="+mn-ea"/>
                <a:ea typeface="+mn-ea"/>
                <a:cs typeface="+mn-cs"/>
              </a:rPr>
              <a:t>行为矫正技术</a:t>
            </a:r>
            <a:endParaRPr kumimoji="0" lang="zh-CN" altLang="en-US" sz="2000" kern="1200" cap="none" spc="0" normalizeH="0" baseline="0" noProof="0">
              <a:latin typeface="+mn-ea"/>
              <a:ea typeface="+mn-ea"/>
              <a:cs typeface="+mn-cs"/>
            </a:endParaRPr>
          </a:p>
        </p:txBody>
      </p:sp>
      <p:sp>
        <p:nvSpPr>
          <p:cNvPr id="20488" name="TextBox 22"/>
          <p:cNvSpPr txBox="1">
            <a:spLocks noChangeArrowheads="1"/>
          </p:cNvSpPr>
          <p:nvPr/>
        </p:nvSpPr>
        <p:spPr bwMode="auto">
          <a:xfrm>
            <a:off x="6072188" y="3714750"/>
            <a:ext cx="2071688" cy="14462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800" kern="1200" cap="none" spc="0" normalizeH="0" baseline="0" noProof="0">
                <a:latin typeface="+mn-ea"/>
                <a:ea typeface="+mn-ea"/>
                <a:cs typeface="+mn-cs"/>
              </a:rPr>
              <a:t>支持性干预</a:t>
            </a:r>
            <a:endParaRPr kumimoji="0" lang="en-US" altLang="zh-CN" sz="2800" kern="1200" cap="none" spc="0" normalizeH="0" baseline="0" noProof="0">
              <a:latin typeface="+mn-ea"/>
              <a:ea typeface="+mn-ea"/>
              <a:cs typeface="+mn-cs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000" kern="1200" cap="none" spc="0" normalizeH="0" baseline="0" noProof="0">
                <a:latin typeface="+mn-ea"/>
                <a:ea typeface="+mn-ea"/>
                <a:cs typeface="+mn-cs"/>
              </a:rPr>
              <a:t>教师指导</a:t>
            </a:r>
            <a:endParaRPr kumimoji="0" lang="en-US" altLang="zh-CN" sz="2000" kern="1200" cap="none" spc="0" normalizeH="0" baseline="0" noProof="0">
              <a:latin typeface="+mn-ea"/>
              <a:ea typeface="+mn-ea"/>
              <a:cs typeface="+mn-cs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000" kern="1200" cap="none" spc="0" normalizeH="0" baseline="0" noProof="0">
                <a:latin typeface="+mn-ea"/>
                <a:ea typeface="+mn-ea"/>
                <a:cs typeface="+mn-cs"/>
              </a:rPr>
              <a:t>家长咨询</a:t>
            </a:r>
            <a:endParaRPr kumimoji="0" lang="en-US" altLang="zh-CN" sz="2000" kern="1200" cap="none" spc="0" normalizeH="0" baseline="0" noProof="0">
              <a:latin typeface="+mn-ea"/>
              <a:ea typeface="+mn-ea"/>
              <a:cs typeface="+mn-cs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000" kern="1200" cap="none" spc="0" normalizeH="0" baseline="0" noProof="0">
                <a:latin typeface="+mn-ea"/>
                <a:ea typeface="+mn-ea"/>
                <a:cs typeface="+mn-cs"/>
              </a:rPr>
              <a:t>儿童个人咨询</a:t>
            </a:r>
            <a:endParaRPr kumimoji="0" lang="zh-CN" altLang="en-US" sz="2000" kern="1200" cap="none" spc="0" normalizeH="0" baseline="0" noProof="0">
              <a:latin typeface="+mn-ea"/>
              <a:ea typeface="+mn-ea"/>
              <a:cs typeface="+mn-cs"/>
            </a:endParaRPr>
          </a:p>
        </p:txBody>
      </p:sp>
      <p:sp>
        <p:nvSpPr>
          <p:cNvPr id="27657" name="TextBox 20"/>
          <p:cNvSpPr txBox="1"/>
          <p:nvPr/>
        </p:nvSpPr>
        <p:spPr>
          <a:xfrm>
            <a:off x="285750" y="5500688"/>
            <a:ext cx="3262313" cy="7080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000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哌甲酯（利他林、专注达）</a:t>
            </a:r>
            <a:endParaRPr lang="en-US" altLang="zh-CN" sz="2000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>
              <a:buNone/>
            </a:pPr>
            <a:r>
              <a:rPr lang="zh-CN" altLang="en-US" sz="2000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托莫西汀（择思达）</a:t>
            </a:r>
            <a:endParaRPr lang="zh-CN" altLang="en-US" sz="20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https://d.book118.com/096020202053010043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人生及选择">
  <a:themeElements>
    <a:clrScheme name="流畅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6">
      <vt:lpstr>Arial</vt:lpstr>
      <vt:lpstr>Calibri</vt:lpstr>
      <vt:lpstr>宋体</vt:lpstr>
      <vt:lpstr>华文细黑</vt:lpstr>
      <vt:lpstr>黑体</vt:lpstr>
      <vt:lpstr>MS UI Gothic</vt:lpstr>
      <vt:lpstr>Times New Roman</vt:lpstr>
      <vt:lpstr>华文中宋</vt:lpstr>
      <vt:lpstr>华文楷体</vt:lpstr>
      <vt:lpstr>Wingdings</vt:lpstr>
      <vt:lpstr>楷体_GB2312</vt:lpstr>
      <vt:lpstr>微软雅黑</vt:lpstr>
      <vt:lpstr>华文隶书</vt:lpstr>
      <vt:lpstr>Office Theme</vt:lpstr>
      <vt:lpstr>儿童青少年心理健康</vt:lpstr>
      <vt:lpstr>目 录</vt:lpstr>
      <vt:lpstr>PowerPoint Presentation</vt:lpstr>
      <vt:lpstr>PowerPoint Presentation</vt:lpstr>
      <vt:lpstr>什么是健康？</vt:lpstr>
      <vt:lpstr>儿少精神心理健康现状（国内）</vt:lpstr>
      <vt:lpstr>儿少精神心理健康现状（国外）</vt:lpstr>
      <vt:lpstr>问题的严重性</vt:lpstr>
      <vt:lpstr>影响青少年心理健康的因素</vt:lpstr>
      <vt:lpstr>PowerPoint Presentation</vt:lpstr>
      <vt:lpstr>儿童青少年精神障碍分类</vt:lpstr>
      <vt:lpstr>PowerPoint Presentation</vt:lpstr>
      <vt:lpstr>注意缺陷多动障碍的名称演变</vt:lpstr>
      <vt:lpstr>学习困难：表现为学习成绩低下。情绪行为障碍。</vt:lpstr>
      <vt:lpstr>PowerPoint Presentation</vt:lpstr>
      <vt:lpstr>PowerPoint Presentation</vt:lpstr>
      <vt:lpstr>ADHD的亚型划分</vt:lpstr>
      <vt:lpstr>ADHD临床分型的转变</vt:lpstr>
      <vt:lpstr>PowerPoint Presentation</vt:lpstr>
      <vt:lpstr>菲尔普斯的故事</vt:lpstr>
      <vt:lpstr> ADHD的治疗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2024-09-11T05:12:27.748</cp:lastPrinted>
  <dcterms:created xsi:type="dcterms:W3CDTF">2024-09-10T21:12:27Z</dcterms:created>
  <dcterms:modified xsi:type="dcterms:W3CDTF">2024-09-10T21:12:30Z</dcterms:modified>
</cp:coreProperties>
</file>