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3E704A-943F-4EDA-8026-A9ED187B11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B0E559-841C-4124-BE52-EBB3B1593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DA62C-C3C4-4A2D-83EE-284C6E5C1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5370EC-8DD8-4BCA-BDB8-776DCEDE9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A60968-CDC7-461A-9125-F8640BE37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85E7B8-64C1-41CD-A9CB-D5FD07D3DA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1EAFB9-1E71-44C6-9550-9724572F9F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0296D4-92C4-484C-8610-EF79C50B6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4F880-8A12-4442-B4B6-6B7591E3FE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D73C9-5BE0-4CF5-AC18-9EDE4F5E0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B5377-B001-4A3F-B6D0-EB8ADAD13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30211110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细胞内转运系统优化设计</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2024-01-19</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汇报人：文小库</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细胞内转运系统组成与功能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细胞内转运系统工作原理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现有细胞内转运系统存在问题分析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细胞内转运系统优化设计方案</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实验验证与结果分析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优化设计的意义</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通过优化细胞内转运系统的设计，可以提高物质转运的效率和精准度，为生物医学研究、药物研发等领域提供有力支持。</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细胞内转运系统的重要性</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细胞内转运系统是细胞内部物质运输和分配的关键环节，对于维持细胞正常生理功能具有至关重要的作用。</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现有转运系统的局限性</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目前对细胞内转运系统的理解和应用仍存在一定局限性，包括转运效率不高、靶向性不强等问题，亟待优化和改进。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1878425" y="3335274"/>
            <a:ext cx="685800" cy="695801"/>
            <a:chOff x="1878425" y="3335274"/>
            <a:chExt cx="685800" cy="695801"/>
          </a:xfrm>
        </p:grpSpPr>
        <p:sp>
          <p:nvSpPr>
            <p:cNvPr id="8" name="Freeform 8"/>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调控因素与信号通路</a:t>
            </a:r>
            <a:endParaRPr lang="en-US" sz="1100"/>
          </a:p>
        </p:txBody>
      </p:sp>
      <p:sp>
        <p:nvSpPr>
          <p:cNvPr id="16" name="AutoShape 16"/>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转运蛋白的种类与功能</a:t>
            </a:r>
            <a:endParaRPr lang="en-US" sz="1100"/>
          </a:p>
        </p:txBody>
      </p:sp>
      <p:sp>
        <p:nvSpPr>
          <p:cNvPr id="17" name="AutoShape 17"/>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转运机制与过程</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细胞内转运系统概述</a:t>
              </a:r>
            </a:p>
          </p:txBody>
        </p:sp>
      </p:grpSp>
      <p:sp>
        <p:nvSpPr>
          <p:cNvPr id="40" name="AutoShape 40"/>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细胞内转运系统的调控涉及多种因素，如细胞内外环境、信号通路等，这些因素共同作用于转运蛋白，影响其转运活性和效率。</a:t>
            </a:r>
            <a:endParaRPr lang="en-US" sz="1100"/>
          </a:p>
        </p:txBody>
      </p:sp>
      <p:sp>
        <p:nvSpPr>
          <p:cNvPr id="41" name="AutoShape 41"/>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细胞内转运蛋白主要包括载体蛋白、通道蛋白等，它们在细胞内物质运输和分配过程中发挥着重要作用。</a:t>
            </a:r>
            <a:endParaRPr lang="en-US" sz="1100"/>
          </a:p>
        </p:txBody>
      </p:sp>
      <p:sp>
        <p:nvSpPr>
          <p:cNvPr id="42" name="AutoShape 42"/>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细胞内物质转运主要通过主动转运和被动转运两种方式进行，涉及物质在细胞膜两侧的浓度差、电位差等驱动力。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79233"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76573"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提高转运效率</a:t>
            </a:r>
            <a:endParaRPr lang="en-US" sz="1100"/>
          </a:p>
        </p:txBody>
      </p:sp>
      <p:sp>
        <p:nvSpPr>
          <p:cNvPr id="4" name="AutoShape 4"/>
          <p:cNvSpPr/>
          <p:nvPr/>
        </p:nvSpPr>
        <p:spPr>
          <a:xfrm>
            <a:off x="6251829"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20594" y="1278350"/>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增强靶向性</a:t>
            </a:r>
            <a:endParaRPr lang="en-US" sz="1100"/>
          </a:p>
        </p:txBody>
      </p:sp>
      <p:sp>
        <p:nvSpPr>
          <p:cNvPr id="6" name="AutoShape 6"/>
          <p:cNvSpPr/>
          <p:nvPr/>
        </p:nvSpPr>
        <p:spPr>
          <a:xfrm>
            <a:off x="1479233"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676573" y="4076033"/>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降低能耗和副作用</a:t>
            </a:r>
            <a:endParaRPr lang="en-US" sz="1100"/>
          </a:p>
        </p:txBody>
      </p:sp>
      <p:sp>
        <p:nvSpPr>
          <p:cNvPr id="8" name="AutoShape 8"/>
          <p:cNvSpPr/>
          <p:nvPr/>
        </p:nvSpPr>
        <p:spPr>
          <a:xfrm>
            <a:off x="6251829"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449169" y="4029837"/>
            <a:ext cx="2006441" cy="699135"/>
          </a:xfrm>
          <a:prstGeom prst="roundRect">
            <a:avLst>
              <a:gd name="adj" fmla="val 16667"/>
            </a:avLst>
          </a:prstGeom>
          <a:solidFill>
            <a:srgbClr val="E3E2E2">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符合生物学原理</a:t>
            </a:r>
            <a:endParaRPr lang="en-US" sz="1100"/>
          </a:p>
        </p:txBody>
      </p:sp>
      <p:sp>
        <p:nvSpPr>
          <p:cNvPr id="10" name="AutoShape 10"/>
          <p:cNvSpPr/>
          <p:nvPr/>
        </p:nvSpPr>
        <p:spPr>
          <a:xfrm>
            <a:off x="2083243" y="2351977"/>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通过改进转运蛋白的结构和功能，提高物质在细胞内的转运速度和效率。</a:t>
            </a:r>
            <a:endParaRPr lang="en-US" sz="1100"/>
          </a:p>
        </p:txBody>
      </p:sp>
      <p:sp>
        <p:nvSpPr>
          <p:cNvPr id="11" name="AutoShape 11"/>
          <p:cNvSpPr/>
          <p:nvPr/>
        </p:nvSpPr>
        <p:spPr>
          <a:xfrm>
            <a:off x="6821868" y="24083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设计具有特定靶向性的转运系统，实现物质在细胞内的精准定位和运输。</a:t>
            </a:r>
            <a:endParaRPr lang="en-US" sz="1100"/>
          </a:p>
        </p:txBody>
      </p:sp>
      <p:sp>
        <p:nvSpPr>
          <p:cNvPr id="12" name="AutoShape 12"/>
          <p:cNvSpPr/>
          <p:nvPr/>
        </p:nvSpPr>
        <p:spPr>
          <a:xfrm>
            <a:off x="2049239"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优化转运系统的能量利用方式，减少不必要的能耗和副作用，提高系统的稳定性和可持续性。</a:t>
            </a:r>
            <a:endParaRPr lang="en-US" sz="1100"/>
          </a:p>
        </p:txBody>
      </p:sp>
      <p:sp>
        <p:nvSpPr>
          <p:cNvPr id="13" name="AutoShape 13"/>
          <p:cNvSpPr/>
          <p:nvPr/>
        </p:nvSpPr>
        <p:spPr>
          <a:xfrm>
            <a:off x="6821835" y="5084769"/>
            <a:ext cx="3203894" cy="1020631"/>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alpha val="100000"/>
                  </a:srgbClr>
                </a:solidFill>
                <a:latin typeface="Microsoft Yahei"/>
                <a:ea typeface="Microsoft Yahei"/>
                <a:cs typeface="Microsoft Yahei"/>
              </a:rPr>
              <a:t>在优化设计的过程中，需要遵循生物学的基本原理和规律，确保优化后的转运系统能够在生物体内正常运作并发挥预期功能。</a:t>
            </a:r>
            <a:endParaRPr lang="en-US" sz="1100"/>
          </a:p>
        </p:txBody>
      </p:sp>
      <p:sp>
        <p:nvSpPr>
          <p:cNvPr id="14" name="Freeform 14"/>
          <p:cNvSpPr/>
          <p:nvPr/>
        </p:nvSpPr>
        <p:spPr>
          <a:xfrm>
            <a:off x="1666514"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19863"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666514"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19863"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87944"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01</a:t>
            </a:r>
          </a:p>
        </p:txBody>
      </p:sp>
      <p:sp>
        <p:nvSpPr>
          <p:cNvPr id="19" name="TextBox 19"/>
          <p:cNvSpPr txBox="1"/>
          <p:nvPr/>
        </p:nvSpPr>
        <p:spPr>
          <a:xfrm>
            <a:off x="9702795"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02</a:t>
            </a:r>
          </a:p>
        </p:txBody>
      </p:sp>
      <p:sp>
        <p:nvSpPr>
          <p:cNvPr id="20" name="TextBox 20"/>
          <p:cNvSpPr txBox="1"/>
          <p:nvPr/>
        </p:nvSpPr>
        <p:spPr>
          <a:xfrm>
            <a:off x="5067588"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03</a:t>
            </a:r>
          </a:p>
        </p:txBody>
      </p:sp>
      <p:sp>
        <p:nvSpPr>
          <p:cNvPr id="21" name="TextBox 21"/>
          <p:cNvSpPr txBox="1"/>
          <p:nvPr/>
        </p:nvSpPr>
        <p:spPr>
          <a:xfrm>
            <a:off x="9702795"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alpha val="100000"/>
                  </a:scheme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优化设计目标与原则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细胞内转运系统组成与功能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包括载体蛋白和通道蛋白，负责物质的跨膜运输。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转运蛋白</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由微管、微丝和中间纤维构成，维持细胞形态并参与物质运输。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细胞骨架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如驱动蛋白和动力蛋白，利用ATP水解产生的能量驱动物质在细胞内的运输。</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分子马达</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组成成分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膜结构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细胞内膜系统具有选择透过性，可控制物质的进出。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细胞骨架网络</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细胞骨架形成复杂的网络结构，为物质运输提供通道和支撑。</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分子马达结合位点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转运蛋白和分子马达具有特定的结合位点，确保物质运输的准确性和高效性。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 name="Connector 5"/>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1565530" y="3482600"/>
            <a:ext cx="2551945" cy="1386615"/>
            <a:chOff x="1565530" y="3482600"/>
            <a:chExt cx="2551945" cy="1386615"/>
          </a:xfrm>
        </p:grpSpPr>
        <p:sp>
          <p:nvSpPr>
            <p:cNvPr id="10" name="AutoShape 10"/>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细胞器定位</a:t>
              </a:r>
              <a:endParaRPr lang="en-US" sz="1100"/>
            </a:p>
          </p:txBody>
        </p:sp>
        <p:sp>
          <p:nvSpPr>
            <p:cNvPr id="11" name="AutoShape 11"/>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通过细胞内转运系统，细胞器可以准确地定位到特定位置，以执行其生物学功能。</a:t>
              </a:r>
              <a:endParaRPr lang="en-US" sz="1100"/>
            </a:p>
          </p:txBody>
        </p:sp>
      </p:grpSp>
      <p:grpSp>
        <p:nvGrpSpPr>
          <p:cNvPr id="12" name="Group 12"/>
          <p:cNvGrpSpPr/>
          <p:nvPr/>
        </p:nvGrpSpPr>
        <p:grpSpPr>
          <a:xfrm>
            <a:off x="1565530" y="1561607"/>
            <a:ext cx="2551945" cy="1386615"/>
            <a:chOff x="1565530" y="1561607"/>
            <a:chExt cx="2551945" cy="1386615"/>
          </a:xfrm>
        </p:grpSpPr>
        <p:sp>
          <p:nvSpPr>
            <p:cNvPr id="13" name="AutoShape 13"/>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物质运输</a:t>
              </a:r>
              <a:endParaRPr lang="en-US" sz="1100"/>
            </a:p>
          </p:txBody>
        </p:sp>
        <p:sp>
          <p:nvSpPr>
            <p:cNvPr id="14" name="AutoShape 14"/>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细胞内转运系统负责将营养物质、代谢产物、信号分子等运输到细胞内的各个部位。</a:t>
              </a:r>
              <a:endParaRPr lang="en-US" sz="1100"/>
            </a:p>
          </p:txBody>
        </p:sp>
      </p:grpSp>
      <p:grpSp>
        <p:nvGrpSpPr>
          <p:cNvPr id="15" name="Group 15"/>
          <p:cNvGrpSpPr/>
          <p:nvPr/>
        </p:nvGrpSpPr>
        <p:grpSpPr>
          <a:xfrm>
            <a:off x="8194084" y="2573915"/>
            <a:ext cx="2551945" cy="1386615"/>
            <a:chOff x="8194084" y="2573915"/>
            <a:chExt cx="2551945" cy="1386615"/>
          </a:xfrm>
        </p:grpSpPr>
        <p:sp>
          <p:nvSpPr>
            <p:cNvPr id="16" name="AutoShape 16"/>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细胞形态维持</a:t>
              </a:r>
              <a:endParaRPr lang="en-US" sz="1100"/>
            </a:p>
          </p:txBody>
        </p:sp>
        <p:sp>
          <p:nvSpPr>
            <p:cNvPr id="17" name="AutoShape 17"/>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细胞骨架通过维持细胞形态和内部结构，确保细胞的正常生理功能。</a:t>
              </a:r>
              <a:endParaRPr lang="en-US" sz="1100"/>
            </a:p>
          </p:txBody>
        </p:sp>
      </p:grpSp>
      <p:grpSp>
        <p:nvGrpSpPr>
          <p:cNvPr id="18" name="Group 18"/>
          <p:cNvGrpSpPr/>
          <p:nvPr/>
        </p:nvGrpSpPr>
        <p:grpSpPr>
          <a:xfrm>
            <a:off x="8194084" y="4468591"/>
            <a:ext cx="2551945" cy="1386615"/>
            <a:chOff x="8194084" y="4468591"/>
            <a:chExt cx="2551945" cy="1386615"/>
          </a:xfrm>
        </p:grpSpPr>
        <p:sp>
          <p:nvSpPr>
            <p:cNvPr id="19" name="AutoShape 19"/>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信号传导</a:t>
              </a:r>
              <a:endParaRPr lang="en-US" sz="1100"/>
            </a:p>
          </p:txBody>
        </p:sp>
        <p:sp>
          <p:nvSpPr>
            <p:cNvPr id="20" name="AutoShape 20"/>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细胞内转运系统还参与细胞信号传导过程，如神经递质的释放和受体介导的信号转导等。</a:t>
              </a:r>
              <a:endParaRPr lang="en-US" sz="1100"/>
            </a:p>
          </p:txBody>
        </p:sp>
      </p:grpSp>
      <p:grpSp>
        <p:nvGrpSpPr>
          <p:cNvPr id="21" name="Group 21"/>
          <p:cNvGrpSpPr/>
          <p:nvPr/>
        </p:nvGrpSpPr>
        <p:grpSpPr>
          <a:xfrm>
            <a:off x="5144167" y="4306666"/>
            <a:ext cx="1968341" cy="1817370"/>
            <a:chOff x="5144167" y="4306666"/>
            <a:chExt cx="1968341" cy="1817370"/>
          </a:xfrm>
        </p:grpSpPr>
        <p:sp>
          <p:nvSpPr>
            <p:cNvPr id="22" name="Freeform 22"/>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6546675" y="2933560"/>
            <a:ext cx="1015845" cy="2802933"/>
            <a:chOff x="6546675" y="2933560"/>
            <a:chExt cx="1015845" cy="2802933"/>
          </a:xfrm>
        </p:grpSpPr>
        <p:sp>
          <p:nvSpPr>
            <p:cNvPr id="25" name="Freeform 25"/>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692634" y="2938042"/>
            <a:ext cx="989362" cy="2794827"/>
            <a:chOff x="4692634" y="2938042"/>
            <a:chExt cx="989362" cy="2794827"/>
          </a:xfrm>
        </p:grpSpPr>
        <p:sp>
          <p:nvSpPr>
            <p:cNvPr id="28" name="Freeform 28"/>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细胞内转运系统工作原理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质顺浓度梯度进行的运输，包括简单扩散和易化扩散两种方式。简单扩散是脂溶性物质顺膜两侧浓度差跨膜转运的过程；易化扩散是在膜蛋白的帮助下，非脂溶性的小分子物质或带电离子顺浓度梯度和（或）电位梯度进行的跨膜转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被动运输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质逆浓度梯度进行的运输，需要消耗能量，包括原发性主动转运和继发性主动转运。原发性主动转运通常是由ATP直接供能，通过钠泵、钙泵、质子泵等实现的；继发性主动转运的能量来源于某种物质的主动转运所形成的势能储备，如钠-钾泵活动形成的势能储备可完成葡萄糖、氨基酸等物质的继发性主动转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主动运输</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物质运输方式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ATP驱动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细胞内转运系统通过ATP水解提供能量，驱动物质逆浓度梯度进行主动运输。ATP水解产生的能量可以直接用于物质的转运，也可以通过驱动质子泵等间接提供能量。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偶联反应</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某些物质的转运过程与细胞内其他生物化学反应相偶联，通过偶联反应产生的能量驱动物质的转运。例如，葡萄糖的转运与Na+的转运相偶联，通过Na+-K+泵活动产生的势能储备驱动葡萄糖进入细胞。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能量转换机制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细胞内转运系统的活动受到多种调控因子的影响，包括激素、神经递质、细胞因子等。这些调控因子可以与细胞膜上的受体结合，通过改变膜蛋白的构象或激活信号转导通路等方式，调节细胞内转运系统的活动。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信号通路</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细胞内转运系统与细胞内的信号转导通路密切相关。例如，某些激素与受体结合后，可以激活细胞内的信号转导通路，进而调节细胞内转运系统的活动。此外，细胞内转运系统本身也可以作为信号转导通路的一部分，参与细胞对外部刺激的响应过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调控因子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调控因子及信号通路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04</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现有细胞内转运系统存在问题分析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https://d.book118.com/096030211110010043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2024-09-11T08:19:51.425</cp:lastPrinted>
  <dcterms:created xsi:type="dcterms:W3CDTF">2024-09-11T00:19:51Z</dcterms:created>
  <dcterms:modified xsi:type="dcterms:W3CDTF">2024-09-11T00:19:53Z</dcterms:modified>
</cp:coreProperties>
</file>