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8E47-45D5-4E40-A5EA-132DB0AEC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389A5-8D2D-442C-822F-CE7C4D51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6FD87-04C9-427E-B9F0-E9E22F30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76D1B-3BAE-4A79-83F7-5C1A0B38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F952E-1D14-4C01-ABF1-D78DF5CDE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D503E-FCCF-4500-977A-A43CFD32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232E2-7C28-4E81-8DFA-EF17220F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EEDED-CE2C-478A-8663-1219F21E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5EB1A-C4CA-4B4F-84AD-5E70B491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E94F-76CC-423B-A8DA-A44579DF6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0EE0F-F509-4493-9FCC-00323E31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94" r:id="rId2"/>
    <p:sldLayoutId id="2147490195" r:id="rId3"/>
    <p:sldLayoutId id="2147490196" r:id="rId4"/>
    <p:sldLayoutId id="2147490197" r:id="rId5"/>
    <p:sldLayoutId id="2147490198" r:id="rId6"/>
    <p:sldLayoutId id="2147490199" r:id="rId7"/>
    <p:sldLayoutId id="2147490200" r:id="rId8"/>
    <p:sldLayoutId id="2147490201" r:id="rId9"/>
    <p:sldLayoutId id="2147490202" r:id="rId10"/>
    <p:sldLayoutId id="21474902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31" Type="http://schemas.openxmlformats.org/officeDocument/2006/relationships/tags" Target="../tags/tag231.xml" /><Relationship Id="rId32" Type="http://schemas.openxmlformats.org/officeDocument/2006/relationships/tags" Target="../tags/tag232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31" Type="http://schemas.openxmlformats.org/officeDocument/2006/relationships/tags" Target="../tags/tag262.xml" /><Relationship Id="rId32" Type="http://schemas.openxmlformats.org/officeDocument/2006/relationships/tags" Target="../tags/tag263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1152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家庭急救箱配置指南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急救箱的必要性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急救箱的维护与管理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急救箱的分类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急救箱的配置原则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急救箱的使用方法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常见家庭急救情况及处理方法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急救箱的必要性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家庭急救的重要性</a:t>
            </a:r>
            <a:endParaRPr lang="zh-CN" altLang="en-US"/>
          </a:p>
        </p:txBody>
      </p:sp>
      <p:sp>
        <p:nvSpPr>
          <p:cNvPr id="1049006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家庭急救可以及时处理突发情况，避免病情恶化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家庭急救可以提高家庭成员之间的互助意识和合作精神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家庭急救可以节省医疗资源，减轻社会负担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家庭急救可以减轻患者痛苦，提高生存率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急救箱的作用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提高自救和互救能力，减少伤害和死亡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紧急情况下，可以迅速找到所需的急救用品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避免因缺乏急救用品而延误救治时间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增强家庭安全意识，提高家庭成员的安全感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急救箱的分类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简易型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包含基础急救用品，如创可贴、消毒剂、止痛药等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适合家庭日常使用，方便携带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价格适中，性价比高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适合非专业人士使用，操作简单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标准型</a:t>
            </a:r>
            <a:endParaRPr lang="zh-CN" altLang="en-US"/>
          </a:p>
        </p:txBody>
      </p:sp>
      <p:sp>
        <p:nvSpPr>
          <p:cNvPr id="1049284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价格适中，适合家庭预算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体积小巧，便于携带和储存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适合家庭日常使用，应对小伤口、轻微疼痛等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包含基础医疗用品，如创可贴、消毒剂、止痛药等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专业型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包括：心脏除颤器、氧气瓶、呼吸面罩、气管插管等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适用于：专业医护人员或经过培训的人员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特点：设备齐全，操作复杂，需要专业知识和技能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建议：在专业指导下使用，定期检查和维护设备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急救箱的配置原则</a:t>
            </a:r>
            <a:endParaRPr lang="zh-CN" altLang="en-US"/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常见急救药品</a:t>
            </a:r>
            <a:endParaRPr lang="zh-CN" altLang="en-US"/>
          </a:p>
        </p:txBody>
      </p:sp>
      <p:cxnSp>
        <p:nvCxnSpPr>
          <p:cNvPr id="314574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435030" y="2506008"/>
            <a:ext cx="3116" cy="11765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95322" y="3759783"/>
            <a:ext cx="623" cy="33712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33804" y="3202065"/>
            <a:ext cx="3739" cy="51659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98457" y="3698092"/>
            <a:ext cx="1869" cy="14438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27592" y="2330903"/>
            <a:ext cx="3739" cy="130736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77913" y="3744828"/>
            <a:ext cx="0" cy="5496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17018" y="3379663"/>
            <a:ext cx="3739" cy="2623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72948" y="3698092"/>
            <a:ext cx="3739" cy="10992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>
            <a:off x="2818284" y="2726603"/>
            <a:ext cx="623" cy="9154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62374" y="3718655"/>
            <a:ext cx="623" cy="180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6" name="正文"/>
          <p:cNvSpPr txBox="1"/>
          <p:nvPr>
            <p:custDataLst>
              <p:tags r:id="rId12"/>
            </p:custDataLst>
          </p:nvPr>
        </p:nvSpPr>
        <p:spPr>
          <a:xfrm>
            <a:off x="1935283" y="1755737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消毒剂：用于清洁伤口和防止感染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13"/>
            </p:custDataLst>
          </p:nvPr>
        </p:nvSpPr>
        <p:spPr>
          <a:xfrm>
            <a:off x="3835886" y="2410043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抗过敏药：用于缓解过敏症状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14"/>
            </p:custDataLst>
          </p:nvPr>
        </p:nvSpPr>
        <p:spPr>
          <a:xfrm>
            <a:off x="5746460" y="1364400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止泻药：用于缓解腹泻症状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15"/>
            </p:custDataLst>
          </p:nvPr>
        </p:nvSpPr>
        <p:spPr>
          <a:xfrm>
            <a:off x="7652671" y="2224968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眼药水：用于缓解眼部不适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16"/>
            </p:custDataLst>
          </p:nvPr>
        </p:nvSpPr>
        <p:spPr>
          <a:xfrm>
            <a:off x="9553275" y="1537635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急救手册：提供急救知识和操作指南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17"/>
            </p:custDataLst>
          </p:nvPr>
        </p:nvSpPr>
        <p:spPr>
          <a:xfrm>
            <a:off x="979373" y="4156729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创可贴：用于处理小伤口和擦伤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18"/>
            </p:custDataLst>
          </p:nvPr>
        </p:nvSpPr>
        <p:spPr>
          <a:xfrm>
            <a:off x="2891816" y="5039731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止痛药：用于缓解疼痛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19"/>
            </p:custDataLst>
          </p:nvPr>
        </p:nvSpPr>
        <p:spPr>
          <a:xfrm>
            <a:off x="4794912" y="4528126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感冒药：用于缓解感冒症状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0"/>
            </p:custDataLst>
          </p:nvPr>
        </p:nvSpPr>
        <p:spPr>
          <a:xfrm>
            <a:off x="6716079" y="5377477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退烧药：用于缓解发烧症状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21"/>
            </p:custDataLst>
          </p:nvPr>
        </p:nvSpPr>
        <p:spPr>
          <a:xfrm>
            <a:off x="8612320" y="4341804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口腔护理用品：用于保持口腔卫生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箭头连接符 183"/>
          <p:cNvCxnSpPr/>
          <p:nvPr>
            <p:custDataLst>
              <p:tags r:id="rId22"/>
            </p:custDataLst>
          </p:nvPr>
        </p:nvCxnSpPr>
        <p:spPr>
          <a:xfrm>
            <a:off x="716404" y="3701207"/>
            <a:ext cx="1075741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6" name="椭圆 23"/>
          <p:cNvSpPr/>
          <p:nvPr>
            <p:custDataLst>
              <p:tags r:id="rId23"/>
            </p:custDataLst>
          </p:nvPr>
        </p:nvSpPr>
        <p:spPr>
          <a:xfrm flipV="1">
            <a:off x="10370846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8" name="椭圆 21"/>
          <p:cNvSpPr/>
          <p:nvPr>
            <p:custDataLst>
              <p:tags r:id="rId24"/>
            </p:custDataLst>
          </p:nvPr>
        </p:nvSpPr>
        <p:spPr>
          <a:xfrm flipV="1">
            <a:off x="7533650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0" name="椭圆 22"/>
          <p:cNvSpPr/>
          <p:nvPr>
            <p:custDataLst>
              <p:tags r:id="rId25"/>
            </p:custDataLst>
          </p:nvPr>
        </p:nvSpPr>
        <p:spPr>
          <a:xfrm flipV="1">
            <a:off x="9429891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2" name="椭圆 20"/>
          <p:cNvSpPr/>
          <p:nvPr>
            <p:custDataLst>
              <p:tags r:id="rId26"/>
            </p:custDataLst>
          </p:nvPr>
        </p:nvSpPr>
        <p:spPr>
          <a:xfrm flipV="1">
            <a:off x="8470242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4" name="椭圆 13"/>
          <p:cNvSpPr/>
          <p:nvPr>
            <p:custDataLst>
              <p:tags r:id="rId27"/>
            </p:custDataLst>
          </p:nvPr>
        </p:nvSpPr>
        <p:spPr>
          <a:xfrm flipV="1">
            <a:off x="6564031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6" name="椭圆 14"/>
          <p:cNvSpPr/>
          <p:nvPr>
            <p:custDataLst>
              <p:tags r:id="rId28"/>
            </p:custDataLst>
          </p:nvPr>
        </p:nvSpPr>
        <p:spPr>
          <a:xfrm flipV="1">
            <a:off x="5612483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8" name="椭圆 15"/>
          <p:cNvSpPr/>
          <p:nvPr>
            <p:custDataLst>
              <p:tags r:id="rId29"/>
            </p:custDataLst>
          </p:nvPr>
        </p:nvSpPr>
        <p:spPr>
          <a:xfrm flipV="1">
            <a:off x="4653457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0" name="椭圆 17"/>
          <p:cNvSpPr/>
          <p:nvPr>
            <p:custDataLst>
              <p:tags r:id="rId30"/>
            </p:custDataLst>
          </p:nvPr>
        </p:nvSpPr>
        <p:spPr>
          <a:xfrm flipV="1">
            <a:off x="3709387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2" name="椭圆 18"/>
          <p:cNvSpPr/>
          <p:nvPr>
            <p:custDataLst>
              <p:tags r:id="rId31"/>
            </p:custDataLst>
          </p:nvPr>
        </p:nvSpPr>
        <p:spPr>
          <a:xfrm flipV="1">
            <a:off x="2752854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4" name="椭圆 19"/>
          <p:cNvSpPr/>
          <p:nvPr>
            <p:custDataLst>
              <p:tags r:id="rId32"/>
            </p:custDataLst>
          </p:nvPr>
        </p:nvSpPr>
        <p:spPr>
          <a:xfrm flipV="1">
            <a:off x="1796944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常见急救用品</a:t>
            </a:r>
            <a:endParaRPr lang="zh-CN" altLang="en-US"/>
          </a:p>
        </p:txBody>
      </p:sp>
      <p:cxnSp>
        <p:nvCxnSpPr>
          <p:cNvPr id="3145765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435030" y="2506008"/>
            <a:ext cx="3116" cy="11765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95322" y="3759783"/>
            <a:ext cx="623" cy="33712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33804" y="3202065"/>
            <a:ext cx="3739" cy="51659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98457" y="3698092"/>
            <a:ext cx="1869" cy="14438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27592" y="2330903"/>
            <a:ext cx="3739" cy="130736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77913" y="3744828"/>
            <a:ext cx="0" cy="5496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17018" y="3379663"/>
            <a:ext cx="3739" cy="2623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72948" y="3698092"/>
            <a:ext cx="3739" cy="10992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32"/>
          <p:cNvCxnSpPr/>
          <p:nvPr>
            <p:custDataLst>
              <p:tags r:id="rId10"/>
            </p:custDataLst>
          </p:nvPr>
        </p:nvCxnSpPr>
        <p:spPr>
          <a:xfrm>
            <a:off x="2818284" y="2726603"/>
            <a:ext cx="623" cy="9154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3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62374" y="3718655"/>
            <a:ext cx="623" cy="180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12"/>
            </p:custDataLst>
          </p:nvPr>
        </p:nvSpPr>
        <p:spPr>
          <a:xfrm>
            <a:off x="1935283" y="1755737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消毒剂：用于伤口的清洁和消毒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13"/>
            </p:custDataLst>
          </p:nvPr>
        </p:nvSpPr>
        <p:spPr>
          <a:xfrm>
            <a:off x="3835886" y="2410043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弹性绷带：用于关节和肌肉的固定和支撑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14"/>
            </p:custDataLst>
          </p:nvPr>
        </p:nvSpPr>
        <p:spPr>
          <a:xfrm>
            <a:off x="5746460" y="1364400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止痛药：用于缓解疼痛，减轻症状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15"/>
            </p:custDataLst>
          </p:nvPr>
        </p:nvSpPr>
        <p:spPr>
          <a:xfrm>
            <a:off x="7652671" y="2224968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止泻药：用于缓解腹泻症状，保护肠道健康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16"/>
            </p:custDataLst>
          </p:nvPr>
        </p:nvSpPr>
        <p:spPr>
          <a:xfrm>
            <a:off x="9553275" y="1537635"/>
            <a:ext cx="1766626" cy="7072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急救手册：提供急救知识和技能，帮助应对紧急情况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17"/>
            </p:custDataLst>
          </p:nvPr>
        </p:nvSpPr>
        <p:spPr>
          <a:xfrm>
            <a:off x="979373" y="4156729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创可贴：用于小伤口的止血和保护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18"/>
            </p:custDataLst>
          </p:nvPr>
        </p:nvSpPr>
        <p:spPr>
          <a:xfrm>
            <a:off x="2891816" y="5039731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纱布：用于伤口的包扎和固定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19"/>
            </p:custDataLst>
          </p:nvPr>
        </p:nvSpPr>
        <p:spPr>
          <a:xfrm>
            <a:off x="4794912" y="4528126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体温计：用于测量体温，判断病情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0"/>
            </p:custDataLst>
          </p:nvPr>
        </p:nvSpPr>
        <p:spPr>
          <a:xfrm>
            <a:off x="6716079" y="5377477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抗过敏药：用于缓解过敏症状，如荨麻疹、哮喘等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1"/>
            </p:custDataLst>
          </p:nvPr>
        </p:nvSpPr>
        <p:spPr>
          <a:xfrm>
            <a:off x="8612320" y="4341804"/>
            <a:ext cx="1766626" cy="80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感冒药：用于缓解感冒症状，减轻不适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5" name="直接箭头连接符 183"/>
          <p:cNvCxnSpPr/>
          <p:nvPr>
            <p:custDataLst>
              <p:tags r:id="rId22"/>
            </p:custDataLst>
          </p:nvPr>
        </p:nvCxnSpPr>
        <p:spPr>
          <a:xfrm>
            <a:off x="716404" y="3701207"/>
            <a:ext cx="1075741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4" name="椭圆 23"/>
          <p:cNvSpPr/>
          <p:nvPr>
            <p:custDataLst>
              <p:tags r:id="rId23"/>
            </p:custDataLst>
          </p:nvPr>
        </p:nvSpPr>
        <p:spPr>
          <a:xfrm flipV="1">
            <a:off x="10370846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76" name="椭圆 21"/>
          <p:cNvSpPr/>
          <p:nvPr>
            <p:custDataLst>
              <p:tags r:id="rId24"/>
            </p:custDataLst>
          </p:nvPr>
        </p:nvSpPr>
        <p:spPr>
          <a:xfrm flipV="1">
            <a:off x="7533650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78" name="椭圆 22"/>
          <p:cNvSpPr/>
          <p:nvPr>
            <p:custDataLst>
              <p:tags r:id="rId25"/>
            </p:custDataLst>
          </p:nvPr>
        </p:nvSpPr>
        <p:spPr>
          <a:xfrm flipV="1">
            <a:off x="9429891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0" name="椭圆 20"/>
          <p:cNvSpPr/>
          <p:nvPr>
            <p:custDataLst>
              <p:tags r:id="rId26"/>
            </p:custDataLst>
          </p:nvPr>
        </p:nvSpPr>
        <p:spPr>
          <a:xfrm flipV="1">
            <a:off x="8470242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2" name="椭圆 13"/>
          <p:cNvSpPr/>
          <p:nvPr>
            <p:custDataLst>
              <p:tags r:id="rId27"/>
            </p:custDataLst>
          </p:nvPr>
        </p:nvSpPr>
        <p:spPr>
          <a:xfrm flipV="1">
            <a:off x="6564031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4" name="椭圆 14"/>
          <p:cNvSpPr/>
          <p:nvPr>
            <p:custDataLst>
              <p:tags r:id="rId28"/>
            </p:custDataLst>
          </p:nvPr>
        </p:nvSpPr>
        <p:spPr>
          <a:xfrm flipV="1">
            <a:off x="5612483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6" name="椭圆 15"/>
          <p:cNvSpPr/>
          <p:nvPr>
            <p:custDataLst>
              <p:tags r:id="rId29"/>
            </p:custDataLst>
          </p:nvPr>
        </p:nvSpPr>
        <p:spPr>
          <a:xfrm flipV="1">
            <a:off x="4653457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8" name="椭圆 17"/>
          <p:cNvSpPr/>
          <p:nvPr>
            <p:custDataLst>
              <p:tags r:id="rId30"/>
            </p:custDataLst>
          </p:nvPr>
        </p:nvSpPr>
        <p:spPr>
          <a:xfrm flipV="1">
            <a:off x="3709387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90" name="椭圆 18"/>
          <p:cNvSpPr/>
          <p:nvPr>
            <p:custDataLst>
              <p:tags r:id="rId31"/>
            </p:custDataLst>
          </p:nvPr>
        </p:nvSpPr>
        <p:spPr>
          <a:xfrm flipV="1">
            <a:off x="2752854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92" name="椭圆 19"/>
          <p:cNvSpPr/>
          <p:nvPr>
            <p:custDataLst>
              <p:tags r:id="rId32"/>
            </p:custDataLst>
          </p:nvPr>
        </p:nvSpPr>
        <p:spPr>
          <a:xfrm flipV="1">
            <a:off x="1796944" y="3633907"/>
            <a:ext cx="130714" cy="13071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其他注意事项</a:t>
            </a:r>
            <a:endParaRPr lang="zh-CN" altLang="en-US"/>
          </a:p>
        </p:txBody>
      </p:sp>
      <p:sp>
        <p:nvSpPr>
          <p:cNvPr id="10496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定期检查：确保急救箱内的物品没有过期或损坏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放置位置：放在容易找到的地方，如门口、客厅等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家庭成员：确保每个家庭成员都知道急救箱的位置和如何使用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培训：参加急救培训，提高自救和互救能力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急救箱的维护与管理</a:t>
            </a:r>
            <a:endParaRPr lang="zh-CN" altLang="en-US"/>
          </a:p>
        </p:txBody>
      </p:sp>
      <p:sp>
        <p:nvSpPr>
          <p:cNvPr id="10496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https://d.book118.com/096041152121010034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Office Theme</vt:lpstr>
      <vt:lpstr>家庭急救箱配置指南</vt:lpstr>
      <vt:lpstr>目录</vt:lpstr>
      <vt:lpstr>急救箱的必要性</vt:lpstr>
      <vt:lpstr>家庭急救的重要性</vt:lpstr>
      <vt:lpstr>急救箱的作用</vt:lpstr>
      <vt:lpstr>急救箱的分类</vt:lpstr>
      <vt:lpstr>简易型</vt:lpstr>
      <vt:lpstr>标准型</vt:lpstr>
      <vt:lpstr>专业型</vt:lpstr>
      <vt:lpstr>急救箱的配置原则</vt:lpstr>
      <vt:lpstr>常见急救药品</vt:lpstr>
      <vt:lpstr>常见急救用品</vt:lpstr>
      <vt:lpstr>其他注意事项</vt:lpstr>
      <vt:lpstr>急救箱的维护与管理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2024-09-03T17:12:25.681</cp:lastPrinted>
  <dcterms:created xsi:type="dcterms:W3CDTF">2024-09-03T09:12:25Z</dcterms:created>
  <dcterms:modified xsi:type="dcterms:W3CDTF">2024-09-03T09:12:28Z</dcterms:modified>
</cp:coreProperties>
</file>