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C17AB57-4E6F-489A-AC8A-BB1AB694C89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6A2DAE-B1EE-43D7-8761-94FDCD46F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671F3-0E94-460D-8E50-8EDBE1EB6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7590C0-400C-4352-88AF-1F8C761FB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66D1D1-6EFC-4F21-895D-B5A1F2469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D9DD35-D899-4F42-B53E-A52A3418F6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382CFF-3D93-426A-92F5-BCF7FAB958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44C434-9305-4705-854C-75B51A0B96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93592-DDBB-45F9-B548-E328CAFAD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47846-63F8-4EF8-A44D-9BE5172E7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702AF-F178-44CC-9D89-D6383C8C2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3B8B2-8DB1-4254-BAA2-CFA3B878C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9019D4C-3ED8-4058-878F-DE32F1D22C1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D3A34CE-035F-4A08-8B26-7C2105CC018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13415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教学培训业务更智能化探索方案人工智能的应用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教学培训业务智能化探索的背景与意义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教学培训业务智能化的技术支持</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智能化教学在不同教育领域中的应用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智能化教学实践案例分析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智能化教学的挑战与未来发展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教学培训业务智能化探索的背景与意义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教育行业现状</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需要更高效的管理和教学方式</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教育行业规模庞大</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无法满足个性化学习需求</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传统教学模式存在问题</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提高教学效率和质量</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亟需智能化升级</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智能化教学的重要性</a:t>
            </a:r>
            <a:endParaRPr lang="en-US" sz="3500" b="0" strike="noStrike" spc="-1">
              <a:solidFill>
                <a:srgbClr val="000000"/>
              </a:solidFill>
              <a:latin typeface="Arial"/>
            </a:endParaRPr>
          </a:p>
        </p:txBody>
      </p:sp>
      <p:sp>
        <p:nvSpPr>
          <p:cNvPr id="9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智能化教学可以提高教学效率，通过个性化学习满足不同学生的需求，数据驱动决策能够提升教学质量和学习成果。</a:t>
            </a:r>
            <a:endParaRPr lang="en-US" sz="2500" b="0" strike="noStrike" spc="-1">
              <a:solidFill>
                <a:srgbClr val="000000"/>
              </a:solidFill>
              <a:latin typeface="Arial"/>
            </a:endParaRPr>
          </a:p>
        </p:txBody>
      </p:sp>
      <p:sp>
        <p:nvSpPr>
          <p:cNvPr id="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人工智能技术在教学中的应用</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定制化学习路径</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智能教学系统</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根据学生需求推荐内容</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个性化推荐</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实时跟踪学生学习进度</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智能评估与辅导</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教育机构智能化转型的必要性</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与时俱进，满足社会需求</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适应社会发展需求</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为教育领域创新探路</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探索未来教育模式</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引领教育行业发展潮流</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提升竞争力</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未来智能教育的发展趋势</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提高教学效率</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辅助教学</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增强沉浸式学习体验</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VR/AR</a:t>
            </a:r>
            <a:r>
              <a:rPr lang="zh-CN" sz="2200" b="1" strike="noStrike" spc="-1">
                <a:solidFill>
                  <a:schemeClr val="dk1"/>
                </a:solidFill>
                <a:latin typeface="微软雅黑"/>
                <a:ea typeface="微软雅黑"/>
              </a:rPr>
              <a:t>技术应用</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实现个性化学习</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大数据分析</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整合教育资源</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智能教育平台建设</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教学培训业务智能化的技术支持</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大数据在教学中的应用</a:t>
            </a:r>
            <a:endParaRPr lang="en-US" sz="3600" b="0" strike="noStrike" spc="-1">
              <a:solidFill>
                <a:schemeClr val="dk1"/>
              </a:solidFill>
              <a:latin typeface="Arial"/>
            </a:endParaRPr>
          </a:p>
        </p:txBody>
      </p:sp>
      <p:sp>
        <p:nvSpPr>
          <p:cNvPr id="12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数据收集与研究分析</a:t>
            </a:r>
            <a:endParaRPr lang="en-US" sz="2000" b="0" strike="noStrike" spc="-1">
              <a:solidFill>
                <a:srgbClr val="000000"/>
              </a:solidFill>
              <a:latin typeface="Arial"/>
            </a:endParaRPr>
          </a:p>
        </p:txBody>
      </p:sp>
      <p:sp>
        <p:nvSpPr>
          <p:cNvPr id="12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数据采集与分析</a:t>
            </a:r>
            <a:endParaRPr lang="en-US" sz="3000" b="0" strike="noStrike" spc="-1">
              <a:solidFill>
                <a:srgbClr val="000000"/>
              </a:solidFill>
              <a:latin typeface="Arial"/>
            </a:endParaRPr>
          </a:p>
        </p:txBody>
      </p:sp>
      <p:sp>
        <p:nvSpPr>
          <p:cNvPr id="12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根据数据优化教学资源分配</a:t>
            </a:r>
            <a:endParaRPr lang="en-US" sz="2000" b="0" strike="noStrike" spc="-1">
              <a:solidFill>
                <a:srgbClr val="000000"/>
              </a:solidFill>
              <a:latin typeface="Arial"/>
            </a:endParaRPr>
          </a:p>
        </p:txBody>
      </p:sp>
      <p:sp>
        <p:nvSpPr>
          <p:cNvPr id="12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教学资源优化</a:t>
            </a:r>
            <a:endParaRPr lang="en-US" sz="3000" b="0" strike="noStrike" spc="-1">
              <a:solidFill>
                <a:srgbClr val="000000"/>
              </a:solidFill>
              <a:latin typeface="Arial"/>
            </a:endParaRPr>
          </a:p>
        </p:txBody>
      </p:sp>
      <p:sp>
        <p:nvSpPr>
          <p:cNvPr id="1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通过数据分析预测学生行为趋势</a:t>
            </a:r>
            <a:endParaRPr lang="en-US" sz="2000" b="0" strike="noStrike" spc="-1">
              <a:solidFill>
                <a:srgbClr val="000000"/>
              </a:solidFill>
              <a:latin typeface="Arial"/>
            </a:endParaRPr>
          </a:p>
        </p:txBody>
      </p:sp>
      <p:sp>
        <p:nvSpPr>
          <p:cNvPr id="13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学生学习行为预测</a:t>
            </a:r>
            <a:endParaRPr lang="en-US" sz="3000" b="0" strike="noStrike" spc="-1">
              <a:solidFill>
                <a:srgbClr val="000000"/>
              </a:solidFill>
              <a:latin typeface="Arial"/>
            </a:endParaRPr>
          </a:p>
        </p:txBody>
      </p:sp>
      <p:sp>
        <p:nvSpPr>
          <p:cNvPr id="13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学习内容推荐</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根据学生偏好推荐学习内容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提供个性化学习资料</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学习过程监控</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实时监控学生学习进度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提供师生互动反馈</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机器学习在教学场景中的应用</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学习路径优化</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根据学生学习情况调整学习路径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个性化学习方案推荐</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自然语言处理技术在教学中的应用</a:t>
            </a:r>
            <a:endParaRPr lang="en-US" sz="3500" b="0" strike="noStrike" spc="-1">
              <a:solidFill>
                <a:srgbClr val="000000"/>
              </a:solidFill>
              <a:latin typeface="Arial"/>
            </a:endParaRPr>
          </a:p>
        </p:txBody>
      </p:sp>
      <p:sp>
        <p:nvSpPr>
          <p:cNvPr id="14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自然语言处理技术用于教学中的智能教育助手可以根据语音指令提供教学辅助服务，智能答疑系统能够解答学生问题，语音识别技术提供语音交互功能。</a:t>
            </a:r>
            <a:endParaRPr lang="en-US" sz="2500" b="0" strike="noStrike" spc="-1">
              <a:solidFill>
                <a:srgbClr val="000000"/>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虚拟现实与增强现实在教学中的应用</a:t>
            </a:r>
            <a:endParaRPr lang="en-US" sz="3600" b="0" strike="noStrike" spc="-1">
              <a:solidFill>
                <a:schemeClr val="dk1"/>
              </a:solidFill>
              <a:latin typeface="Arial"/>
            </a:endParaRPr>
          </a:p>
        </p:txBody>
      </p:sp>
      <p:sp>
        <p:nvSpPr>
          <p:cNvPr id="15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提供身临其境的学习体验</a:t>
            </a:r>
            <a:endParaRPr lang="en-US" sz="1500" b="0" strike="noStrike" spc="-1">
              <a:solidFill>
                <a:srgbClr val="000000"/>
              </a:solidFill>
              <a:latin typeface="Arial"/>
            </a:endParaRPr>
          </a:p>
        </p:txBody>
      </p:sp>
      <p:sp>
        <p:nvSpPr>
          <p:cNvPr id="15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沉浸式学习体验</a:t>
            </a:r>
            <a:endParaRPr lang="en-US" sz="2200" b="0" strike="noStrike" spc="-1">
              <a:solidFill>
                <a:srgbClr val="000000"/>
              </a:solidFill>
              <a:latin typeface="Arial"/>
            </a:endParaRPr>
          </a:p>
        </p:txBody>
      </p:sp>
      <p:sp>
        <p:nvSpPr>
          <p:cNvPr id="15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通过虚拟现实技术模拟实际操作</a:t>
            </a:r>
            <a:endParaRPr lang="en-US" sz="1500" b="0" strike="noStrike" spc="-1">
              <a:solidFill>
                <a:srgbClr val="000000"/>
              </a:solidFill>
              <a:latin typeface="Arial"/>
            </a:endParaRPr>
          </a:p>
        </p:txBody>
      </p:sp>
      <p:sp>
        <p:nvSpPr>
          <p:cNvPr id="15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实践操作模拟</a:t>
            </a:r>
            <a:endParaRPr lang="en-US" sz="2200" b="0" strike="noStrike" spc="-1">
              <a:solidFill>
                <a:srgbClr val="000000"/>
              </a:solidFill>
              <a:latin typeface="Arial"/>
            </a:endParaRPr>
          </a:p>
        </p:txBody>
      </p:sp>
      <p:sp>
        <p:nvSpPr>
          <p:cNvPr id="15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实现不同地域学生互动与合作</a:t>
            </a:r>
            <a:endParaRPr lang="en-US" sz="1500" b="0" strike="noStrike" spc="-1">
              <a:solidFill>
                <a:srgbClr val="000000"/>
              </a:solidFill>
              <a:latin typeface="Arial"/>
            </a:endParaRPr>
          </a:p>
        </p:txBody>
      </p:sp>
      <p:sp>
        <p:nvSpPr>
          <p:cNvPr id="15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跨地域合作交流</a:t>
            </a:r>
            <a:endParaRPr lang="en-US" sz="2200" b="0" strike="noStrike" spc="-1">
              <a:solidFill>
                <a:srgbClr val="000000"/>
              </a:solidFill>
              <a:latin typeface="Arial"/>
            </a:endParaRPr>
          </a:p>
        </p:txBody>
      </p:sp>
      <p:sp>
        <p:nvSpPr>
          <p:cNvPr id="15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教学培训业务更智能化探索方案人工智能的应用</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通过数据分析实现智能化教学解决方案</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数据分析</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实时监控学生学习进度和行为</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实时监控</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为学生提供个性化学习推荐</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a:t>
            </a:r>
            <a:endParaRPr lang="en-US" sz="3000" b="0" strike="noStrike" spc="-1">
              <a:solidFill>
                <a:srgbClr val="000000"/>
              </a:solidFill>
              <a:latin typeface="Arial"/>
            </a:endParaRPr>
          </a:p>
        </p:txBody>
      </p:sp>
      <p:sp>
        <p:nvSpPr>
          <p:cNvPr id="16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a:t>
            </a:r>
            <a:endParaRPr lang="en-US" sz="2200" b="0" strike="noStrike" spc="-1">
              <a:solidFill>
                <a:srgbClr val="000000"/>
              </a:solidFill>
              <a:latin typeface="Arial"/>
            </a:endParaRPr>
          </a:p>
        </p:txBody>
      </p:sp>
      <p:sp>
        <p:nvSpPr>
          <p:cNvPr id="17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为每个学生提供个性化学习方案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根据学生特点调整教学内容</a:t>
            </a:r>
            <a:endParaRPr lang="en-US" sz="1500" b="0" strike="noStrike" spc="-1">
              <a:solidFill>
                <a:srgbClr val="000000"/>
              </a:solidFill>
              <a:latin typeface="Arial"/>
            </a:endParaRPr>
          </a:p>
        </p:txBody>
      </p:sp>
      <p:sp>
        <p:nvSpPr>
          <p:cNvPr id="17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效率高</a:t>
            </a:r>
            <a:endParaRPr lang="en-US" sz="2200" b="0" strike="noStrike" spc="-1">
              <a:solidFill>
                <a:srgbClr val="000000"/>
              </a:solidFill>
              <a:latin typeface="Arial"/>
            </a:endParaRPr>
          </a:p>
        </p:txBody>
      </p:sp>
      <p:sp>
        <p:nvSpPr>
          <p:cNvPr id="17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提高教学效率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降低教育资源浪费</a:t>
            </a:r>
            <a:endParaRPr lang="en-US" sz="1500" b="0" strike="noStrike" spc="-1">
              <a:solidFill>
                <a:srgbClr val="000000"/>
              </a:solidFill>
              <a:latin typeface="Arial"/>
            </a:endParaRPr>
          </a:p>
        </p:txBody>
      </p:sp>
      <p:sp>
        <p:nvSpPr>
          <p:cNvPr id="17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互动性强</a:t>
            </a:r>
            <a:endParaRPr lang="en-US" sz="2200" b="0" strike="noStrike" spc="-1">
              <a:solidFill>
                <a:srgbClr val="000000"/>
              </a:solidFill>
              <a:latin typeface="Arial"/>
            </a:endParaRPr>
          </a:p>
        </p:txBody>
      </p:sp>
      <p:sp>
        <p:nvSpPr>
          <p:cNvPr id="17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支持师生互动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提供实时反馈与指导</a:t>
            </a:r>
            <a:endParaRPr lang="en-US" sz="1500" b="0" strike="noStrike" spc="-1">
              <a:solidFill>
                <a:srgbClr val="000000"/>
              </a:solidFill>
              <a:latin typeface="Arial"/>
            </a:endParaRPr>
          </a:p>
        </p:txBody>
      </p:sp>
      <p:sp>
        <p:nvSpPr>
          <p:cNvPr id="17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智能教育系统的特点</a:t>
            </a:r>
            <a:endParaRPr lang="en-US" sz="3600" b="0" strike="noStrike" spc="-1">
              <a:solidFill>
                <a:schemeClr val="dk1"/>
              </a:solidFill>
              <a:latin typeface="Arial"/>
            </a:endParaRPr>
          </a:p>
        </p:txBody>
      </p:sp>
      <p:sp>
        <p:nvSpPr>
          <p:cNvPr id="18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a:t>
            </a:r>
            <a:endParaRPr lang="en-US" sz="2200" b="0" strike="noStrike" spc="-1">
              <a:solidFill>
                <a:srgbClr val="000000"/>
              </a:solidFill>
              <a:latin typeface="Arial"/>
            </a:endParaRPr>
          </a:p>
        </p:txBody>
      </p:sp>
      <p:sp>
        <p:nvSpPr>
          <p:cNvPr id="18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系统能够自动学习和优化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根据用户需求智能调整</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8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智能化教学在不同教育领域中的应用</a:t>
            </a:r>
            <a:endParaRPr lang="en-US" sz="3600" b="0" strike="noStrike" spc="-1">
              <a:solidFill>
                <a:schemeClr val="dk1"/>
              </a:solidFill>
              <a:latin typeface="Arial"/>
            </a:endParaRPr>
          </a:p>
        </p:txBody>
      </p:sp>
      <p:sp>
        <p:nvSpPr>
          <p:cNvPr id="18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3500" b="1" strike="noStrike" spc="299">
                <a:solidFill>
                  <a:schemeClr val="dk1"/>
                </a:solidFill>
                <a:latin typeface="Arial"/>
                <a:ea typeface="微软雅黑"/>
              </a:rPr>
              <a:t>K12</a:t>
            </a:r>
            <a:r>
              <a:rPr lang="zh-CN" sz="3500" b="1" strike="noStrike" spc="299">
                <a:solidFill>
                  <a:schemeClr val="dk1"/>
                </a:solidFill>
                <a:latin typeface="Arial"/>
                <a:ea typeface="微软雅黑"/>
              </a:rPr>
              <a:t>教育领域</a:t>
            </a:r>
            <a:endParaRPr lang="en-US" sz="3500" b="0" strike="noStrike" spc="-1">
              <a:solidFill>
                <a:srgbClr val="000000"/>
              </a:solidFill>
              <a:latin typeface="Arial"/>
            </a:endParaRPr>
          </a:p>
        </p:txBody>
      </p:sp>
      <p:sp>
        <p:nvSpPr>
          <p:cNvPr id="18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a:t>
            </a:r>
            <a:r>
              <a:rPr lang="en-US" sz="2500" b="0" strike="noStrike" spc="148">
                <a:solidFill>
                  <a:schemeClr val="dk1"/>
                </a:solidFill>
                <a:latin typeface="Arial"/>
                <a:ea typeface="微软雅黑"/>
              </a:rPr>
              <a:t>K12</a:t>
            </a:r>
            <a:r>
              <a:rPr lang="zh-CN" sz="2500" b="0" strike="noStrike" spc="148">
                <a:solidFill>
                  <a:schemeClr val="dk1"/>
                </a:solidFill>
                <a:latin typeface="Arial"/>
                <a:ea typeface="微软雅黑"/>
              </a:rPr>
              <a:t>教育领域，智能化教学应用广泛。个性化课程设计帮助教师根据学生的不同特点和学习习惯制定课程，智能作业批改提高了作业评改的效率，家长学生互动平台促进了家校沟通与互动。</a:t>
            </a:r>
            <a:endParaRPr lang="en-US" sz="25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高等教育领域</a:t>
            </a:r>
            <a:endParaRPr lang="en-US" sz="3600" b="0" strike="noStrike" spc="-1">
              <a:solidFill>
                <a:schemeClr val="dk1"/>
              </a:solidFill>
              <a:latin typeface="Arial"/>
            </a:endParaRPr>
          </a:p>
        </p:txBody>
      </p:sp>
      <p:sp>
        <p:nvSpPr>
          <p:cNvPr id="1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个性化课程推荐</a:t>
            </a:r>
            <a:endParaRPr lang="en-US" sz="1500" b="0" strike="noStrike" spc="-1">
              <a:solidFill>
                <a:srgbClr val="000000"/>
              </a:solidFill>
              <a:latin typeface="Arial"/>
            </a:endParaRPr>
          </a:p>
        </p:txBody>
      </p:sp>
      <p:sp>
        <p:nvSpPr>
          <p:cNvPr id="1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智能选课系统</a:t>
            </a:r>
            <a:endParaRPr lang="en-US" sz="2200" b="0" strike="noStrike" spc="-1">
              <a:solidFill>
                <a:srgbClr val="000000"/>
              </a:solidFill>
              <a:latin typeface="Arial"/>
            </a:endParaRPr>
          </a:p>
        </p:txBody>
      </p:sp>
      <p:sp>
        <p:nvSpPr>
          <p:cNvPr id="1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提高评审效率</a:t>
            </a:r>
            <a:endParaRPr lang="en-US" sz="1500" b="0" strike="noStrike" spc="-1">
              <a:solidFill>
                <a:srgbClr val="000000"/>
              </a:solidFill>
              <a:latin typeface="Arial"/>
            </a:endParaRPr>
          </a:p>
        </p:txBody>
      </p:sp>
      <p:sp>
        <p:nvSpPr>
          <p:cNvPr id="1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学术论文自动评审</a:t>
            </a:r>
            <a:endParaRPr lang="en-US" sz="2200" b="0" strike="noStrike" spc="-1">
              <a:solidFill>
                <a:srgbClr val="000000"/>
              </a:solidFill>
              <a:latin typeface="Arial"/>
            </a:endParaRPr>
          </a:p>
        </p:txBody>
      </p:sp>
      <p:sp>
        <p:nvSpPr>
          <p:cNvPr id="1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实践模拟与探索</a:t>
            </a:r>
            <a:endParaRPr lang="en-US" sz="1500" b="0" strike="noStrike" spc="-1">
              <a:solidFill>
                <a:srgbClr val="000000"/>
              </a:solidFill>
              <a:latin typeface="Arial"/>
            </a:endParaRPr>
          </a:p>
        </p:txBody>
      </p:sp>
      <p:sp>
        <p:nvSpPr>
          <p:cNvPr id="1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虚拟实验室</a:t>
            </a:r>
            <a:endParaRPr lang="en-US" sz="2200" b="0" strike="noStrike" spc="-1">
              <a:solidFill>
                <a:srgbClr val="000000"/>
              </a:solidFill>
              <a:latin typeface="Arial"/>
            </a:endParaRPr>
          </a:p>
        </p:txBody>
      </p:sp>
      <p:sp>
        <p:nvSpPr>
          <p:cNvPr id="1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职业培训领域</a:t>
            </a:r>
            <a:endParaRPr lang="en-US" sz="3600" b="0" strike="noStrike" spc="-1">
              <a:solidFill>
                <a:schemeClr val="dk1"/>
              </a:solidFill>
              <a:latin typeface="Arial"/>
            </a:endParaRPr>
          </a:p>
        </p:txBody>
      </p:sp>
      <p:sp>
        <p:nvSpPr>
          <p:cNvPr id="20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个性化发展路径</a:t>
            </a:r>
            <a:endParaRPr lang="en-US" sz="1500" b="0" strike="noStrike" spc="-1">
              <a:solidFill>
                <a:srgbClr val="000000"/>
              </a:solidFill>
              <a:latin typeface="Arial"/>
            </a:endParaRPr>
          </a:p>
        </p:txBody>
      </p:sp>
      <p:sp>
        <p:nvSpPr>
          <p:cNvPr id="20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智能职业规划</a:t>
            </a:r>
            <a:endParaRPr lang="en-US" sz="2200" b="0" strike="noStrike" spc="-1">
              <a:solidFill>
                <a:srgbClr val="000000"/>
              </a:solidFill>
              <a:latin typeface="Arial"/>
            </a:endParaRPr>
          </a:p>
        </p:txBody>
      </p:sp>
      <p:sp>
        <p:nvSpPr>
          <p:cNvPr id="20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快速评估技能水平</a:t>
            </a:r>
            <a:endParaRPr lang="en-US" sz="1500" b="0" strike="noStrike" spc="-1">
              <a:solidFill>
                <a:srgbClr val="000000"/>
              </a:solidFill>
              <a:latin typeface="Arial"/>
            </a:endParaRPr>
          </a:p>
        </p:txBody>
      </p:sp>
      <p:sp>
        <p:nvSpPr>
          <p:cNvPr id="20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职业技能评估</a:t>
            </a:r>
            <a:endParaRPr lang="en-US" sz="2200" b="0" strike="noStrike" spc="-1">
              <a:solidFill>
                <a:srgbClr val="000000"/>
              </a:solidFill>
              <a:latin typeface="Arial"/>
            </a:endParaRPr>
          </a:p>
        </p:txBody>
      </p:sp>
      <p:sp>
        <p:nvSpPr>
          <p:cNvPr id="20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真实场景训练</a:t>
            </a:r>
            <a:endParaRPr lang="en-US" sz="1500" b="0" strike="noStrike" spc="-1">
              <a:solidFill>
                <a:srgbClr val="000000"/>
              </a:solidFill>
              <a:latin typeface="Arial"/>
            </a:endParaRPr>
          </a:p>
        </p:txBody>
      </p:sp>
      <p:sp>
        <p:nvSpPr>
          <p:cNvPr id="20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在线实践模拟</a:t>
            </a:r>
            <a:endParaRPr lang="en-US" sz="2200" b="0" strike="noStrike" spc="-1">
              <a:solidFill>
                <a:srgbClr val="000000"/>
              </a:solidFill>
              <a:latin typeface="Arial"/>
            </a:endParaRPr>
          </a:p>
        </p:txBody>
      </p:sp>
      <p:sp>
        <p:nvSpPr>
          <p:cNvPr id="20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在线教育领域</a:t>
            </a:r>
            <a:endParaRPr lang="en-US" sz="3600" b="0" strike="noStrike" spc="-1">
              <a:solidFill>
                <a:schemeClr val="dk1"/>
              </a:solidFill>
              <a:latin typeface="Arial"/>
            </a:endParaRPr>
          </a:p>
        </p:txBody>
      </p:sp>
      <p:sp>
        <p:nvSpPr>
          <p:cNvPr id="2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个性化推荐</a:t>
            </a:r>
            <a:endParaRPr lang="en-US" sz="2000" b="0" strike="noStrike" spc="-1">
              <a:solidFill>
                <a:srgbClr val="000000"/>
              </a:solidFill>
              <a:latin typeface="Arial"/>
            </a:endParaRPr>
          </a:p>
        </p:txBody>
      </p:sp>
      <p:sp>
        <p:nvSpPr>
          <p:cNvPr id="2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智能在线课程推荐</a:t>
            </a:r>
            <a:endParaRPr lang="en-US" sz="3000" b="0" strike="noStrike" spc="-1">
              <a:solidFill>
                <a:srgbClr val="000000"/>
              </a:solidFill>
              <a:latin typeface="Arial"/>
            </a:endParaRPr>
          </a:p>
        </p:txBody>
      </p:sp>
      <p:sp>
        <p:nvSpPr>
          <p:cNvPr id="2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促进学习交流</a:t>
            </a:r>
            <a:endParaRPr lang="en-US" sz="2000" b="0" strike="noStrike" spc="-1">
              <a:solidFill>
                <a:srgbClr val="000000"/>
              </a:solidFill>
              <a:latin typeface="Arial"/>
            </a:endParaRPr>
          </a:p>
        </p:txBody>
      </p:sp>
      <p:sp>
        <p:nvSpPr>
          <p:cNvPr id="21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学习社区建设</a:t>
            </a:r>
            <a:endParaRPr lang="en-US" sz="3000" b="0" strike="noStrike" spc="-1">
              <a:solidFill>
                <a:srgbClr val="000000"/>
              </a:solidFill>
              <a:latin typeface="Arial"/>
            </a:endParaRPr>
          </a:p>
        </p:txBody>
      </p:sp>
      <p:sp>
        <p:nvSpPr>
          <p:cNvPr id="2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实时监控学习进度</a:t>
            </a:r>
            <a:endParaRPr lang="en-US" sz="2000" b="0" strike="noStrike" spc="-1">
              <a:solidFill>
                <a:srgbClr val="000000"/>
              </a:solidFill>
              <a:latin typeface="Arial"/>
            </a:endParaRPr>
          </a:p>
        </p:txBody>
      </p:sp>
      <p:sp>
        <p:nvSpPr>
          <p:cNvPr id="21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学习进度跟踪</a:t>
            </a:r>
            <a:endParaRPr lang="en-US" sz="3000" b="0" strike="noStrike" spc="-1">
              <a:solidFill>
                <a:srgbClr val="000000"/>
              </a:solidFill>
              <a:latin typeface="Arial"/>
            </a:endParaRPr>
          </a:p>
        </p:txBody>
      </p:sp>
      <p:sp>
        <p:nvSpPr>
          <p:cNvPr id="21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https://d.book118.com/096134152013010104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21</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教学培训业务更智能化探索方案人工智能的应用</vt:lpstr>
      <vt:lpstr>目录</vt:lpstr>
      <vt:lpstr>第一章 教学培训业务智能化探索的背景与意义</vt:lpstr>
      <vt:lpstr>教育行业现状</vt:lpstr>
      <vt:lpstr> </vt:lpstr>
      <vt:lpstr>人工智能技术在教学中的应用</vt:lpstr>
      <vt:lpstr>教育机构智能化转型的必要性</vt:lpstr>
      <vt:lpstr>未来智能教育的发展趋势</vt:lpstr>
      <vt:lpstr>第2章 教学培训业务智能化的技术支持</vt:lpstr>
      <vt:lpstr>大数据在教学中的应用</vt:lpstr>
      <vt:lpstr>机器学习在教学场景中的应用</vt:lpstr>
      <vt:lpstr> </vt:lpstr>
      <vt:lpstr>虚拟现实与增强现实在教学中的应用</vt:lpstr>
      <vt:lpstr>教学培训业务更智能化探索方案人工智能的应用</vt:lpstr>
      <vt:lpstr>智能教育系统的特点</vt:lpstr>
      <vt:lpstr>第3章 智能化教学在不同教育领域中的应用</vt:lpstr>
      <vt:lpstr> </vt:lpstr>
      <vt:lpstr>高等教育领域</vt:lpstr>
      <vt:lpstr>职业培训领域</vt:lpstr>
      <vt:lpstr>在线教育领域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2024-09-29T15:20:32.650</cp:lastPrinted>
  <dcterms:created xsi:type="dcterms:W3CDTF">2024-09-29T07:20:32Z</dcterms:created>
  <dcterms:modified xsi:type="dcterms:W3CDTF">2024-09-29T07:20:34Z</dcterms:modified>
</cp:coreProperties>
</file>