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835FA34-0A3D-4D04-9066-078A88B3006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FF2EDCA-E031-46CC-A6E9-E63149399B6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01E06E4-CA0F-40E9-9D4A-94F3C4C35E3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1CA4013-22F6-404F-9918-60E9046718F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7676573-53FC-47F9-91C8-EE7AA5CC78A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6A17968-BCF1-43EB-92DB-895E0850BB4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41E8868-705D-4CDF-8DF5-AF31F24D55C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78161C0-F561-4D94-AE59-E23E46EBC34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13E467E-5B5D-4641-A411-3CA1D5CB53A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3E646EF-0202-476A-8FCB-CBEA9DA921C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5353E45-9095-43FC-851D-021F494E572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96143225153010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31392"/>
            <a:ext cx="4887796" cy="3079623"/>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呼吸与危重病医学的挑战与突破报告</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呼吸与危重病医学领域面临的挑战</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近年来的重要突破与进展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典型案例分析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未来发展趋势与展望</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结论与建议</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引言</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01</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5" name="Connector 5"/>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6" name="AutoShape 6"/>
          <p:cNvSpPr/>
          <p:nvPr/>
        </p:nvSpPr>
        <p:spPr>
          <a:xfrm>
            <a:off x="904945" y="1398355"/>
            <a:ext cx="2590123" cy="150638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218874" y="2592503"/>
            <a:ext cx="2871893" cy="3142827"/>
          </a:xfrm>
          <a:prstGeom prst="roundRect">
            <a:avLst/>
          </a:prstGeom>
          <a:solidFill>
            <a:schemeClr val="accent2">
              <a:lumMod val="20000"/>
              <a:lumOff val="80000"/>
              <a:alpha val="90000"/>
            </a:schemeClr>
          </a:solidFill>
          <a:ln w="19050">
            <a:solidFill>
              <a:schemeClr val="accent2">
                <a:alpha val="9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AutoShape 8"/>
          <p:cNvSpPr/>
          <p:nvPr/>
        </p:nvSpPr>
        <p:spPr>
          <a:xfrm>
            <a:off x="4503089" y="1424901"/>
            <a:ext cx="2590123" cy="150638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817018" y="2619049"/>
            <a:ext cx="2871893" cy="3142827"/>
          </a:xfrm>
          <a:prstGeom prst="roundRect">
            <a:avLst/>
          </a:prstGeom>
          <a:solidFill>
            <a:schemeClr val="accent1">
              <a:lumMod val="20000"/>
              <a:lumOff val="80000"/>
              <a:alpha val="90000"/>
            </a:schemeClr>
          </a:solidFill>
          <a:ln w="19050">
            <a:solidFill>
              <a:schemeClr val="accent1">
                <a:alpha val="9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AutoShape 10"/>
          <p:cNvSpPr/>
          <p:nvPr/>
        </p:nvSpPr>
        <p:spPr>
          <a:xfrm>
            <a:off x="8201329" y="1424901"/>
            <a:ext cx="2590123" cy="150638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8515258" y="2619049"/>
            <a:ext cx="2871893" cy="3142827"/>
          </a:xfrm>
          <a:prstGeom prst="roundRect">
            <a:avLst/>
          </a:prstGeom>
          <a:solidFill>
            <a:schemeClr val="accent2">
              <a:lumMod val="20000"/>
              <a:lumOff val="80000"/>
              <a:alpha val="90000"/>
            </a:schemeClr>
          </a:solidFill>
          <a:ln w="19050">
            <a:solidFill>
              <a:schemeClr val="accent2">
                <a:alpha val="9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TextBox 12"/>
          <p:cNvSpPr txBox="1"/>
          <p:nvPr/>
        </p:nvSpPr>
        <p:spPr>
          <a:xfrm>
            <a:off x="1414251" y="2980276"/>
            <a:ext cx="2505075" cy="24955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呼吸与危重病医学是医学领域中的重要分支，专注于研究和治疗呼吸系统疾病和危重病症。</a:t>
            </a:r>
          </a:p>
        </p:txBody>
      </p:sp>
      <p:sp>
        <p:nvSpPr>
          <p:cNvPr id="13" name="TextBox 13"/>
          <p:cNvSpPr txBox="1"/>
          <p:nvPr/>
        </p:nvSpPr>
        <p:spPr>
          <a:xfrm>
            <a:off x="4999835"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呼吸系统疾病和危重病症具有高发病率、高死亡率和高医疗负担的特点，对人类社会造成巨大影响。</a:t>
            </a:r>
          </a:p>
        </p:txBody>
      </p:sp>
      <p:sp>
        <p:nvSpPr>
          <p:cNvPr id="14" name="TextBox 14"/>
          <p:cNvSpPr txBox="1"/>
          <p:nvPr/>
        </p:nvSpPr>
        <p:spPr>
          <a:xfrm>
            <a:off x="8731942"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随着医学科技的进步和人口老龄化趋势的加剧，呼吸与危重病医学面临的挑战和机遇并存。</a:t>
            </a:r>
          </a:p>
        </p:txBody>
      </p:sp>
      <p:sp>
        <p:nvSpPr>
          <p:cNvPr id="15" name="Freeform 15"/>
          <p:cNvSpPr/>
          <p:nvPr/>
        </p:nvSpPr>
        <p:spPr>
          <a:xfrm>
            <a:off x="3734987" y="1845395"/>
            <a:ext cx="509355" cy="509355"/>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7434234" y="1784900"/>
            <a:ext cx="509355" cy="509355"/>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1081380" y="1191768"/>
            <a:ext cx="2180333" cy="184404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01</a:t>
            </a:r>
          </a:p>
        </p:txBody>
      </p:sp>
      <p:sp>
        <p:nvSpPr>
          <p:cNvPr id="18" name="TextBox 18"/>
          <p:cNvSpPr txBox="1"/>
          <p:nvPr/>
        </p:nvSpPr>
        <p:spPr>
          <a:xfrm>
            <a:off x="4743558" y="1252051"/>
            <a:ext cx="2109185" cy="184404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02</a:t>
            </a:r>
          </a:p>
        </p:txBody>
      </p:sp>
      <p:sp>
        <p:nvSpPr>
          <p:cNvPr id="19" name="TextBox 19"/>
          <p:cNvSpPr txBox="1"/>
          <p:nvPr/>
        </p:nvSpPr>
        <p:spPr>
          <a:xfrm>
            <a:off x="8349305" y="1215599"/>
            <a:ext cx="2294171" cy="184404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03</a:t>
            </a:r>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呼吸与危重病医学的重要性</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444001" y="1600152"/>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079755" y="160015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079755" y="3212750"/>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439820" y="301220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44001" y="4825344"/>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079755" y="4424248"/>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报告目的和范围</a:t>
              </a:r>
            </a:p>
          </p:txBody>
        </p:sp>
      </p:grpSp>
      <p:sp>
        <p:nvSpPr>
          <p:cNvPr id="30" name="Freeform 30"/>
          <p:cNvSpPr/>
          <p:nvPr/>
        </p:nvSpPr>
        <p:spPr>
          <a:xfrm>
            <a:off x="2600086" y="1951546"/>
            <a:ext cx="843915" cy="860108"/>
          </a:xfrm>
          <a:custGeom>
            <a:rect l="l" t="t" r="r" b="b"/>
            <a:pathLst>
              <a:path w="68" h="69">
                <a:moveTo>
                  <a:pt x="65" y="29"/>
                </a:moveTo>
                <a:cubicBezTo>
                  <a:pt x="67" y="30"/>
                  <a:pt x="68" y="32"/>
                  <a:pt x="68" y="34"/>
                </a:cubicBezTo>
                <a:cubicBezTo>
                  <a:pt x="68" y="63"/>
                  <a:pt x="68" y="63"/>
                  <a:pt x="68" y="63"/>
                </a:cubicBezTo>
                <a:cubicBezTo>
                  <a:pt x="68" y="66"/>
                  <a:pt x="65" y="69"/>
                  <a:pt x="61" y="69"/>
                </a:cubicBezTo>
                <a:cubicBezTo>
                  <a:pt x="7" y="69"/>
                  <a:pt x="7" y="69"/>
                  <a:pt x="7" y="69"/>
                </a:cubicBezTo>
                <a:cubicBezTo>
                  <a:pt x="3" y="69"/>
                  <a:pt x="0" y="66"/>
                  <a:pt x="0" y="63"/>
                </a:cubicBezTo>
                <a:cubicBezTo>
                  <a:pt x="0" y="34"/>
                  <a:pt x="0" y="34"/>
                  <a:pt x="0" y="34"/>
                </a:cubicBezTo>
                <a:cubicBezTo>
                  <a:pt x="0" y="33"/>
                  <a:pt x="1" y="31"/>
                  <a:pt x="2" y="30"/>
                </a:cubicBezTo>
                <a:cubicBezTo>
                  <a:pt x="2" y="30"/>
                  <a:pt x="2" y="30"/>
                  <a:pt x="2" y="30"/>
                </a:cubicBezTo>
                <a:cubicBezTo>
                  <a:pt x="2" y="30"/>
                  <a:pt x="2" y="30"/>
                  <a:pt x="2" y="30"/>
                </a:cubicBezTo>
                <a:cubicBezTo>
                  <a:pt x="2" y="29"/>
                  <a:pt x="2" y="29"/>
                  <a:pt x="2" y="29"/>
                </a:cubicBezTo>
                <a:cubicBezTo>
                  <a:pt x="30" y="2"/>
                  <a:pt x="30" y="2"/>
                  <a:pt x="30" y="2"/>
                </a:cubicBezTo>
                <a:cubicBezTo>
                  <a:pt x="33" y="0"/>
                  <a:pt x="35" y="0"/>
                  <a:pt x="38" y="2"/>
                </a:cubicBezTo>
                <a:cubicBezTo>
                  <a:pt x="65" y="29"/>
                  <a:pt x="65" y="29"/>
                  <a:pt x="65" y="29"/>
                </a:cubicBezTo>
                <a:close/>
                <a:moveTo>
                  <a:pt x="12" y="22"/>
                </a:moveTo>
                <a:cubicBezTo>
                  <a:pt x="12" y="39"/>
                  <a:pt x="12" y="39"/>
                  <a:pt x="12" y="39"/>
                </a:cubicBezTo>
                <a:cubicBezTo>
                  <a:pt x="34" y="56"/>
                  <a:pt x="34" y="56"/>
                  <a:pt x="34" y="56"/>
                </a:cubicBezTo>
                <a:cubicBezTo>
                  <a:pt x="55" y="40"/>
                  <a:pt x="55" y="40"/>
                  <a:pt x="55" y="40"/>
                </a:cubicBezTo>
                <a:cubicBezTo>
                  <a:pt x="55" y="22"/>
                  <a:pt x="55" y="22"/>
                  <a:pt x="55" y="22"/>
                </a:cubicBezTo>
                <a:cubicBezTo>
                  <a:pt x="12" y="22"/>
                  <a:pt x="12" y="22"/>
                  <a:pt x="12" y="22"/>
                </a:cubicBezTo>
                <a:close/>
                <a:moveTo>
                  <a:pt x="19" y="26"/>
                </a:moveTo>
                <a:cubicBezTo>
                  <a:pt x="19" y="29"/>
                  <a:pt x="19" y="29"/>
                  <a:pt x="19" y="29"/>
                </a:cubicBezTo>
                <a:cubicBezTo>
                  <a:pt x="48" y="29"/>
                  <a:pt x="48" y="29"/>
                  <a:pt x="48" y="29"/>
                </a:cubicBezTo>
                <a:cubicBezTo>
                  <a:pt x="48" y="26"/>
                  <a:pt x="48" y="26"/>
                  <a:pt x="48" y="26"/>
                </a:cubicBezTo>
                <a:cubicBezTo>
                  <a:pt x="19" y="26"/>
                  <a:pt x="19" y="26"/>
                  <a:pt x="19" y="26"/>
                </a:cubicBezTo>
                <a:close/>
                <a:moveTo>
                  <a:pt x="19" y="38"/>
                </a:moveTo>
                <a:cubicBezTo>
                  <a:pt x="19" y="41"/>
                  <a:pt x="19" y="41"/>
                  <a:pt x="19" y="41"/>
                </a:cubicBezTo>
                <a:cubicBezTo>
                  <a:pt x="48" y="41"/>
                  <a:pt x="48" y="41"/>
                  <a:pt x="48" y="41"/>
                </a:cubicBezTo>
                <a:cubicBezTo>
                  <a:pt x="48" y="38"/>
                  <a:pt x="48" y="38"/>
                  <a:pt x="48" y="38"/>
                </a:cubicBezTo>
                <a:cubicBezTo>
                  <a:pt x="19" y="38"/>
                  <a:pt x="19" y="38"/>
                  <a:pt x="19" y="38"/>
                </a:cubicBezTo>
                <a:close/>
                <a:moveTo>
                  <a:pt x="19" y="32"/>
                </a:moveTo>
                <a:cubicBezTo>
                  <a:pt x="19" y="35"/>
                  <a:pt x="19" y="35"/>
                  <a:pt x="19" y="35"/>
                </a:cubicBezTo>
                <a:cubicBezTo>
                  <a:pt x="48" y="35"/>
                  <a:pt x="48" y="35"/>
                  <a:pt x="48" y="35"/>
                </a:cubicBezTo>
                <a:cubicBezTo>
                  <a:pt x="48" y="32"/>
                  <a:pt x="48" y="32"/>
                  <a:pt x="48" y="32"/>
                </a:cubicBezTo>
                <a:cubicBezTo>
                  <a:pt x="19" y="32"/>
                  <a:pt x="19" y="32"/>
                  <a:pt x="19" y="32"/>
                </a:cubicBezTo>
                <a:close/>
                <a:moveTo>
                  <a:pt x="8" y="65"/>
                </a:moveTo>
                <a:cubicBezTo>
                  <a:pt x="21" y="52"/>
                  <a:pt x="21" y="52"/>
                  <a:pt x="21" y="52"/>
                </a:cubicBezTo>
                <a:cubicBezTo>
                  <a:pt x="22" y="52"/>
                  <a:pt x="22" y="51"/>
                  <a:pt x="21" y="50"/>
                </a:cubicBezTo>
                <a:cubicBezTo>
                  <a:pt x="21" y="49"/>
                  <a:pt x="20" y="49"/>
                  <a:pt x="19" y="50"/>
                </a:cubicBezTo>
                <a:cubicBezTo>
                  <a:pt x="6" y="63"/>
                  <a:pt x="6" y="63"/>
                  <a:pt x="6" y="63"/>
                </a:cubicBezTo>
                <a:cubicBezTo>
                  <a:pt x="5" y="64"/>
                  <a:pt x="5" y="64"/>
                  <a:pt x="6" y="65"/>
                </a:cubicBezTo>
                <a:cubicBezTo>
                  <a:pt x="6" y="66"/>
                  <a:pt x="7" y="66"/>
                  <a:pt x="8" y="65"/>
                </a:cubicBezTo>
                <a:close/>
                <a:moveTo>
                  <a:pt x="63" y="63"/>
                </a:moveTo>
                <a:cubicBezTo>
                  <a:pt x="50" y="50"/>
                  <a:pt x="50" y="50"/>
                  <a:pt x="50" y="50"/>
                </a:cubicBezTo>
                <a:cubicBezTo>
                  <a:pt x="49" y="49"/>
                  <a:pt x="48" y="49"/>
                  <a:pt x="48" y="50"/>
                </a:cubicBezTo>
                <a:cubicBezTo>
                  <a:pt x="47" y="51"/>
                  <a:pt x="47" y="52"/>
                  <a:pt x="48" y="52"/>
                </a:cubicBezTo>
                <a:cubicBezTo>
                  <a:pt x="61" y="65"/>
                  <a:pt x="61" y="65"/>
                  <a:pt x="61" y="65"/>
                </a:cubicBezTo>
                <a:cubicBezTo>
                  <a:pt x="62" y="66"/>
                  <a:pt x="63" y="66"/>
                  <a:pt x="64" y="65"/>
                </a:cubicBezTo>
                <a:cubicBezTo>
                  <a:pt x="64" y="64"/>
                  <a:pt x="64" y="64"/>
                  <a:pt x="63" y="6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8998349" y="3304525"/>
            <a:ext cx="857250" cy="857250"/>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648637" y="4816650"/>
            <a:ext cx="857250" cy="857250"/>
          </a:xfrm>
          <a:custGeom>
            <a:rect l="l" t="t" r="r" b="b"/>
            <a:pathLst>
              <a:path w="304800" h="304800">
                <a:moveTo>
                  <a:pt x="81229" y="194615"/>
                </a:moveTo>
                <a:cubicBezTo>
                  <a:pt x="74981" y="196987"/>
                  <a:pt x="67751" y="198358"/>
                  <a:pt x="60208" y="198358"/>
                </a:cubicBezTo>
                <a:cubicBezTo>
                  <a:pt x="26537" y="198358"/>
                  <a:pt x="-752" y="171069"/>
                  <a:pt x="-752" y="137398"/>
                </a:cubicBezTo>
                <a:cubicBezTo>
                  <a:pt x="-752" y="108871"/>
                  <a:pt x="18840" y="84925"/>
                  <a:pt x="45301" y="78276"/>
                </a:cubicBezTo>
                <a:lnTo>
                  <a:pt x="45720" y="78191"/>
                </a:lnTo>
                <a:lnTo>
                  <a:pt x="45720" y="76210"/>
                </a:lnTo>
                <a:cubicBezTo>
                  <a:pt x="45720" y="76190"/>
                  <a:pt x="45720" y="76171"/>
                  <a:pt x="45720" y="76152"/>
                </a:cubicBezTo>
                <a:cubicBezTo>
                  <a:pt x="45720" y="42481"/>
                  <a:pt x="73009" y="15192"/>
                  <a:pt x="106680" y="15192"/>
                </a:cubicBezTo>
                <a:cubicBezTo>
                  <a:pt x="116148" y="15192"/>
                  <a:pt x="125111" y="17355"/>
                  <a:pt x="133102" y="21203"/>
                </a:cubicBezTo>
                <a:lnTo>
                  <a:pt x="132740" y="21041"/>
                </a:lnTo>
                <a:cubicBezTo>
                  <a:pt x="142580" y="8153"/>
                  <a:pt x="157953" y="-86"/>
                  <a:pt x="175250" y="-86"/>
                </a:cubicBezTo>
                <a:cubicBezTo>
                  <a:pt x="202273" y="-86"/>
                  <a:pt x="224600" y="20002"/>
                  <a:pt x="228114" y="46063"/>
                </a:cubicBezTo>
                <a:lnTo>
                  <a:pt x="228143" y="46339"/>
                </a:lnTo>
                <a:cubicBezTo>
                  <a:pt x="243964" y="49454"/>
                  <a:pt x="256127" y="62036"/>
                  <a:pt x="258594" y="77819"/>
                </a:cubicBezTo>
                <a:lnTo>
                  <a:pt x="258623" y="78038"/>
                </a:lnTo>
                <a:cubicBezTo>
                  <a:pt x="285255" y="84953"/>
                  <a:pt x="304610" y="108785"/>
                  <a:pt x="304610" y="137131"/>
                </a:cubicBezTo>
                <a:cubicBezTo>
                  <a:pt x="304610" y="170802"/>
                  <a:pt x="277320" y="198091"/>
                  <a:pt x="243649" y="198091"/>
                </a:cubicBezTo>
                <a:cubicBezTo>
                  <a:pt x="234134" y="198091"/>
                  <a:pt x="225133" y="195910"/>
                  <a:pt x="217113" y="192024"/>
                </a:cubicBezTo>
                <a:lnTo>
                  <a:pt x="217475" y="192186"/>
                </a:lnTo>
                <a:cubicBezTo>
                  <a:pt x="209226" y="205435"/>
                  <a:pt x="197406" y="215779"/>
                  <a:pt x="183366" y="222018"/>
                </a:cubicBezTo>
                <a:lnTo>
                  <a:pt x="182880" y="222209"/>
                </a:lnTo>
                <a:lnTo>
                  <a:pt x="182880" y="274330"/>
                </a:lnTo>
                <a:lnTo>
                  <a:pt x="213360" y="289570"/>
                </a:lnTo>
                <a:lnTo>
                  <a:pt x="213360" y="304810"/>
                </a:lnTo>
                <a:lnTo>
                  <a:pt x="91440" y="304810"/>
                </a:lnTo>
                <a:lnTo>
                  <a:pt x="91440" y="289570"/>
                </a:lnTo>
                <a:lnTo>
                  <a:pt x="121920" y="274330"/>
                </a:lnTo>
                <a:lnTo>
                  <a:pt x="121920" y="228610"/>
                </a:lnTo>
                <a:lnTo>
                  <a:pt x="81229" y="194624"/>
                </a:lnTo>
                <a:close/>
                <a:moveTo>
                  <a:pt x="76200" y="152400"/>
                </a:moveTo>
                <a:lnTo>
                  <a:pt x="121920" y="198120"/>
                </a:lnTo>
                <a:lnTo>
                  <a:pt x="121920" y="152400"/>
                </a:lnTo>
                <a:lnTo>
                  <a:pt x="7620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3" name="Group 33"/>
          <p:cNvGrpSpPr/>
          <p:nvPr/>
        </p:nvGrpSpPr>
        <p:grpSpPr>
          <a:xfrm>
            <a:off x="4068198" y="1804533"/>
            <a:ext cx="6294397" cy="802744"/>
            <a:chOff x="4068198" y="1804533"/>
            <a:chExt cx="6294397" cy="802744"/>
          </a:xfrm>
        </p:grpSpPr>
        <p:sp>
          <p:nvSpPr>
            <p:cNvPr id="34" name="TextBox 34"/>
            <p:cNvSpPr txBox="1"/>
            <p:nvPr/>
          </p:nvSpPr>
          <p:spPr>
            <a:xfrm>
              <a:off x="4068198" y="1804533"/>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本报告旨在总结和分析呼吸与危重病医学领域的最新研究进展和临床实践，探讨面临的挑战和机遇。</a:t>
              </a:r>
            </a:p>
          </p:txBody>
        </p:sp>
      </p:grpSp>
      <p:grpSp>
        <p:nvGrpSpPr>
          <p:cNvPr id="35" name="Group 35"/>
          <p:cNvGrpSpPr/>
          <p:nvPr/>
        </p:nvGrpSpPr>
        <p:grpSpPr>
          <a:xfrm>
            <a:off x="2102790" y="3417125"/>
            <a:ext cx="6294397" cy="802744"/>
            <a:chOff x="2102790" y="3417125"/>
            <a:chExt cx="6294397" cy="802744"/>
          </a:xfrm>
        </p:grpSpPr>
        <p:sp>
          <p:nvSpPr>
            <p:cNvPr id="36" name="TextBox 36"/>
            <p:cNvSpPr txBox="1"/>
            <p:nvPr/>
          </p:nvSpPr>
          <p:spPr>
            <a:xfrm>
              <a:off x="2102790" y="3417125"/>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报告范围涵盖呼吸系统疾病的预防、诊断、治疗及危重病症的监测、抢救和康复等方面。</a:t>
              </a:r>
            </a:p>
          </p:txBody>
        </p:sp>
      </p:grpSp>
      <p:grpSp>
        <p:nvGrpSpPr>
          <p:cNvPr id="37" name="Group 37"/>
          <p:cNvGrpSpPr/>
          <p:nvPr/>
        </p:nvGrpSpPr>
        <p:grpSpPr>
          <a:xfrm>
            <a:off x="4025566" y="5029724"/>
            <a:ext cx="6294397" cy="802744"/>
            <a:chOff x="4025566" y="5029724"/>
            <a:chExt cx="6294397" cy="802744"/>
          </a:xfrm>
        </p:grpSpPr>
        <p:sp>
          <p:nvSpPr>
            <p:cNvPr id="38" name="TextBox 38"/>
            <p:cNvSpPr txBox="1"/>
            <p:nvPr/>
          </p:nvSpPr>
          <p:spPr>
            <a:xfrm>
              <a:off x="4025566" y="5029724"/>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通过本报告，读者可以了解呼吸与危重病医学领域的最新动态和未来发展趋势，为临床医生和研究人员提供参考和借鉴。</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呼吸与危重病医学领域面临的挑战</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02</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呼吸系统疾病种类繁多</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包括哮喘、慢性阻塞性肺疾病（COPD）、肺癌等，每种疾病都有不同的病理生理机制和临床表现。</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危重病患者的复杂性</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危重病患者往往同时患有多种疾病，如呼吸衰竭、心力衰竭、感染等，使得治疗难度增加。</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个体差异显著</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不同患者对疾病的易感性和治疗反应存在很大差异，需要个体化治疗方案。</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疾病复杂性与多样性</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2500" r="1250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技术应用受限</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一些先进的诊断和治疗技术由于成本、技术难度等原因，难以在广大患者中普及应用。</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诊断技术不足</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部分呼吸系统疾病缺乏有效的诊断方法，如早期肺癌的诊断仍面临挑战。</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治疗手段有限</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尽管近年来呼吸与危重病医学领域取得了显著进展，但仍有许多疾病缺乏有效的治疗手段。</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诊断与治疗技术局限性</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专科医生数量不足</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呼吸与危重病医学领域的专科医生数量相对较少，难以满足日益增长的医疗需求。</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医疗设备短缺</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部分基层医疗机构缺乏必要的呼吸与危重病医学相关设备，影响疾病的诊断和治疗。</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地区间医疗资源差异</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优质医疗资源往往集中在大城市和发达地区，而农村和欠发达地区医疗资源相对匮乏。</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医疗资源分布不均</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心理支持缺失</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呼吸系统疾病和危重病患者往往需要长期治疗和管理，容易出现焦虑、抑郁等心理问题，需要专业的心理支持。</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患者教育不足</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目前针对呼吸系统疾病和危重病患者的健康教育相对较少，患者需要更多的指导和帮助来应对疾病。</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患者对疾病认知不足</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许多患者对呼吸系统疾病和危重病的认知不足，缺乏自我管理和预防意识。</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患者教育与心理支持不足</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近年来的重要突破与进展</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03</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527262" y="1849088"/>
            <a:ext cx="4496144" cy="565817"/>
            <a:chOff x="5527262" y="1849088"/>
            <a:chExt cx="4496144" cy="565817"/>
          </a:xfrm>
        </p:grpSpPr>
        <p:sp>
          <p:nvSpPr>
            <p:cNvPr id="3" name="AutoShape 3"/>
            <p:cNvSpPr/>
            <p:nvPr/>
          </p:nvSpPr>
          <p:spPr>
            <a:xfrm>
              <a:off x="5527262" y="1849088"/>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 name="Group 4"/>
          <p:cNvGrpSpPr/>
          <p:nvPr/>
        </p:nvGrpSpPr>
        <p:grpSpPr>
          <a:xfrm>
            <a:off x="1435703" y="1849088"/>
            <a:ext cx="3294412" cy="3432906"/>
            <a:chOff x="1435703" y="1849088"/>
            <a:chExt cx="3294412" cy="3432906"/>
          </a:xfrm>
        </p:grpSpPr>
        <p:sp>
          <p:nvSpPr>
            <p:cNvPr id="5" name="AutoShape 5"/>
            <p:cNvSpPr/>
            <p:nvPr/>
          </p:nvSpPr>
          <p:spPr>
            <a:xfrm>
              <a:off x="1435703" y="1849088"/>
              <a:ext cx="3294412" cy="3294412"/>
            </a:xfrm>
            <a:prstGeom prst="blockArc">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10800000">
              <a:off x="1435703" y="1987582"/>
              <a:ext cx="3294412" cy="3294412"/>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7" name="Freeform 7"/>
          <p:cNvSpPr/>
          <p:nvPr/>
        </p:nvSpPr>
        <p:spPr>
          <a:xfrm>
            <a:off x="2699099" y="3282680"/>
            <a:ext cx="767367" cy="703933"/>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5670599" y="1849088"/>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高分辨CT和肺功能成像技术</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新型诊疗技术的研发与应用</a:t>
              </a:r>
            </a:p>
          </p:txBody>
        </p:sp>
      </p:grpSp>
      <p:grpSp>
        <p:nvGrpSpPr>
          <p:cNvPr id="31" name="Group 31"/>
          <p:cNvGrpSpPr/>
          <p:nvPr/>
        </p:nvGrpSpPr>
        <p:grpSpPr>
          <a:xfrm>
            <a:off x="5527262" y="2424430"/>
            <a:ext cx="4496144" cy="820535"/>
            <a:chOff x="5527262" y="2424430"/>
            <a:chExt cx="4496144" cy="820535"/>
          </a:xfrm>
        </p:grpSpPr>
        <p:sp>
          <p:nvSpPr>
            <p:cNvPr id="32" name="TextBox 32"/>
            <p:cNvSpPr txBox="1"/>
            <p:nvPr/>
          </p:nvSpPr>
          <p:spPr>
            <a:xfrm>
              <a:off x="5527262" y="2424430"/>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提高了肺部疾病的诊断精度，实现了早期发现和干预。</a:t>
              </a:r>
            </a:p>
          </p:txBody>
        </p:sp>
      </p:grpSp>
      <p:grpSp>
        <p:nvGrpSpPr>
          <p:cNvPr id="33" name="Group 33"/>
          <p:cNvGrpSpPr/>
          <p:nvPr/>
        </p:nvGrpSpPr>
        <p:grpSpPr>
          <a:xfrm>
            <a:off x="5527262" y="3282680"/>
            <a:ext cx="4496144" cy="565817"/>
            <a:chOff x="5527262" y="3282680"/>
            <a:chExt cx="4496144" cy="565817"/>
          </a:xfrm>
        </p:grpSpPr>
        <p:sp>
          <p:nvSpPr>
            <p:cNvPr id="34" name="AutoShape 34"/>
            <p:cNvSpPr/>
            <p:nvPr/>
          </p:nvSpPr>
          <p:spPr>
            <a:xfrm>
              <a:off x="5527262" y="3282680"/>
              <a:ext cx="4496144" cy="56581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5" name="TextBox 35"/>
          <p:cNvSpPr txBox="1"/>
          <p:nvPr/>
        </p:nvSpPr>
        <p:spPr>
          <a:xfrm>
            <a:off x="5670599" y="3282680"/>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呼吸介入技术</a:t>
            </a:r>
          </a:p>
        </p:txBody>
      </p:sp>
      <p:grpSp>
        <p:nvGrpSpPr>
          <p:cNvPr id="36" name="Group 36"/>
          <p:cNvGrpSpPr/>
          <p:nvPr/>
        </p:nvGrpSpPr>
        <p:grpSpPr>
          <a:xfrm>
            <a:off x="5527262" y="3877072"/>
            <a:ext cx="4496144" cy="820535"/>
            <a:chOff x="5527262" y="3877072"/>
            <a:chExt cx="4496144" cy="820535"/>
          </a:xfrm>
        </p:grpSpPr>
        <p:sp>
          <p:nvSpPr>
            <p:cNvPr id="37" name="TextBox 37"/>
            <p:cNvSpPr txBox="1"/>
            <p:nvPr/>
          </p:nvSpPr>
          <p:spPr>
            <a:xfrm>
              <a:off x="5527262" y="3877072"/>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如经支气管镜肺活检、电磁导航支气管镜等，为肺部疾病提供了微创、精准的治疗手段。</a:t>
              </a:r>
            </a:p>
          </p:txBody>
        </p:sp>
      </p:grpSp>
      <p:grpSp>
        <p:nvGrpSpPr>
          <p:cNvPr id="38" name="Group 38"/>
          <p:cNvGrpSpPr/>
          <p:nvPr/>
        </p:nvGrpSpPr>
        <p:grpSpPr>
          <a:xfrm>
            <a:off x="5527262" y="4771916"/>
            <a:ext cx="4496144" cy="565817"/>
            <a:chOff x="5527262" y="4771916"/>
            <a:chExt cx="4496144" cy="565817"/>
          </a:xfrm>
        </p:grpSpPr>
        <p:sp>
          <p:nvSpPr>
            <p:cNvPr id="39" name="AutoShape 39"/>
            <p:cNvSpPr/>
            <p:nvPr/>
          </p:nvSpPr>
          <p:spPr>
            <a:xfrm>
              <a:off x="5527262" y="4771916"/>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0" name="Group 40"/>
          <p:cNvGrpSpPr/>
          <p:nvPr/>
        </p:nvGrpSpPr>
        <p:grpSpPr>
          <a:xfrm>
            <a:off x="5527262" y="5366307"/>
            <a:ext cx="4496144" cy="820535"/>
            <a:chOff x="5527262" y="5366307"/>
            <a:chExt cx="4496144" cy="820535"/>
          </a:xfrm>
        </p:grpSpPr>
        <p:sp>
          <p:nvSpPr>
            <p:cNvPr id="41" name="TextBox 41"/>
            <p:cNvSpPr txBox="1"/>
            <p:nvPr/>
          </p:nvSpPr>
          <p:spPr>
            <a:xfrm>
              <a:off x="5527262" y="5366307"/>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实时监测患者的呼吸功能，为危重病患者的救治提供了有力支持。</a:t>
              </a:r>
            </a:p>
          </p:txBody>
        </p:sp>
      </p:grpSp>
      <p:sp>
        <p:nvSpPr>
          <p:cNvPr id="42" name="TextBox 42"/>
          <p:cNvSpPr txBox="1"/>
          <p:nvPr/>
        </p:nvSpPr>
        <p:spPr>
          <a:xfrm>
            <a:off x="5688407" y="4771916"/>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呼吸生理监测技术</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3625" r="13625"/>
          <a:stretch>
            <a:fillRect/>
          </a:stretch>
        </p:blipFill>
        <p:spPr>
          <a:xfrm>
            <a:off x="454963" y="1569535"/>
            <a:ext cx="4219248"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基因测序和精准医疗</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通过对患者的基因测序，制定针对个体的定制化治疗方案，提高了治疗效果。</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免疫治疗</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利用免疫调节剂或免疫细胞治疗等方法，增强患者自身的免疫力，对抗感染和肿瘤等疾病。</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吸入疗法</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针对慢性阻塞性肺疾病（COPD）等患者，通过吸入装置给予药物，直接作用于呼吸道，减少副作用。</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个性化治疗方案的探索与实践</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多学科协作模式的建立与推广</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整合呼吸科、重症医学科、感染科、营养科等多学科资源，为患者提供全面、连续的治疗服务。</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呼吸与危重病多学科协作团队</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利用互联网和人工智能技术，实现远程会诊、智能辅助诊断等，提高了诊疗效率和准确性。</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远程医疗与智能辅助决策系统</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患者教育与心理支持的加强</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呼吸健康教育与宣传</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通过各类媒体和社交平台普及呼吸健康知识，提高公众对呼吸疾病的认知和自我保健能力。</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心理干预与辅导</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针对呼吸疾病患者常见的焦虑、抑郁等心理问题，提供专业的心理干预和辅导服务，改善患者的生活质量。</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https://d.book118.com/096143225153010040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85</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2024-09-07T05:09:00.783</cp:lastPrinted>
  <dcterms:created xsi:type="dcterms:W3CDTF">2024-09-06T21:09:00Z</dcterms:created>
  <dcterms:modified xsi:type="dcterms:W3CDTF">2024-09-06T21:09:02Z</dcterms:modified>
</cp:coreProperties>
</file>