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478529-92F4-4B81-BFF7-19EFE3E97F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996586-40A7-42FB-9E0B-6B0C9B0F77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A50995-E3D3-493B-BE39-15A0DB5AF8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CDD9D0-DADD-4973-8AD2-4A9ADE7699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DD2A40D-44ED-4A12-B546-212775EB09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5617715-F321-41C3-8CD9-EA47270FAD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50FFE9E-BA9E-42F4-9231-1DB30B5272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B1417F-A70C-4010-BB9A-03F60DA08D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D12CA5-8C04-47C7-9F67-55801308E5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4452A0-E72F-4CC2-A484-F118A41940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371AA1-C511-4640-BBE9-E71FA0F5BE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96203130232010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项目运营管理方案供应链管理与交付策略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214814"/>
            <a:ext cx="8029457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5200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供应链管理概述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交付策略制定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供应商选择与合作关系建立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库存管理与优化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物流配送网络设计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信息系统支持能力提升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总结回顾与未来发展规划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客户需求多样化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客户对产品的个性化、多样化需求不断增加，要求企业能够快速响应并满足不断变化的市场需求。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技术创新推动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信息技术、物联网、人工智能等技术的不断创新和应用，为供应链管理和交付策略的优化提供了有力支持。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全球化趋势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随着全球化的加速发展，企业面临的市场竞争愈发激烈，供应链管理和交付策略的优化成为提升竞争力的关键。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7725" r="1772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通过优化供应链流程、提高物流效率等手段，降低运营成本，提升企业盈利能力。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提升供应链效率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通过快速响应客户需求、提供个性化服务等方式，提高客户满意度和忠诚度。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提高客户满意度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通过优化供应链管理和交付策略，提升企业在市场中的竞争力和品牌形象。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增强市场竞争力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项目目标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信息系统支持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包括供应链管理信息系统、电子商务平台等技术支持和应用。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物流与配送管理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包括运输管理、仓储管理、配送中心规划等。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生产与运营管理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包括生产计划、生产控制、质量管理等方面的优化和改进。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供应链规划与设计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包括供应链网络设计、库存管理、物流规划等。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采购与供应商管理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包括供应商选择、评估、合同管理以及采购过程中的风险管理。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项目范围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供应链管理概述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链是围绕核心企业，通过对信息流、物流、资金流的控制，从采购原材料开始，制成中间产品以及最终产品，最后由销售网络把产品送到消费者手中的将供应商、制造商、分销商、零售商、直到最终用户连成一个整体的功能网链结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供应链定义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由所有加盟的节点企业（或企业单位）构成，其中一般有一个核心企业，节点企业在需求信息的驱动下，通过供应链的职能分工与合作（生产、分销、零售等），以资金流、物流或/和服务流为媒介实现整个供应链的不断增值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供应链构成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供应链定义及构成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8125" r="8125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通过优化供应链流程，降低运营成本，提高运营效率，从而增强企业的市场竞争力。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提升企业竞争力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通过准确预测市场需求和及时调整生产计划，避免库存积压和缺货现象，实现供需平衡。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实现供需平衡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与供应商建立长期稳定的合作关系，确保原材料的稳定供应和产品质量，降低采购风险。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加强合作伙伴关系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供应链管理重要性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借助大数据、人工智能等技术手段，实现供应链的数字化与智能化管理，提高决策效率和准确性。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8154" r="8154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数字化与智能化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将环保理念融入供应链管理，推动绿色采购、绿色生产和绿色物流等实践，降低企业对环境的负面影响。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绿色供应链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4000" r="240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1375" r="113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随着全球化的深入发展，企业需要构建全球化的供应链网络，以适应不断变化的市场需求和竞争环境。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全球化趋势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供应链管理发展趋势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交付策略制定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企业自行组织资源进行项目交付，包括人力、物力、财力等。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自主交付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企业与其他企业或组织合作，共同完成项目交付。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合作交付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企业将项目交付任务外包给专业的服务提供商，由其负责项目的具体实施和交付。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外包交付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交付模式选择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明确项目里程碑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根据项目目标和计划，设定关键的时间节点和里程碑，确保项目按计划推进。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制定详细时间表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根据项目里程碑，制定详细的时间表，包括各项任务的开始和结束时间，以及关键资源的投入计划。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监控和调整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在项目执行过程中，密切关注进度和资源投入情况，根据实际情况及时调整时间表和计划。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交付周期规划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24982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1156502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461954" y="1810207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3617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通过对项目环境、技术、资源等方面的分析，识别可能对项目交付造成不利影响的潜在风险。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25002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识别潜在风险</a:t>
            </a:r>
          </a:p>
        </p:txBody>
      </p:sp>
      <p:sp>
        <p:nvSpPr>
          <p:cNvPr id="7" name="AutoShape 7"/>
          <p:cNvSpPr/>
          <p:nvPr/>
        </p:nvSpPr>
        <p:spPr>
          <a:xfrm>
            <a:off x="3311581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2700000">
            <a:off x="4043101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370216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对识别出的风险进行评估，包括风险发生的概率和影响程度，以便制定相应的应对措施。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411600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评估风险影响</a:t>
            </a:r>
          </a:p>
        </p:txBody>
      </p:sp>
      <p:sp>
        <p:nvSpPr>
          <p:cNvPr id="11" name="AutoShape 11"/>
          <p:cNvSpPr/>
          <p:nvPr/>
        </p:nvSpPr>
        <p:spPr>
          <a:xfrm>
            <a:off x="6198179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2700000">
            <a:off x="6929699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6256815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根据风险评估结果，制定相应的风险应对策略和措施，如风险规避、减轻、转移和接受等。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298199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制定风险应对策略</a:t>
            </a:r>
          </a:p>
        </p:txBody>
      </p:sp>
      <p:sp>
        <p:nvSpPr>
          <p:cNvPr id="15" name="AutoShape 15"/>
          <p:cNvSpPr/>
          <p:nvPr/>
        </p:nvSpPr>
        <p:spPr>
          <a:xfrm>
            <a:off x="9084778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2700000">
            <a:off x="9816298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9143413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在项目执行过程中，持续监控风险状况，根据实际情况及时调整风险应对策略和措施。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9184798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监控和调整</a:t>
            </a:r>
          </a:p>
        </p:txBody>
      </p:sp>
      <p:sp>
        <p:nvSpPr>
          <p:cNvPr id="19" name="Freeform 19"/>
          <p:cNvSpPr/>
          <p:nvPr/>
        </p:nvSpPr>
        <p:spPr>
          <a:xfrm>
            <a:off x="4283378" y="1899021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7126527" y="1849642"/>
            <a:ext cx="825545" cy="78209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0065807" y="1802042"/>
            <a:ext cx="720182" cy="657840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交付风险评估与应对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供应商选择与合作关系建立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1333" r="11333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评估供应商的产品质量、过程控制和持续改进能力，确保供应商能够提供符合质量标准的产品。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质量能力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交货能力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价格水平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服务水平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评估供应商的交货准时率、生产计划和物流管理能力，确保供应商能够按照合同要求及时交货。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评估供应商的价格竞争力、成本结构和降价潜力，确保采购价格合理且具备竞争优势。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评估供应商的售后服务、技术支持和问题解决能力，确保供应商能够提供良好的服务支持。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供应商评估标准设定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0" y="2999626"/>
            <a:ext cx="12192000" cy="2994303"/>
          </a:xfrm>
          <a:custGeom>
            <a:rect l="l" t="t" r="r" b="b"/>
            <a:pathLst>
              <a:path w="3906440" h="959406">
                <a:moveTo>
                  <a:pt x="3906441" y="0"/>
                </a:moveTo>
                <a:cubicBezTo>
                  <a:pt x="3906441" y="0"/>
                  <a:pt x="3440259" y="420722"/>
                  <a:pt x="2248734" y="702350"/>
                </a:cubicBezTo>
                <a:cubicBezTo>
                  <a:pt x="1358146" y="912852"/>
                  <a:pt x="0" y="918924"/>
                  <a:pt x="0" y="918924"/>
                </a:cubicBezTo>
                <a:lnTo>
                  <a:pt x="0" y="959406"/>
                </a:lnTo>
                <a:cubicBezTo>
                  <a:pt x="0" y="959406"/>
                  <a:pt x="1563345" y="913864"/>
                  <a:pt x="2248734" y="759023"/>
                </a:cubicBezTo>
                <a:cubicBezTo>
                  <a:pt x="3467219" y="483751"/>
                  <a:pt x="3906441" y="141684"/>
                  <a:pt x="3906441" y="141684"/>
                </a:cubicBezTo>
                <a:lnTo>
                  <a:pt x="3906441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4600" y="5805199"/>
            <a:ext cx="188731" cy="188731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99431" y="5710833"/>
            <a:ext cx="188731" cy="188731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999059" y="5427737"/>
            <a:ext cx="283096" cy="283096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204880" y="5038512"/>
            <a:ext cx="283096" cy="283096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406737" y="4300183"/>
            <a:ext cx="393189" cy="393189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 flipH="1">
            <a:off x="713700" y="3236486"/>
            <a:ext cx="0" cy="2276186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9" name="Group 9"/>
          <p:cNvGrpSpPr/>
          <p:nvPr/>
        </p:nvGrpSpPr>
        <p:grpSpPr>
          <a:xfrm>
            <a:off x="5221195" y="2558712"/>
            <a:ext cx="2095500" cy="1627035"/>
            <a:chOff x="5221195" y="2558712"/>
            <a:chExt cx="2095500" cy="1627035"/>
          </a:xfrm>
        </p:grpSpPr>
        <p:sp>
          <p:nvSpPr>
            <p:cNvPr id="10" name="TextBox 10"/>
            <p:cNvSpPr txBox="1"/>
            <p:nvPr/>
          </p:nvSpPr>
          <p:spPr>
            <a:xfrm>
              <a:off x="5221195" y="2558712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初步筛选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221195" y="2928447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根据评估标准对潜在供应商进行初步筛选，缩小选择范围。</a:t>
              </a:r>
            </a:p>
          </p:txBody>
        </p:sp>
      </p:grpSp>
      <p:cxnSp>
        <p:nvCxnSpPr>
          <p:cNvPr id="12" name="Connector 12"/>
          <p:cNvCxnSpPr/>
          <p:nvPr/>
        </p:nvCxnSpPr>
        <p:spPr>
          <a:xfrm flipH="1">
            <a:off x="2993796" y="2915292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3" name="Connector 13"/>
          <p:cNvCxnSpPr/>
          <p:nvPr/>
        </p:nvCxnSpPr>
        <p:spPr>
          <a:xfrm flipH="1">
            <a:off x="5189375" y="2671457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 flipH="1">
            <a:off x="7346428" y="2084183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5" name="Connector 15"/>
          <p:cNvCxnSpPr/>
          <p:nvPr/>
        </p:nvCxnSpPr>
        <p:spPr>
          <a:xfrm flipH="1">
            <a:off x="9603332" y="1096542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Freeform 16"/>
          <p:cNvSpPr/>
          <p:nvPr/>
        </p:nvSpPr>
        <p:spPr>
          <a:xfrm>
            <a:off x="542293" y="6131193"/>
            <a:ext cx="373344" cy="373344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2815760" y="6056840"/>
            <a:ext cx="356071" cy="356071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99060" y="137160"/>
                </a:moveTo>
                <a:cubicBezTo>
                  <a:pt x="111681" y="137160"/>
                  <a:pt x="121920" y="126921"/>
                  <a:pt x="121920" y="114300"/>
                </a:cubicBezTo>
                <a:cubicBezTo>
                  <a:pt x="121920" y="101679"/>
                  <a:pt x="111681" y="91440"/>
                  <a:pt x="99060" y="91440"/>
                </a:cubicBezTo>
                <a:lnTo>
                  <a:pt x="99060" y="91440"/>
                </a:lnTo>
                <a:cubicBezTo>
                  <a:pt x="86439" y="91440"/>
                  <a:pt x="76200" y="101679"/>
                  <a:pt x="76200" y="114300"/>
                </a:cubicBezTo>
                <a:cubicBezTo>
                  <a:pt x="76200" y="126921"/>
                  <a:pt x="86439" y="137160"/>
                  <a:pt x="99060" y="137160"/>
                </a:cubicBezTo>
                <a:lnTo>
                  <a:pt x="99060" y="137160"/>
                </a:lnTo>
                <a:close/>
                <a:moveTo>
                  <a:pt x="205740" y="137160"/>
                </a:moveTo>
                <a:cubicBezTo>
                  <a:pt x="218361" y="137160"/>
                  <a:pt x="228600" y="126921"/>
                  <a:pt x="228600" y="114300"/>
                </a:cubicBezTo>
                <a:cubicBezTo>
                  <a:pt x="228600" y="101679"/>
                  <a:pt x="218361" y="91440"/>
                  <a:pt x="205740" y="91440"/>
                </a:cubicBezTo>
                <a:lnTo>
                  <a:pt x="205740" y="91440"/>
                </a:lnTo>
                <a:cubicBezTo>
                  <a:pt x="193119" y="91440"/>
                  <a:pt x="182880" y="101679"/>
                  <a:pt x="182880" y="114300"/>
                </a:cubicBezTo>
                <a:cubicBezTo>
                  <a:pt x="182880" y="126921"/>
                  <a:pt x="193119" y="137160"/>
                  <a:pt x="205740" y="137160"/>
                </a:cubicBezTo>
                <a:lnTo>
                  <a:pt x="205740" y="137160"/>
                </a:lnTo>
                <a:close/>
                <a:moveTo>
                  <a:pt x="238658" y="182880"/>
                </a:moveTo>
                <a:lnTo>
                  <a:pt x="66142" y="182880"/>
                </a:lnTo>
                <a:cubicBezTo>
                  <a:pt x="79038" y="218770"/>
                  <a:pt x="112776" y="243973"/>
                  <a:pt x="152400" y="243973"/>
                </a:cubicBezTo>
                <a:cubicBezTo>
                  <a:pt x="192024" y="243973"/>
                  <a:pt x="225762" y="218770"/>
                  <a:pt x="238458" y="183518"/>
                </a:cubicBezTo>
                <a:lnTo>
                  <a:pt x="238658" y="1828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944051" y="5862988"/>
            <a:ext cx="411257" cy="411257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7160112" y="5465972"/>
            <a:ext cx="421401" cy="421401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9431121" y="4890685"/>
            <a:ext cx="393189" cy="393189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829278" y="3169358"/>
            <a:ext cx="2095500" cy="1627035"/>
            <a:chOff x="829278" y="3169358"/>
            <a:chExt cx="2095500" cy="1627035"/>
          </a:xfrm>
        </p:grpSpPr>
        <p:sp>
          <p:nvSpPr>
            <p:cNvPr id="22" name="TextBox 22"/>
            <p:cNvSpPr txBox="1"/>
            <p:nvPr/>
          </p:nvSpPr>
          <p:spPr>
            <a:xfrm>
              <a:off x="829278" y="3169358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需求分析</a:t>
              </a:r>
            </a:p>
          </p:txBody>
        </p:sp>
        <p:sp>
          <p:nvSpPr>
            <p:cNvPr id="23" name="TextBox 23"/>
            <p:cNvSpPr txBox="1"/>
            <p:nvPr/>
          </p:nvSpPr>
          <p:spPr>
            <a:xfrm>
              <a:off x="829278" y="3539093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明确采购需求，包括产品规格、质量标准、交货期等。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2993796" y="2858559"/>
            <a:ext cx="2095500" cy="1627035"/>
            <a:chOff x="2993796" y="2858559"/>
            <a:chExt cx="2095500" cy="1627035"/>
          </a:xfrm>
        </p:grpSpPr>
        <p:sp>
          <p:nvSpPr>
            <p:cNvPr id="25" name="TextBox 25"/>
            <p:cNvSpPr txBox="1"/>
            <p:nvPr/>
          </p:nvSpPr>
          <p:spPr>
            <a:xfrm>
              <a:off x="2993796" y="2858559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市场调研</a:t>
              </a:r>
            </a:p>
          </p:txBody>
        </p:sp>
        <p:sp>
          <p:nvSpPr>
            <p:cNvPr id="26" name="TextBox 26"/>
            <p:cNvSpPr txBox="1"/>
            <p:nvPr/>
          </p:nvSpPr>
          <p:spPr>
            <a:xfrm>
              <a:off x="2993796" y="3228294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收集潜在供应商的信息，包括公司简介、产品目录、质量认证等。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7443964" y="1853208"/>
            <a:ext cx="2095500" cy="1627035"/>
            <a:chOff x="7443964" y="1853208"/>
            <a:chExt cx="2095500" cy="1627035"/>
          </a:xfrm>
        </p:grpSpPr>
        <p:sp>
          <p:nvSpPr>
            <p:cNvPr id="28" name="TextBox 28"/>
            <p:cNvSpPr txBox="1"/>
            <p:nvPr/>
          </p:nvSpPr>
          <p:spPr>
            <a:xfrm>
              <a:off x="7443964" y="1853208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详细评估</a:t>
              </a:r>
            </a:p>
          </p:txBody>
        </p:sp>
        <p:sp>
          <p:nvSpPr>
            <p:cNvPr id="29" name="TextBox 29"/>
            <p:cNvSpPr txBox="1"/>
            <p:nvPr/>
          </p:nvSpPr>
          <p:spPr>
            <a:xfrm>
              <a:off x="7443964" y="2222943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对初步筛选后的供应商进行深入评估，包括现场考察、产品试用、价格谈判等。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9712443" y="988925"/>
            <a:ext cx="2095500" cy="1627034"/>
            <a:chOff x="9712443" y="988925"/>
            <a:chExt cx="2095500" cy="1627034"/>
          </a:xfrm>
        </p:grpSpPr>
        <p:sp>
          <p:nvSpPr>
            <p:cNvPr id="31" name="TextBox 31"/>
            <p:cNvSpPr txBox="1"/>
            <p:nvPr/>
          </p:nvSpPr>
          <p:spPr>
            <a:xfrm>
              <a:off x="9712443" y="988925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决策审批</a:t>
              </a:r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9712443" y="1358659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将评估结果提交给决策层审批，确定最终选择的供应商。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供应商选择流程实施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https://d.book118.com/096203130232010055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112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2024-09-23T16:30:01.275</cp:lastPrinted>
  <dcterms:created xsi:type="dcterms:W3CDTF">2024-09-23T08:30:01Z</dcterms:created>
  <dcterms:modified xsi:type="dcterms:W3CDTF">2024-09-23T08:30:03Z</dcterms:modified>
</cp:coreProperties>
</file>