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4002213-9903-4A61-9885-F751495279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2FDB5B8-6D91-486D-9F8F-24EE50AB08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15F95DB-B371-4C44-BDE1-852B2B2F55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78A3397-C9E8-45E3-957D-EC4B4B7729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A5D0401-608D-4D79-8860-448E5DF56EC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E25EBBC-92CA-4D0B-BE8F-C14568446DF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0DDF794-5CFD-4717-A385-90B6103FCA8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48C4868-47A4-4DB9-ADBB-CF602E5895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AF0D8E5-ED1B-4AFB-8B89-41A29FFBFC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9D5E05-6EEC-46C0-8EC2-9B75341E84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204066-F34F-4B99-8BA4-BAA71451FF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6221220234010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危化品安全管理培训安全疏散</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危化品概述与分类</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危化品储存与运输安全</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危化品事故应急处理措施</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安全疏散原则与方法</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预防措施与日常管理建议</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总结回顾与展望未来发展趋势</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危化品概述与分类</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244" r="224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指具有易燃、易爆、有毒、有害和放射性等物质，在运输装卸和储存保管过程中易造成人员伤亡和财产损毁而需要特别保护的物品。</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具有易燃性、易爆性、毒害性、腐蚀性、放射性等危险特性，在生产、经营、储存、运输和使用过程中，容易造成人身伤亡和财产损毁。</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危化品定义及特性</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危化品特性</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危化品定义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76773" y="2562728"/>
            <a:ext cx="2438400" cy="24384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爆炸品</a:t>
            </a:r>
          </a:p>
        </p:txBody>
      </p:sp>
      <p:sp>
        <p:nvSpPr>
          <p:cNvPr id="4" name="TextBox 4"/>
          <p:cNvSpPr txBox="1"/>
          <p:nvPr/>
        </p:nvSpPr>
        <p:spPr>
          <a:xfrm>
            <a:off x="7334724" y="1099688"/>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易燃固体、自燃物品和遇湿易燃物品</a:t>
            </a:r>
          </a:p>
        </p:txBody>
      </p:sp>
      <p:sp>
        <p:nvSpPr>
          <p:cNvPr id="5" name="TextBox 5"/>
          <p:cNvSpPr txBox="1"/>
          <p:nvPr/>
        </p:nvSpPr>
        <p:spPr>
          <a:xfrm>
            <a:off x="7334724" y="2964493"/>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氧化剂和有机过氧化物</a:t>
            </a:r>
          </a:p>
        </p:txBody>
      </p:sp>
      <p:sp>
        <p:nvSpPr>
          <p:cNvPr id="6" name="TextBox 6"/>
          <p:cNvSpPr txBox="1"/>
          <p:nvPr/>
        </p:nvSpPr>
        <p:spPr>
          <a:xfrm>
            <a:off x="7334724" y="4921535"/>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毒害品和感染性物品</a:t>
            </a:r>
          </a:p>
        </p:txBody>
      </p:sp>
      <p:sp>
        <p:nvSpPr>
          <p:cNvPr id="7" name="TextBox 7"/>
          <p:cNvSpPr txBox="1"/>
          <p:nvPr/>
        </p:nvSpPr>
        <p:spPr>
          <a:xfrm>
            <a:off x="376903" y="4921535"/>
            <a:ext cx="4414526" cy="624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alpha val="100000"/>
                  </a:schemeClr>
                </a:solidFill>
                <a:latin typeface="Microsoft Yahei"/>
                <a:ea typeface="Microsoft Yahei"/>
                <a:cs typeface="Microsoft Yahei"/>
              </a:rPr>
              <a:t>易燃液体</a:t>
            </a:r>
          </a:p>
        </p:txBody>
      </p:sp>
      <p:sp>
        <p:nvSpPr>
          <p:cNvPr id="8" name="TextBox 8"/>
          <p:cNvSpPr txBox="1"/>
          <p:nvPr/>
        </p:nvSpPr>
        <p:spPr>
          <a:xfrm>
            <a:off x="376903" y="2964493"/>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压缩气体和液化气体</a:t>
            </a:r>
          </a:p>
        </p:txBody>
      </p:sp>
      <p:sp>
        <p:nvSpPr>
          <p:cNvPr id="9" name="TextBox 9"/>
          <p:cNvSpPr txBox="1"/>
          <p:nvPr/>
        </p:nvSpPr>
        <p:spPr>
          <a:xfrm>
            <a:off x="376903"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包括炸药、雷管等，受到摩擦、撞击等外力作用时，容易发生爆炸。</a:t>
            </a:r>
          </a:p>
        </p:txBody>
      </p:sp>
      <p:sp>
        <p:nvSpPr>
          <p:cNvPr id="10" name="TextBox 10"/>
          <p:cNvSpPr txBox="1"/>
          <p:nvPr/>
        </p:nvSpPr>
        <p:spPr>
          <a:xfrm>
            <a:off x="376903"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如氧气、氢气、液化石油气等，具有易燃易爆、窒息等危险特性。</a:t>
            </a:r>
          </a:p>
        </p:txBody>
      </p:sp>
      <p:sp>
        <p:nvSpPr>
          <p:cNvPr id="11" name="TextBox 11"/>
          <p:cNvSpPr txBox="1"/>
          <p:nvPr/>
        </p:nvSpPr>
        <p:spPr>
          <a:xfrm>
            <a:off x="376903"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如汽油、煤油、柴油等，闪点低，易挥发，遇明火或高温时容易燃烧。</a:t>
            </a:r>
          </a:p>
        </p:txBody>
      </p:sp>
      <p:sp>
        <p:nvSpPr>
          <p:cNvPr id="12" name="TextBox 12"/>
          <p:cNvSpPr txBox="1"/>
          <p:nvPr/>
        </p:nvSpPr>
        <p:spPr>
          <a:xfrm>
            <a:off x="7334724"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如硫磺、硝化棉、金属钠等，容易燃烧或自燃。</a:t>
            </a:r>
          </a:p>
        </p:txBody>
      </p:sp>
      <p:sp>
        <p:nvSpPr>
          <p:cNvPr id="13" name="TextBox 13"/>
          <p:cNvSpPr txBox="1"/>
          <p:nvPr/>
        </p:nvSpPr>
        <p:spPr>
          <a:xfrm>
            <a:off x="7334724"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如高锰酸钾、过氧化氢等，具有强氧化性，易引起燃烧或爆炸。</a:t>
            </a:r>
          </a:p>
        </p:txBody>
      </p:sp>
      <p:sp>
        <p:nvSpPr>
          <p:cNvPr id="14" name="TextBox 14"/>
          <p:cNvSpPr txBox="1"/>
          <p:nvPr/>
        </p:nvSpPr>
        <p:spPr>
          <a:xfrm>
            <a:off x="7334724"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如氰化物、农药等，对人体有毒害作用，甚至危及生命。</a:t>
            </a:r>
          </a:p>
        </p:txBody>
      </p:sp>
      <p:sp>
        <p:nvSpPr>
          <p:cNvPr id="15" name="Freeform 15"/>
          <p:cNvSpPr/>
          <p:nvPr/>
        </p:nvSpPr>
        <p:spPr>
          <a:xfrm>
            <a:off x="5496912" y="3182867"/>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常见危化品分类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7787" r="27787"/>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国务院颁布的行政法规，对危化品的生产、经营、储存、运输和使用等环节进行全面规范。</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《危险化学品安全管理条例》</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国家标准，对危化品的分类、命名和编号进行统一规定。</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《危险货物分类和品名编号》</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国家标准，对危化品的包装材料、包装方法等进行规定，确保运输过程中的安全。</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《危险货物运输包装通用技术条件》</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如《安全生产法》、《消防法》等，对危化品的安全管理也有相关规定。</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其他相关法律法规和标准</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法律法规与标准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危化品储存与运输安全</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3794" b="379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储存设施要求及选址原则</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专用仓库</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危化品应储存在专用仓库内，仓库设计应符合国家相关标准，具备良好的通风、防火、防爆、防雷等设施。</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选址原则</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仓库选址应远离居民区、水源地、交通要道等敏感区域，地势应相对较高，防止洪涝灾害。</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安全距离</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仓库与周边建筑应保持足够的安全距离，具体距离应根据危化品的种类和数量确定。</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危化品运输应使用专用车辆，车辆应符合国家相关标准，具备防火、防爆、防静电等设施。</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专用车辆</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7083" r="1708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驾驶员要求</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875" r="168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装载要求</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驾驶员应具备相应的从业资格，熟悉危化品的性质和应急处置措施，严格遵守交通规则。</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装载危化品时应严格遵守装载规范，确保货物稳固、不泄漏、不混装。</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运输工具选择与使用规定</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装卸人员应严格遵守操作规范，穿戴好防护用品，轻拿轻放，避免产生火花或静电。</a:t>
            </a:r>
          </a:p>
        </p:txBody>
      </p:sp>
      <p:pic>
        <p:nvPicPr>
          <p:cNvPr id="5" name="Picture 5"/>
          <p:cNvPicPr>
            <a:picLocks noChangeAspect="1"/>
          </p:cNvPicPr>
          <p:nvPr/>
        </p:nvPicPr>
        <p:blipFill>
          <a:blip r:embed="rId2"/>
          <a:srcRect l="167" r="1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13625" b="13625"/>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操作规范</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装卸现场应严禁烟火，使用防爆型电器设备，确保消防器材完好有效。</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防火防爆</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装卸过程中如发生泄漏、火灾等紧急情况，应立即停止作业，启动应急预案，及时报告并妥善处理。</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应急处置</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装卸过程中注意事项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危化品事故应急处理措施</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立即停车</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关闭相关阀门，切断泄漏源。</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疏散人员</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迅速撤离泄漏污染区人员至上风处，并进行隔离，严格限制出入。</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报告上级</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立即报告上级有关部门，启动应急预案。</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应急处置</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应急处置人员应佩戴自给正压式呼吸器，穿防静电工作服。尽可能切断泄漏源。防止流入下水道、排洪沟等限制性空间。</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消除方法</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小量泄漏时用砂土或其它不燃材料吸附或吸收。大量泄漏时构筑围堤或挖坑收容。用泡沫覆盖，降低蒸气灾害。用防爆泵转移至槽车或专用收集器内，回收或运至废物处理场所处置。</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泄漏事故应急处理流程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8362" r="8362"/>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633" r="17633"/>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迅速向消防部门报警，说明起火物质、地点、火势情况。</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报警</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组织人员向上风方向疏散，明确疏散路线和集合地点。</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疏散</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根据起火物质选择合适的灭火器材进行灭火。注意周围是否有易燃易爆物品，防止火势扩大。</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灭火</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将受伤人员迅速撤离至安全区域，进行初步救治，等待专业救援人员到来。</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伤员救治</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火灾爆炸事故现场处置方法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https://d.book118.com/096221220234010032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2024-09-01T07:36:28.534</cp:lastPrinted>
  <dcterms:created xsi:type="dcterms:W3CDTF">2024-08-31T23:36:28Z</dcterms:created>
  <dcterms:modified xsi:type="dcterms:W3CDTF">2024-08-31T23:36:30Z</dcterms:modified>
</cp:coreProperties>
</file>