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080989E-5F9C-4821-AFA2-A784F9E6D57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AF673CF-BFB9-48BE-A796-F13E42E3211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DC2BAD6-84BD-4B4B-BA73-2B24336625C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DB0F144-DEEA-437E-B291-B123619097F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355F8F8-4BB4-4EB6-A0F5-4463FE2288D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A314F9F-9193-4CA6-B5D4-D3F95E94E9B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DB18290-625F-4ABB-BF68-AEC75ADF99C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0A37BC3-EF19-4CBB-A3DF-1E8F91354DC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827CC34-07D4-4DDD-8E08-58C36BBA69A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48D3C18-72C1-4E39-A016-98846FC2E79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8B932C8-AA27-4229-9E54-5671EC90B9C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t>Click to edit Master text styles</a:t>
            </a:r>
          </a:p>
          <a:p>
            <a:r>
              <a:t>Second level</a:t>
            </a:r>
          </a:p>
          <a:p>
            <a:r>
              <a:t>Third level</a:t>
            </a:r>
          </a:p>
          <a:p>
            <a:r>
              <a:t>Fourth level</a:t>
            </a:r>
          </a:p>
          <a:p>
            <a:r>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8/1/2011</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a:t>
            </a:r>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96222041012010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22709" y="922364"/>
            <a:ext cx="6634886"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《应用统计学》05分类变量对数值变量的影响</a:t>
            </a:r>
          </a:p>
        </p:txBody>
      </p:sp>
      <p:sp>
        <p:nvSpPr>
          <p:cNvPr id="3" name="TextBox 3"/>
          <p:cNvSpPr txBox="1"/>
          <p:nvPr/>
        </p:nvSpPr>
        <p:spPr>
          <a:xfrm>
            <a:off x="1022709" y="4939625"/>
            <a:ext cx="6964070" cy="4949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汇报人：AA</a:t>
            </a:r>
          </a:p>
        </p:txBody>
      </p:sp>
      <p:sp>
        <p:nvSpPr>
          <p:cNvPr id="4" name="TextBox 4"/>
          <p:cNvSpPr txBox="1"/>
          <p:nvPr/>
        </p:nvSpPr>
        <p:spPr>
          <a:xfrm>
            <a:off x="1022709" y="5440641"/>
            <a:ext cx="6964070" cy="4949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2024-01-21</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引言</a:t>
            </a:r>
          </a:p>
          <a:p>
            <a:r>
              <a:t>分类变量与数值变量概述</a:t>
            </a:r>
          </a:p>
          <a:p>
            <a:r>
              <a:t>卡方检验在分类变量对数值变量影响中的应用</a:t>
            </a:r>
          </a:p>
          <a:p>
            <a:r>
              <a:t>方差分析在分类变量对数值变量影响中的应用</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目</a:t>
            </a:r>
          </a:p>
          <a:p>
            <a: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回归分析在分类变量对数值变量影响中的应用</a:t>
            </a:r>
          </a:p>
          <a:p>
            <a:r>
              <a:t>总结与展望</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目</a:t>
            </a:r>
          </a:p>
          <a:p>
            <a:r>
              <a:t>录</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59741" y="1197945"/>
            <a:ext cx="8683143"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01</a:t>
            </a:r>
          </a:p>
        </p:txBody>
      </p:sp>
      <p:sp>
        <p:nvSpPr>
          <p:cNvPr id="3" name="TextBox 3"/>
          <p:cNvSpPr txBox="1"/>
          <p:nvPr/>
        </p:nvSpPr>
        <p:spPr>
          <a:xfrm>
            <a:off x="959741" y="3134894"/>
            <a:ext cx="5561990"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引言</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目的和背景</a:t>
              </a:r>
            </a:p>
          </p:txBody>
        </p:sp>
      </p:grpSp>
      <p:grpSp>
        <p:nvGrpSpPr>
          <p:cNvPr id="43" name="Group 43"/>
          <p:cNvGrpSpPr/>
          <p:nvPr/>
        </p:nvGrpSpPr>
        <p:grpSpPr>
          <a:xfrm>
            <a:off x="7809821" y="1823726"/>
            <a:ext cx="3286271" cy="1875094"/>
            <a:chOff x="7809821" y="1823726"/>
            <a:chExt cx="3286271" cy="1875094"/>
          </a:xfrm>
        </p:grpSpPr>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探讨分类变量对数值变量的影响，揭示它们之间的关系；</a:t>
              </a:r>
            </a:p>
          </p:txBody>
        </p:sp>
      </p:grpSp>
      <p:grpSp>
        <p:nvGrpSpPr>
          <p:cNvPr id="45" name="Group 45"/>
          <p:cNvGrpSpPr/>
          <p:nvPr/>
        </p:nvGrpSpPr>
        <p:grpSpPr>
          <a:xfrm>
            <a:off x="7809821" y="4249198"/>
            <a:ext cx="3286271" cy="1875094"/>
            <a:chOff x="7809821" y="4249198"/>
            <a:chExt cx="3286271" cy="1875094"/>
          </a:xfrm>
        </p:grpSpPr>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为实际应用提供指导和参考，帮助研究者更好地理解和分析数据。</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164019" y="2833673"/>
            <a:ext cx="1616136" cy="16161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633268" y="2833673"/>
            <a:ext cx="1616136" cy="161613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102515" y="2833673"/>
            <a:ext cx="1616136" cy="16161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571764" y="2833673"/>
            <a:ext cx="1616136" cy="161613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3487002"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A</a:t>
            </a:r>
          </a:p>
        </p:txBody>
      </p:sp>
      <p:sp>
        <p:nvSpPr>
          <p:cNvPr id="7" name="AutoShape 7"/>
          <p:cNvSpPr/>
          <p:nvPr/>
        </p:nvSpPr>
        <p:spPr>
          <a:xfrm>
            <a:off x="4956251"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B</a:t>
            </a:r>
          </a:p>
        </p:txBody>
      </p:sp>
      <p:sp>
        <p:nvSpPr>
          <p:cNvPr id="8" name="AutoShape 8"/>
          <p:cNvSpPr/>
          <p:nvPr/>
        </p:nvSpPr>
        <p:spPr>
          <a:xfrm>
            <a:off x="6425498"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C</a:t>
            </a:r>
          </a:p>
        </p:txBody>
      </p:sp>
      <p:sp>
        <p:nvSpPr>
          <p:cNvPr id="9" name="AutoShape 9"/>
          <p:cNvSpPr/>
          <p:nvPr/>
        </p:nvSpPr>
        <p:spPr>
          <a:xfrm>
            <a:off x="7894747"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D</a:t>
            </a:r>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汇报范围</a:t>
              </a:r>
            </a:p>
          </p:txBody>
        </p:sp>
      </p:grpSp>
      <p:grpSp>
        <p:nvGrpSpPr>
          <p:cNvPr id="32" name="Group 32"/>
          <p:cNvGrpSpPr/>
          <p:nvPr/>
        </p:nvGrpSpPr>
        <p:grpSpPr>
          <a:xfrm>
            <a:off x="4307454" y="4456549"/>
            <a:ext cx="2267763" cy="1552257"/>
            <a:chOff x="4307454" y="4456549"/>
            <a:chExt cx="2267763" cy="1552257"/>
          </a:xfrm>
        </p:grpSpPr>
        <p:sp>
          <p:nvSpPr>
            <p:cNvPr id="33" name="TextBox 33"/>
            <p:cNvSpPr txBox="1"/>
            <p:nvPr/>
          </p:nvSpPr>
          <p:spPr>
            <a:xfrm>
              <a:off x="4307454" y="4456549"/>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阐述分类变量对数值变量的影响及其分析方法；</a:t>
              </a:r>
            </a:p>
          </p:txBody>
        </p:sp>
      </p:grpSp>
      <p:grpSp>
        <p:nvGrpSpPr>
          <p:cNvPr id="34" name="Group 34"/>
          <p:cNvGrpSpPr/>
          <p:nvPr/>
        </p:nvGrpSpPr>
        <p:grpSpPr>
          <a:xfrm>
            <a:off x="2838206" y="1281416"/>
            <a:ext cx="2267763" cy="1552257"/>
            <a:chOff x="2838206" y="1281416"/>
            <a:chExt cx="2267763" cy="1552257"/>
          </a:xfrm>
        </p:grpSpPr>
        <p:sp>
          <p:nvSpPr>
            <p:cNvPr id="35" name="TextBox 35"/>
            <p:cNvSpPr txBox="1"/>
            <p:nvPr/>
          </p:nvSpPr>
          <p:spPr>
            <a:xfrm>
              <a:off x="2838206" y="1281416"/>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介绍分类变量和数值变量的基本概念及它们在统计学中的意义；</a:t>
              </a:r>
            </a:p>
          </p:txBody>
        </p:sp>
      </p:grpSp>
      <p:grpSp>
        <p:nvGrpSpPr>
          <p:cNvPr id="36" name="Group 36"/>
          <p:cNvGrpSpPr/>
          <p:nvPr/>
        </p:nvGrpSpPr>
        <p:grpSpPr>
          <a:xfrm>
            <a:off x="7245950" y="4449809"/>
            <a:ext cx="2267763" cy="1552257"/>
            <a:chOff x="7245950" y="4449809"/>
            <a:chExt cx="2267763" cy="1552257"/>
          </a:xfrm>
        </p:grpSpPr>
        <p:sp>
          <p:nvSpPr>
            <p:cNvPr id="37" name="TextBox 37"/>
            <p:cNvSpPr txBox="1"/>
            <p:nvPr/>
          </p:nvSpPr>
          <p:spPr>
            <a:xfrm>
              <a:off x="7245950" y="4449809"/>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总结分类变量对数值变量影响的研究结果，并指出其在实际应用中的意义和价值。</a:t>
              </a:r>
            </a:p>
          </p:txBody>
        </p:sp>
      </p:grpSp>
      <p:grpSp>
        <p:nvGrpSpPr>
          <p:cNvPr id="38" name="Group 38"/>
          <p:cNvGrpSpPr/>
          <p:nvPr/>
        </p:nvGrpSpPr>
        <p:grpSpPr>
          <a:xfrm>
            <a:off x="5776701" y="1281416"/>
            <a:ext cx="2267763" cy="1552257"/>
            <a:chOff x="5776701" y="1281416"/>
            <a:chExt cx="2267763" cy="1552257"/>
          </a:xfrm>
        </p:grpSpPr>
        <p:sp>
          <p:nvSpPr>
            <p:cNvPr id="39" name="TextBox 39"/>
            <p:cNvSpPr txBox="1"/>
            <p:nvPr/>
          </p:nvSpPr>
          <p:spPr>
            <a:xfrm>
              <a:off x="5776701" y="1281416"/>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通过案例分析和实证研究，展示分类变量对数值变量影响的具体表现；</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59741" y="1197945"/>
            <a:ext cx="8683143"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02</a:t>
            </a:r>
          </a:p>
        </p:txBody>
      </p:sp>
      <p:sp>
        <p:nvSpPr>
          <p:cNvPr id="3" name="TextBox 3"/>
          <p:cNvSpPr txBox="1"/>
          <p:nvPr/>
        </p:nvSpPr>
        <p:spPr>
          <a:xfrm>
            <a:off x="959741" y="3134894"/>
            <a:ext cx="5561990"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分类变量与数值变量概述</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分类变量定义</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分类变量是表示事物类别或属性的变量，通常取值为离散的、不连续的标签或类别。</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示例</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性别（男、女）、婚姻状况（已婚、未婚、离异等）、教育程度（小学、初中、高中、大学等）等。</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分类变量定义及示例</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数值变量是表示事物数量特征的变量，可以取连续的数值，通常可以进行数学运算。</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数值变量定义</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年龄、身高、体重、收入、温度等。</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示例</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数值变量定义及示例</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分类变量对数值变量的影响</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分类变量可以影响数值变量的取值和分布。例如，不同性别的身高分布可能存在差异；不同教育程度的人群收入分布也可能不同。</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分类变量与数值变量的交互作用</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分类变量和数值变量之间可能存在交互作用，即某个分类变量的不同水平可能对数值变量的影响不同。例如，在探讨年龄对收入的影响时，可能需要考虑性别、教育程度等分类变量的不同水平对年龄与收入关系的影响。</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分类变量与数值变量的统计分析方法</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对于分类变量和数值变量的统计分析，可以采用描述性统计、方差分析、回归分析等方法。其中，方差分析可以用于比较不同分类变量水平下数值变量的差异；回归分析可以用于探讨分类变量和数值变量之间的线性或非线性关系。</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分类变量与数值变量关系探讨</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59741" y="1197945"/>
            <a:ext cx="8683143"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03</a:t>
            </a:r>
          </a:p>
        </p:txBody>
      </p:sp>
      <p:sp>
        <p:nvSpPr>
          <p:cNvPr id="3" name="TextBox 3"/>
          <p:cNvSpPr txBox="1"/>
          <p:nvPr/>
        </p:nvSpPr>
        <p:spPr>
          <a:xfrm>
            <a:off x="959741" y="3134894"/>
            <a:ext cx="5561990"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卡方检验在分类变量对数值变量影响中的应用</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2500" r="12500"/>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99336" y="5251464"/>
            <a:ext cx="979144"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03</a:t>
            </a:r>
          </a:p>
        </p:txBody>
      </p:sp>
      <p:sp>
        <p:nvSpPr>
          <p:cNvPr id="6" name="TextBox 6"/>
          <p:cNvSpPr txBox="1"/>
          <p:nvPr/>
        </p:nvSpPr>
        <p:spPr>
          <a:xfrm>
            <a:off x="6074571" y="5019816"/>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卡方检验适用于多种类型的数据，包括有序和无序分类变量，以及大样本数据。</a:t>
            </a:r>
          </a:p>
        </p:txBody>
      </p:sp>
      <p:sp>
        <p:nvSpPr>
          <p:cNvPr id="7" name="AutoShape 7"/>
          <p:cNvSpPr/>
          <p:nvPr/>
        </p:nvSpPr>
        <p:spPr>
          <a:xfrm>
            <a:off x="4935912" y="181958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4926142" y="198727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01</a:t>
            </a:r>
          </a:p>
        </p:txBody>
      </p:sp>
      <p:sp>
        <p:nvSpPr>
          <p:cNvPr id="9" name="TextBox 9"/>
          <p:cNvSpPr txBox="1"/>
          <p:nvPr/>
        </p:nvSpPr>
        <p:spPr>
          <a:xfrm>
            <a:off x="6074571" y="181958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卡方检验是一种非参数检验方法，用于研究两个分类变量之间的关联程度。</a:t>
            </a:r>
          </a:p>
        </p:txBody>
      </p:sp>
      <p:sp>
        <p:nvSpPr>
          <p:cNvPr id="10" name="AutoShape 10"/>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4926142" y="362546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02</a:t>
            </a:r>
          </a:p>
        </p:txBody>
      </p:sp>
      <p:sp>
        <p:nvSpPr>
          <p:cNvPr id="12" name="TextBox 12"/>
          <p:cNvSpPr txBox="1"/>
          <p:nvPr/>
        </p:nvSpPr>
        <p:spPr>
          <a:xfrm>
            <a:off x="6096000" y="3521834"/>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其基本思想是比较实际观测频数与理论期望频数之间的差异，通过计算卡方统计量来评估这种差异的显著性。</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卡方检验原理简介</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70591"/>
            <a:ext cx="5783287" cy="1172718"/>
            <a:chOff x="5982796" y="3170591"/>
            <a:chExt cx="5783287" cy="1172718"/>
          </a:xfrm>
        </p:grpSpPr>
        <p:sp>
          <p:nvSpPr>
            <p:cNvPr id="3" name="TextBox 3"/>
            <p:cNvSpPr txBox="1"/>
            <p:nvPr/>
          </p:nvSpPr>
          <p:spPr>
            <a:xfrm>
              <a:off x="5982796" y="3170591"/>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2. 数据准备</a:t>
              </a:r>
            </a:p>
          </p:txBody>
        </p:sp>
        <p:sp>
          <p:nvSpPr>
            <p:cNvPr id="4" name="TextBox 4"/>
            <p:cNvSpPr txBox="1"/>
            <p:nvPr/>
          </p:nvSpPr>
          <p:spPr>
            <a:xfrm>
              <a:off x="5982796" y="3641126"/>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将分类变量和数值变量进行整理，确保数据的准确性和完整性。</a:t>
              </a:r>
            </a:p>
          </p:txBody>
        </p:sp>
      </p:grpSp>
      <p:grpSp>
        <p:nvGrpSpPr>
          <p:cNvPr id="5" name="Group 5"/>
          <p:cNvGrpSpPr/>
          <p:nvPr/>
        </p:nvGrpSpPr>
        <p:grpSpPr>
          <a:xfrm>
            <a:off x="5982796" y="4823246"/>
            <a:ext cx="5783287" cy="1172718"/>
            <a:chOff x="5982796" y="4823246"/>
            <a:chExt cx="5783287" cy="1172718"/>
          </a:xfrm>
        </p:grpSpPr>
        <p:sp>
          <p:nvSpPr>
            <p:cNvPr id="6" name="TextBox 6"/>
            <p:cNvSpPr txBox="1"/>
            <p:nvPr/>
          </p:nvSpPr>
          <p:spPr>
            <a:xfrm>
              <a:off x="5982796" y="4823246"/>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3. 构建期望频数表</a:t>
              </a:r>
            </a:p>
          </p:txBody>
        </p:sp>
        <p:sp>
          <p:nvSpPr>
            <p:cNvPr id="7" name="TextBox 7"/>
            <p:cNvSpPr txBox="1"/>
            <p:nvPr/>
          </p:nvSpPr>
          <p:spPr>
            <a:xfrm>
              <a:off x="5982796" y="5293781"/>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根据分类变量的不同水平，计算每个水平下数值变量的期望频数。</a:t>
              </a:r>
            </a:p>
          </p:txBody>
        </p:sp>
      </p:grpSp>
      <p:sp>
        <p:nvSpPr>
          <p:cNvPr id="8" name="AutoShape 8"/>
          <p:cNvSpPr/>
          <p:nvPr/>
        </p:nvSpPr>
        <p:spPr>
          <a:xfrm>
            <a:off x="4805646" y="4913047"/>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982796" y="1521950"/>
            <a:ext cx="5687135" cy="1172718"/>
            <a:chOff x="5982796" y="1521950"/>
            <a:chExt cx="5687135" cy="1172718"/>
          </a:xfrm>
        </p:grpSpPr>
        <p:sp>
          <p:nvSpPr>
            <p:cNvPr id="10" name="TextBox 10"/>
            <p:cNvSpPr txBox="1"/>
            <p:nvPr/>
          </p:nvSpPr>
          <p:spPr>
            <a:xfrm>
              <a:off x="5982796" y="152195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1. 确定研究假设</a:t>
              </a:r>
            </a:p>
          </p:txBody>
        </p:sp>
        <p:sp>
          <p:nvSpPr>
            <p:cNvPr id="11" name="TextBox 11"/>
            <p:cNvSpPr txBox="1"/>
            <p:nvPr/>
          </p:nvSpPr>
          <p:spPr>
            <a:xfrm>
              <a:off x="5982796" y="1992485"/>
              <a:ext cx="5687135"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明确要检验的分类变量和数值变量，以及它们之间的假设关系。</a:t>
              </a:r>
            </a:p>
          </p:txBody>
        </p:sp>
      </p:grpSp>
      <p:sp>
        <p:nvSpPr>
          <p:cNvPr id="12" name="AutoShape 12"/>
          <p:cNvSpPr/>
          <p:nvPr/>
        </p:nvSpPr>
        <p:spPr>
          <a:xfrm>
            <a:off x="4805646" y="3272584"/>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805646" y="161148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41457" y="1735931"/>
            <a:ext cx="3722789" cy="3981079"/>
          </a:xfrm>
          <a:prstGeom prst="rect">
            <a:avLst/>
          </a:prstGeom>
          <a:solidFill>
            <a:schemeClr val="accent1">
              <a:alpha val="9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5014447" y="3486249"/>
            <a:ext cx="391670" cy="391670"/>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14447" y="1795508"/>
            <a:ext cx="391670" cy="3916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5026640" y="5128951"/>
            <a:ext cx="378428" cy="378428"/>
          </a:xfrm>
          <a:custGeom>
            <a:rect l="l" t="t" r="r" b="b"/>
            <a:pathLst>
              <a:path w="304800" h="304800">
                <a:moveTo>
                  <a:pt x="209550" y="0"/>
                </a:moveTo>
                <a:cubicBezTo>
                  <a:pt x="156943" y="0"/>
                  <a:pt x="114300" y="42643"/>
                  <a:pt x="114300" y="95250"/>
                </a:cubicBezTo>
                <a:cubicBezTo>
                  <a:pt x="114300" y="101213"/>
                  <a:pt x="114852" y="107042"/>
                  <a:pt x="115900" y="112700"/>
                </a:cubicBezTo>
                <a:lnTo>
                  <a:pt x="0" y="228600"/>
                </a:lnTo>
                <a:lnTo>
                  <a:pt x="0" y="285750"/>
                </a:lnTo>
                <a:cubicBezTo>
                  <a:pt x="0" y="296275"/>
                  <a:pt x="8525" y="304800"/>
                  <a:pt x="19050" y="304800"/>
                </a:cubicBezTo>
                <a:lnTo>
                  <a:pt x="38100" y="304800"/>
                </a:lnTo>
                <a:lnTo>
                  <a:pt x="38100" y="285750"/>
                </a:lnTo>
                <a:lnTo>
                  <a:pt x="76200" y="285750"/>
                </a:lnTo>
                <a:lnTo>
                  <a:pt x="76200" y="247650"/>
                </a:lnTo>
                <a:lnTo>
                  <a:pt x="114300" y="247650"/>
                </a:lnTo>
                <a:lnTo>
                  <a:pt x="114300" y="209550"/>
                </a:lnTo>
                <a:lnTo>
                  <a:pt x="152400" y="209550"/>
                </a:lnTo>
                <a:lnTo>
                  <a:pt x="177117" y="184833"/>
                </a:lnTo>
                <a:cubicBezTo>
                  <a:pt x="187242" y="188500"/>
                  <a:pt x="198158" y="190500"/>
                  <a:pt x="209550" y="190500"/>
                </a:cubicBezTo>
                <a:cubicBezTo>
                  <a:pt x="262157" y="190500"/>
                  <a:pt x="304800" y="147857"/>
                  <a:pt x="304800" y="95250"/>
                </a:cubicBezTo>
                <a:cubicBezTo>
                  <a:pt x="304800" y="42643"/>
                  <a:pt x="262157" y="0"/>
                  <a:pt x="209550" y="0"/>
                </a:cubicBezTo>
                <a:close/>
                <a:moveTo>
                  <a:pt x="238087" y="95288"/>
                </a:moveTo>
                <a:cubicBezTo>
                  <a:pt x="222304" y="95288"/>
                  <a:pt x="209512" y="82496"/>
                  <a:pt x="209512" y="66713"/>
                </a:cubicBezTo>
                <a:cubicBezTo>
                  <a:pt x="209512" y="50930"/>
                  <a:pt x="222304" y="38138"/>
                  <a:pt x="238087" y="38138"/>
                </a:cubicBezTo>
                <a:cubicBezTo>
                  <a:pt x="253870" y="38138"/>
                  <a:pt x="266662" y="50930"/>
                  <a:pt x="266662" y="66713"/>
                </a:cubicBezTo>
                <a:cubicBezTo>
                  <a:pt x="266662" y="82496"/>
                  <a:pt x="253870" y="95288"/>
                  <a:pt x="238087" y="9528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8" name="Picture 18"/>
          <p:cNvPicPr>
            <a:picLocks noChangeAspect="1"/>
          </p:cNvPicPr>
          <p:nvPr/>
        </p:nvPicPr>
        <p:blipFill>
          <a:blip r:embed="rId2">
            <a:alphaModFix/>
          </a:blip>
          <a:srcRect l="16958" r="16958"/>
          <a:stretch>
            <a:fillRect/>
          </a:stretch>
        </p:blipFill>
        <p:spPr>
          <a:xfrm>
            <a:off x="641457" y="1883900"/>
            <a:ext cx="3722789" cy="3671084"/>
          </a:xfrm>
          <a:prstGeom prst="rect">
            <a:avLst/>
          </a:prstGeom>
        </p:spPr>
      </p:pic>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卡方检验在分类变量对数值变量影响中的实施步骤</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75" r="16675"/>
          <a:stretch>
            <a:fillRect/>
          </a:stretch>
        </p:blipFill>
        <p:spPr>
          <a:xfrm>
            <a:off x="4289936"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利用实际观测频数和期望频数，计算卡方统计量的值。</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4. 计算卡方统计量</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选择合适的显著性水平，如0.05或0.01，用于评估结果的显著性。</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5. 确定显著性水平</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将计算得到的卡方统计量与临界值进行比较，判断结果是否显著。</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6. 做出统计决策</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对统计决策进行解释，并报告分类变量对数值变量的影响程度。</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7. 解释和报告结果</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卡方检验在分类变量对数值变量影响中的实施步骤</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https://d.book118.com/096222041012010043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BFF"/>
      </a:lt1>
      <a:dk2>
        <a:srgbClr val="002F40"/>
      </a:dk2>
      <a:lt2>
        <a:srgbClr val="FFFFFF"/>
      </a:lt2>
      <a:accent1>
        <a:srgbClr val="3045FD"/>
      </a:accent1>
      <a:accent2>
        <a:srgbClr val="0085FF"/>
      </a:accent2>
      <a:accent3>
        <a:srgbClr val="2947E8"/>
      </a:accent3>
      <a:accent4>
        <a:srgbClr val="3CD6DF"/>
      </a:accent4>
      <a:accent5>
        <a:srgbClr val="73DDE3"/>
      </a:accent5>
      <a:accent6>
        <a:srgbClr val="FFC67C"/>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74</Paragraphs>
  <Slides>15</Slides>
  <Notes>0</Notes>
  <TotalTime>1</TotalTime>
  <HiddenSlides>0</HiddenSlides>
  <MMClips>0</MMClips>
  <ScaleCrop>0</ScaleCrop>
  <HeadingPairs>
    <vt:vector baseType="variant" size="6">
      <vt:variant>
        <vt:lpstr>Fonts used</vt:lpstr>
      </vt:variant>
      <vt:variant>
        <vt:i4>2</vt:i4>
      </vt:variant>
      <vt:variant>
        <vt:lpstr>Theme</vt:lpstr>
      </vt:variant>
      <vt:variant>
        <vt:i4>1</vt:i4>
      </vt:variant>
      <vt:variant>
        <vt:lpstr>Slide Titles</vt:lpstr>
      </vt:variant>
      <vt:variant>
        <vt:i4>15</vt:i4>
      </vt:variant>
    </vt:vector>
  </HeadingPairs>
  <TitlesOfParts>
    <vt:vector baseType="lpstr" size="18">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2024-09-10T19:52:07.835</cp:lastPrinted>
  <dcterms:created xsi:type="dcterms:W3CDTF">2024-09-10T11:52:07Z</dcterms:created>
  <dcterms:modified xsi:type="dcterms:W3CDTF">2024-09-10T11:52:09Z</dcterms:modified>
</cp:coreProperties>
</file>