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4" r:id="rId45"/>
  </p:sldIdLst>
  <p:sldSz cx="9144000"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tags" Target="tags/tag1.xml" /><Relationship Id="rId47" Type="http://schemas.openxmlformats.org/officeDocument/2006/relationships/presProps" Target="presProps.xml" /><Relationship Id="rId48" Type="http://schemas.openxmlformats.org/officeDocument/2006/relationships/viewProps" Target="viewProps.xml" /><Relationship Id="rId49" Type="http://schemas.openxmlformats.org/officeDocument/2006/relationships/theme" Target="theme/theme1.xml" /><Relationship Id="rId5" Type="http://schemas.openxmlformats.org/officeDocument/2006/relationships/slide" Target="slides/slide3.xml" /><Relationship Id="rId50"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ADC88-2E3A-483E-AA2C-E10135FE4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14AF9-8C4F-42B0-B386-16A5280E8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32E935-95C5-475A-8130-2CCB1E4BF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C26EBA-86E1-4A4C-B2A5-019790157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353355-DD45-4940-B879-9CFE6E0AE0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37A2AB-1E1F-4542-B282-63CB3AC4E3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B213AB-A559-49BE-93BF-39A4F4D328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9F2B05-BC33-49A3-B67D-047A6F9A32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39C99-0646-49F1-A3BA-4ABD698E5A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B73602-D632-4ADF-A6DA-2B34F83536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7A6604-4CA6-4C49-B935-721C9CE01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1026" name="Picture 2" descr="L:\出版社\2014111547549265.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548680"/>
            <a:ext cx="9144000" cy="6309319"/>
          </a:xfrm>
          <a:prstGeom prst="rect">
            <a:avLst/>
          </a:prstGeom>
          <a:noFill/>
          <a:extLst>
            <a:ext uri="{909E8E84-426E-40DD-AFC4-6F175D3DCCD1}">
              <a14:hiddenFill xmlns:a14="http://schemas.microsoft.com/office/drawing/2010/main">
                <a:solidFill>
                  <a:srgbClr val="FFFFFF"/>
                </a:solidFill>
              </a14:hiddenFill>
            </a:ext>
          </a:extLst>
        </p:spPr>
      </p:pic>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gif" /><Relationship Id="rId4" Type="http://schemas.openxmlformats.org/officeDocument/2006/relationships/image" Target="../media/image1.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571500" y="533400"/>
            <a:ext cx="8115300"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p>
            <a:pPr lvl="0"/>
            <a:r>
              <a:rPr lang="zh-CN" altLang="en-US" smtClean="0"/>
              <a:t>单击此处编辑母版标题样式</a:t>
            </a:r>
            <a:endParaRPr lang="zh-CN" altLang="en-US" smtClean="0"/>
          </a:p>
        </p:txBody>
      </p:sp>
      <p:sp>
        <p:nvSpPr>
          <p:cNvPr id="1027" name="Rectangle 3"/>
          <p:cNvSpPr>
            <a:spLocks noGrp="1" noChangeArrowheads="1"/>
          </p:cNvSpPr>
          <p:nvPr>
            <p:ph type="body" idx="1"/>
          </p:nvPr>
        </p:nvSpPr>
        <p:spPr bwMode="auto">
          <a:xfrm>
            <a:off x="0" y="5733256"/>
            <a:ext cx="9144000" cy="438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p>
            <a:pPr lvl="0"/>
            <a:endParaRPr lang="zh-CN" altLang="zh-CN" smtClean="0"/>
          </a:p>
        </p:txBody>
      </p:sp>
      <p:pic>
        <p:nvPicPr>
          <p:cNvPr id="1031" name="Picture 7" descr="BJ2048"/>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0" y="5867400"/>
            <a:ext cx="9144000" cy="9906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GIF-396"/>
          <p:cNvPicPr>
            <a:picLocks noChangeAspect="1" noChangeArrowheads="1" noCrop="1"/>
          </p:cNvPicPr>
          <p:nvPr userDrawn="1"/>
        </p:nvPicPr>
        <p:blipFill>
          <a:blip r:embed="rId3">
            <a:extLst>
              <a:ext uri="{28A0092B-C50C-407E-A947-70E740481C1C}">
                <a14:useLocalDpi xmlns:a14="http://schemas.microsoft.com/office/drawing/2010/main" val="0"/>
              </a:ext>
            </a:extLst>
          </a:blip>
          <a:stretch>
            <a:fillRect/>
          </a:stretch>
        </p:blipFill>
        <p:spPr bwMode="auto">
          <a:xfrm>
            <a:off x="452438" y="479425"/>
            <a:ext cx="3759200" cy="69850"/>
          </a:xfrm>
          <a:prstGeom prst="rect">
            <a:avLst/>
          </a:prstGeom>
          <a:noFill/>
          <a:extLst>
            <a:ext uri="{909E8E84-426E-40DD-AFC4-6F175D3DCCD1}">
              <a14:hiddenFill xmlns:a14="http://schemas.microsoft.com/office/drawing/2010/main">
                <a:solidFill>
                  <a:srgbClr val="FFFFFF"/>
                </a:solidFill>
              </a14:hiddenFill>
            </a:ext>
          </a:extLst>
        </p:spPr>
      </p:pic>
      <p:sp>
        <p:nvSpPr>
          <p:cNvPr id="1035" name="Text Box 11"/>
          <p:cNvSpPr txBox="1">
            <a:spLocks noChangeArrowheads="1"/>
          </p:cNvSpPr>
          <p:nvPr userDrawn="1"/>
        </p:nvSpPr>
        <p:spPr bwMode="auto">
          <a:xfrm>
            <a:off x="571500" y="44450"/>
            <a:ext cx="6349365"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kumimoji="1" sz="24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kumimoji="1" sz="2400" kern="1200">
                <a:solidFill>
                  <a:schemeClr val="tx1"/>
                </a:solidFill>
                <a:latin typeface="Times New Roman" panose="02020603050405020304" pitchFamily="18" charset="0"/>
                <a:ea typeface="宋体" panose="02010600030101010101" pitchFamily="2" charset="-122"/>
                <a:cs typeface="+mn-cs"/>
              </a:defRPr>
            </a:lvl9pPr>
          </a:lstStyle>
          <a:p>
            <a:pPr algn="l"/>
            <a:r>
              <a:rPr sz="2400" smtClean="0">
                <a:latin typeface="华文行楷" panose="02010800040101010101" pitchFamily="2" charset="-122"/>
                <a:ea typeface="华文行楷" panose="02010800040101010101" pitchFamily="2" charset="-122"/>
              </a:rPr>
              <a:t> 交流电动机的控制</a:t>
            </a:r>
            <a:endParaRPr sz="2400" smtClean="0">
              <a:latin typeface="华文行楷" panose="02010800040101010101" pitchFamily="2" charset="-122"/>
              <a:ea typeface="华文行楷" panose="02010800040101010101" pitchFamily="2" charset="-122"/>
            </a:endParaRPr>
          </a:p>
        </p:txBody>
      </p:sp>
      <p:pic>
        <p:nvPicPr>
          <p:cNvPr id="9" name="Picture 2" descr="L:\出版社\2014111547549265.JPG"/>
          <p:cNvPicPr>
            <a:picLocks noChangeAspect="1" noChangeArrowheads="1"/>
          </p:cNvPicPr>
          <p:nvPr userDrawn="1"/>
        </p:nvPicPr>
        <p:blipFill>
          <a:blip r:embed="rId4">
            <a:extLst>
              <a:ext uri="{28A0092B-C50C-407E-A947-70E740481C1C}">
                <a14:useLocalDpi xmlns:a14="http://schemas.microsoft.com/office/drawing/2010/main" val="0"/>
              </a:ext>
            </a:extLst>
          </a:blip>
          <a:stretch>
            <a:fillRect/>
          </a:stretch>
        </p:blipFill>
        <p:spPr bwMode="auto">
          <a:xfrm>
            <a:off x="0" y="548680"/>
            <a:ext cx="9144000" cy="6309319"/>
          </a:xfrm>
          <a:prstGeom prst="rect">
            <a:avLst/>
          </a:prstGeom>
          <a:noFill/>
          <a:extLst>
            <a:ext uri="{909E8E84-426E-40DD-AFC4-6F175D3DCCD1}">
              <a14:hiddenFill xmlns:a14="http://schemas.microsoft.com/office/drawing/2010/main">
                <a:solidFill>
                  <a:srgbClr val="FFFFFF"/>
                </a:solidFill>
              </a14:hiddenFill>
            </a:ext>
          </a:extLst>
        </p:spPr>
      </p:pic>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rtl="0" fontAlgn="base">
        <a:lnSpc>
          <a:spcPct val="130000"/>
        </a:lnSpc>
        <a:spcBef>
          <a:spcPct val="0"/>
        </a:spcBef>
        <a:spcAft>
          <a:spcPct val="0"/>
        </a:spcAft>
        <a:defRPr kumimoji="1" sz="2400">
          <a:solidFill>
            <a:schemeClr val="tx2"/>
          </a:solidFill>
          <a:latin typeface="+mj-lt"/>
          <a:ea typeface="+mj-ea"/>
          <a:cs typeface="+mj-cs"/>
        </a:defRPr>
      </a:lvl1pPr>
      <a:lvl2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2pPr>
      <a:lvl3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3pPr>
      <a:lvl4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4pPr>
      <a:lvl5pPr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5pPr>
      <a:lvl6pPr marL="4572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6pPr>
      <a:lvl7pPr marL="9144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7pPr>
      <a:lvl8pPr marL="13716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8pPr>
      <a:lvl9pPr marL="1828800" algn="l" rtl="0" fontAlgn="base">
        <a:lnSpc>
          <a:spcPct val="130000"/>
        </a:lnSpc>
        <a:spcBef>
          <a:spcPct val="0"/>
        </a:spcBef>
        <a:spcAft>
          <a:spcPct val="0"/>
        </a:spcAft>
        <a:defRPr kumimoji="1" sz="2400">
          <a:solidFill>
            <a:schemeClr val="tx2"/>
          </a:solidFill>
          <a:latin typeface="Times New Roman" panose="02020603050405020304" pitchFamily="18" charset="0"/>
          <a:ea typeface="宋体" panose="02010600030101010101" pitchFamily="2" charset="-122"/>
        </a:defRPr>
      </a:lvl9pPr>
    </p:titleStyle>
    <p:bodyStyle>
      <a:lvl1pPr marL="342900" indent="-342900" algn="ctr" rtl="0" fontAlgn="base">
        <a:lnSpc>
          <a:spcPct val="130000"/>
        </a:lnSpc>
        <a:spcBef>
          <a:spcPct val="20000"/>
        </a:spcBef>
        <a:spcAft>
          <a:spcPct val="0"/>
        </a:spcAft>
        <a:defRPr kumimoji="1" sz="2000">
          <a:solidFill>
            <a:schemeClr val="tx1"/>
          </a:solidFill>
          <a:latin typeface="+mn-lt"/>
          <a:ea typeface="+mn-ea"/>
          <a:cs typeface="+mn-cs"/>
        </a:defRPr>
      </a:lvl1pPr>
      <a:lvl2pPr marL="742950" indent="-285750" algn="l" rtl="0" fontAlgn="base">
        <a:lnSpc>
          <a:spcPct val="130000"/>
        </a:lnSpc>
        <a:spcBef>
          <a:spcPct val="20000"/>
        </a:spcBef>
        <a:spcAft>
          <a:spcPct val="0"/>
        </a:spcAft>
        <a:defRPr kumimoji="1" sz="2400">
          <a:solidFill>
            <a:schemeClr val="tx1"/>
          </a:solidFill>
          <a:latin typeface="+mn-lt"/>
          <a:ea typeface="+mn-ea"/>
        </a:defRPr>
      </a:lvl2pPr>
      <a:lvl3pPr marL="1143000" indent="-228600" algn="l" rtl="0" fontAlgn="base">
        <a:lnSpc>
          <a:spcPct val="130000"/>
        </a:lnSpc>
        <a:spcBef>
          <a:spcPct val="20000"/>
        </a:spcBef>
        <a:spcAft>
          <a:spcPct val="0"/>
        </a:spcAft>
        <a:defRPr kumimoji="1" sz="2400">
          <a:solidFill>
            <a:schemeClr val="tx1"/>
          </a:solidFill>
          <a:latin typeface="+mn-lt"/>
          <a:ea typeface="+mn-ea"/>
        </a:defRPr>
      </a:lvl3pPr>
      <a:lvl4pPr marL="1600200" indent="-228600" algn="l" rtl="0" fontAlgn="base">
        <a:lnSpc>
          <a:spcPct val="130000"/>
        </a:lnSpc>
        <a:spcBef>
          <a:spcPct val="20000"/>
        </a:spcBef>
        <a:spcAft>
          <a:spcPct val="0"/>
        </a:spcAft>
        <a:defRPr kumimoji="1" sz="2400">
          <a:solidFill>
            <a:schemeClr val="tx1"/>
          </a:solidFill>
          <a:latin typeface="+mn-lt"/>
          <a:ea typeface="+mn-ea"/>
        </a:defRPr>
      </a:lvl4pPr>
      <a:lvl5pPr marL="2057400" indent="-228600" algn="l" rtl="0" fontAlgn="base">
        <a:lnSpc>
          <a:spcPct val="130000"/>
        </a:lnSpc>
        <a:spcBef>
          <a:spcPct val="20000"/>
        </a:spcBef>
        <a:spcAft>
          <a:spcPct val="0"/>
        </a:spcAft>
        <a:defRPr kumimoji="1" sz="2400">
          <a:solidFill>
            <a:schemeClr val="tx1"/>
          </a:solidFill>
          <a:latin typeface="+mn-lt"/>
          <a:ea typeface="+mn-ea"/>
        </a:defRPr>
      </a:lvl5pPr>
      <a:lvl6pPr marL="2514600" indent="-228600" algn="l" rtl="0" fontAlgn="base">
        <a:lnSpc>
          <a:spcPct val="130000"/>
        </a:lnSpc>
        <a:spcBef>
          <a:spcPct val="20000"/>
        </a:spcBef>
        <a:spcAft>
          <a:spcPct val="0"/>
        </a:spcAft>
        <a:defRPr kumimoji="1" sz="2400">
          <a:solidFill>
            <a:schemeClr val="tx1"/>
          </a:solidFill>
          <a:latin typeface="+mn-lt"/>
          <a:ea typeface="+mn-ea"/>
        </a:defRPr>
      </a:lvl6pPr>
      <a:lvl7pPr marL="2971800" indent="-228600" algn="l" rtl="0" fontAlgn="base">
        <a:lnSpc>
          <a:spcPct val="130000"/>
        </a:lnSpc>
        <a:spcBef>
          <a:spcPct val="20000"/>
        </a:spcBef>
        <a:spcAft>
          <a:spcPct val="0"/>
        </a:spcAft>
        <a:defRPr kumimoji="1" sz="2400">
          <a:solidFill>
            <a:schemeClr val="tx1"/>
          </a:solidFill>
          <a:latin typeface="+mn-lt"/>
          <a:ea typeface="+mn-ea"/>
        </a:defRPr>
      </a:lvl7pPr>
      <a:lvl8pPr marL="3429000" indent="-228600" algn="l" rtl="0" fontAlgn="base">
        <a:lnSpc>
          <a:spcPct val="130000"/>
        </a:lnSpc>
        <a:spcBef>
          <a:spcPct val="20000"/>
        </a:spcBef>
        <a:spcAft>
          <a:spcPct val="0"/>
        </a:spcAft>
        <a:defRPr kumimoji="1" sz="2400">
          <a:solidFill>
            <a:schemeClr val="tx1"/>
          </a:solidFill>
          <a:latin typeface="+mn-lt"/>
          <a:ea typeface="+mn-ea"/>
        </a:defRPr>
      </a:lvl8pPr>
      <a:lvl9pPr marL="3886200" indent="-228600" algn="l" rtl="0" fontAlgn="base">
        <a:lnSpc>
          <a:spcPct val="130000"/>
        </a:lnSpc>
        <a:spcBef>
          <a:spcPct val="20000"/>
        </a:spcBef>
        <a:spcAft>
          <a:spcPct val="0"/>
        </a:spcAft>
        <a:defRPr kumimoji="1" sz="24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gi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gi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3.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png" /><Relationship Id="rId3" Type="http://schemas.openxmlformats.org/officeDocument/2006/relationships/image" Target="../media/image25.png" /><Relationship Id="rId4" Type="http://schemas.openxmlformats.org/officeDocument/2006/relationships/image" Target="../media/image26.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7.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8.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gif"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9.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1.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2.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0305302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1474" name="Rectangle 2"/>
          <p:cNvSpPr>
            <a:spLocks noGrp="1" noChangeArrowheads="1"/>
          </p:cNvSpPr>
          <p:nvPr>
            <p:ph type="title"/>
          </p:nvPr>
        </p:nvSpPr>
        <p:spPr>
          <a:xfrm>
            <a:off x="251558" y="1052607"/>
            <a:ext cx="8115300" cy="951384"/>
          </a:xfrm>
        </p:spPr>
        <p:txBody>
          <a:bodyPr/>
          <a:lstStyle/>
          <a:p>
            <a:pPr algn="ctr"/>
            <a:r>
              <a:rPr lang="en-US" altLang="zh-CN" sz="4400">
                <a:latin typeface="华文行楷" panose="02010800040101010101" pitchFamily="2" charset="-122"/>
                <a:ea typeface="华文行楷" panose="02010800040101010101" pitchFamily="2" charset="-122"/>
              </a:rPr>
              <a:t> </a:t>
            </a:r>
            <a:r>
              <a:rPr lang="zh-CN" altLang="en-US" sz="4400">
                <a:latin typeface="华文行楷" panose="02010800040101010101" pitchFamily="2" charset="-122"/>
                <a:ea typeface="华文行楷" panose="02010800040101010101" pitchFamily="2" charset="-122"/>
              </a:rPr>
              <a:t>交流电动机的控制</a:t>
            </a:r>
            <a:endParaRPr lang="zh-CN" altLang="en-US" sz="4400">
              <a:latin typeface="华文行楷" panose="02010800040101010101" pitchFamily="2" charset="-122"/>
              <a:ea typeface="华文行楷" panose="02010800040101010101" pitchFamily="2" charset="-122"/>
            </a:endParaRPr>
          </a:p>
        </p:txBody>
      </p:sp>
      <p:sp>
        <p:nvSpPr>
          <p:cNvPr id="361475"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4" name="Rectangle 2"/>
          <p:cNvSpPr txBox="1">
            <a:spLocks noChangeArrowheads="1"/>
          </p:cNvSpPr>
          <p:nvPr/>
        </p:nvSpPr>
        <p:spPr bwMode="auto">
          <a:xfrm>
            <a:off x="2627630" y="2074545"/>
            <a:ext cx="3233420" cy="3513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r>
              <a:rPr b="1"/>
              <a:t>8.1 手动控制</a:t>
            </a:r>
            <a:endParaRPr b="1"/>
          </a:p>
          <a:p>
            <a:r>
              <a:rPr b="1"/>
              <a:t>8.2 自动控制</a:t>
            </a:r>
            <a:endParaRPr b="1"/>
          </a:p>
          <a:p>
            <a:r>
              <a:rPr b="1"/>
              <a:t>8.3 顺序控制</a:t>
            </a:r>
            <a:endParaRPr b="1"/>
          </a:p>
          <a:p>
            <a:r>
              <a:rPr b="1"/>
              <a:t>8.4 正反转控制</a:t>
            </a:r>
            <a:endParaRPr b="1"/>
          </a:p>
          <a:p>
            <a:r>
              <a:rPr b="1"/>
              <a:t>8.5 行程控制</a:t>
            </a:r>
            <a:endParaRPr b="1"/>
          </a:p>
          <a:p>
            <a:r>
              <a:rPr b="1"/>
              <a:t>8.6 时间控制</a:t>
            </a:r>
            <a:endParaRPr b="1"/>
          </a:p>
          <a:p>
            <a:r>
              <a:rPr b="1"/>
              <a:t>8.7 可编程逻辑控制器</a:t>
            </a:r>
            <a:endParaRPr b="1"/>
          </a:p>
        </p:txBody>
      </p:sp>
      <p:pic>
        <p:nvPicPr>
          <p:cNvPr id="6" name="Picture 10" descr="GIF014"/>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101903" y="6317786"/>
            <a:ext cx="1042097" cy="548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交流电动机作为旋转运动的原动机,广泛应用于生产生活中的多个领域。例如,通过 对水泵(电机)的控制完成抽、送水;通过对电葫芦(电机)的控制完成工件移动;通过对机 床主轴电机的控制完成工件的加工等。</a:t>
            </a:r>
            <a:br>
              <a:rPr lang="zh-CN" altLang="zh-CN"/>
            </a:br>
            <a:r>
              <a:rPr lang="zh-CN" altLang="zh-CN"/>
              <a:t>　　本模块主要以笼型异步电动机为例,采用低压电器实现启动、停止、顺序、正反转、行 程、时间等控制,这种控制系统又称为继电接触器控制系统。除了继电接触器控制系统, 还可以采用一种以中央处理器为核心的无触点控制系统,称为可编程逻辑控制器(PLC)。 但无论采用哪种方式对电动机进行控制,均脱离不了常用控制电器。</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能力要素</a:t>
            </a:r>
            <a:br>
              <a:rPr lang="zh-CN" altLang="zh-CN"/>
            </a:br>
            <a:r>
              <a:rPr lang="zh-CN" altLang="zh-CN"/>
              <a:t>　　(1)了解常用控制电器的功能并掌握其使用方法。 </a:t>
            </a:r>
            <a:br>
              <a:rPr lang="zh-CN" altLang="zh-CN"/>
            </a:br>
            <a:r>
              <a:rPr lang="zh-CN" altLang="zh-CN"/>
              <a:t>　　(2)能够对三相交流电动机的点动、长动、顺序、正反转、行程、时间等控制电路进行 分析。</a:t>
            </a:r>
            <a:br>
              <a:rPr lang="zh-CN" altLang="zh-CN"/>
            </a:br>
            <a:r>
              <a:rPr lang="zh-CN" altLang="zh-CN"/>
              <a:t>　　(3)能够对三相交流电动机的简单控制电路进行设计。</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知识结构</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2" name="图片 1"/>
          <p:cNvPicPr>
            <a:picLocks noChangeAspect="1"/>
          </p:cNvPicPr>
          <p:nvPr/>
        </p:nvPicPr>
        <p:blipFill>
          <a:blip r:embed="rId2"/>
          <a:stretch>
            <a:fillRect/>
          </a:stretch>
        </p:blipFill>
        <p:spPr>
          <a:xfrm>
            <a:off x="1515110" y="1772920"/>
            <a:ext cx="6114415" cy="42164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1104265"/>
          </a:xfrm>
        </p:spPr>
        <p:txBody>
          <a:bodyPr/>
          <a:lstStyle/>
          <a:p>
            <a:pPr algn="ctr"/>
            <a:br>
              <a:rPr lang="zh-CN" altLang="zh-CN" b="1"/>
            </a:br>
            <a:r>
              <a:rPr lang="zh-CN" altLang="zh-CN" b="1"/>
              <a:t>8.1 手 动 控 制</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683260" y="1772920"/>
            <a:ext cx="8115300" cy="4152265"/>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a:t>　　闸刀开关是一种常见的手动控制电器,某型号的闸刀开关如图8.1.1(a)所示。由闸刀 开关手动控制电动机的电路如图8.1.1(c)所示,图中 Q 表示闸刀开关,M(3~)表示三相笼 型异步电动机,接通和断开闸刀开关可以实现电动机的通电和断电。闸刀开关在生活中较 为常见,可按实际持续电流选取型号。</a:t>
            </a:r>
            <a:endParaRPr lang="zh-CN" altLang="zh-CN"/>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熔断器是一种常见的短路和过电流的保护电器。某型号的熔断器如图8.1.1(b)所示。 图8.1.1(c)中 FU 表示熔断器,当发生短路或者严重过载时,以其自身产生的热量使熔丝 熔化,从而使电路断开。熔断器主要根据负载的特性和预期短路电流的大小选择类型,常 用的熔断器有 RN、RM、RW 等系列。</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图8.1.1 闸刀开关、熔断器与手动控制电路</a:t>
            </a:r>
            <a:endParaRPr lang="zh-CN" altLang="zh-CN"/>
          </a:p>
        </p:txBody>
      </p:sp>
      <p:pic>
        <p:nvPicPr>
          <p:cNvPr id="2" name="图片 1"/>
          <p:cNvPicPr>
            <a:picLocks noChangeAspect="1"/>
          </p:cNvPicPr>
          <p:nvPr/>
        </p:nvPicPr>
        <p:blipFill>
          <a:blip r:embed="rId2"/>
          <a:stretch>
            <a:fillRect/>
          </a:stretch>
        </p:blipFill>
        <p:spPr>
          <a:xfrm>
            <a:off x="1489710" y="1988820"/>
            <a:ext cx="6278880" cy="28448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闸刀开关和熔断器(Q+FU)的组合体积较大,同时无法提供过载保护,因此在实际运 行过程中有时采用断路器替代。 </a:t>
            </a:r>
            <a:br>
              <a:rPr lang="zh-CN" altLang="zh-CN"/>
            </a:br>
            <a:r>
              <a:rPr lang="zh-CN" altLang="zh-CN"/>
              <a:t>　　断路器又称自动空气开关或自动空气断路器,既可实现电路的通断控制,也可以实现 短路、过载、失压等保护,是低压控制电路中一种重要的保护电器。某型号断路器如图 8.1.2 所示。常用的空气断路器有 DZ、DW 等系列。</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图8.1.2 空气断路器</a:t>
            </a:r>
            <a:endParaRPr lang="zh-CN" altLang="zh-CN"/>
          </a:p>
        </p:txBody>
      </p:sp>
      <p:pic>
        <p:nvPicPr>
          <p:cNvPr id="2" name="图片 1"/>
          <p:cNvPicPr>
            <a:picLocks noChangeAspect="1"/>
          </p:cNvPicPr>
          <p:nvPr/>
        </p:nvPicPr>
        <p:blipFill>
          <a:blip r:embed="rId2"/>
          <a:stretch>
            <a:fillRect/>
          </a:stretch>
        </p:blipFill>
        <p:spPr>
          <a:xfrm>
            <a:off x="2305050" y="1514475"/>
            <a:ext cx="4533900" cy="382905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手动控制结构简单、功能单一,随着电动机的容量不断增大,开关体积也越来越大, 操作越来越复杂,并且不能实现频繁启动和远距离操作,为了解决手动控制的缺点,随着 电气控制技术和产品的不断发展和更新,在手动控制的基础上增加接触器和继电器等自动 控制电器实现自动控制。本模块以“Q+FU”为基础介绍自动控制电路。</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6" name="Picture 2" descr="H:\出版社\模板\课件素材\GIF动画插件1\GIF020.GIF"/>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388448" y="6309464"/>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1193800"/>
          </a:xfrm>
        </p:spPr>
        <p:txBody>
          <a:bodyPr/>
          <a:lstStyle/>
          <a:p>
            <a:pPr algn="ctr"/>
            <a:br>
              <a:rPr lang="zh-CN" altLang="zh-CN" b="1"/>
            </a:br>
            <a:r>
              <a:rPr lang="zh-CN" altLang="zh-CN" b="1"/>
              <a:t>8.2 自 动 控 制</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539750" y="1772920"/>
            <a:ext cx="8115300" cy="3960495"/>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a:t>　　为了实现对交流电动机的控制,首先要使电动机启动和停止,而电动机的启停自动控 制又是众多控制电路的基础。在图8.1.1电路的基础上增加按钮、交流接触器和热继电器 等自动控制电器可实现电动机的启停自动控制。</a:t>
            </a:r>
            <a:endParaRPr lang="zh-CN" altLang="zh-CN"/>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sym typeface="+mn-ea"/>
              </a:rPr>
              <a:t>8.2.1 自动控制电器 </a:t>
            </a:r>
            <a:br>
              <a:rPr lang="zh-CN" altLang="zh-CN" b="1"/>
            </a:br>
            <a:r>
              <a:rPr lang="zh-CN" altLang="zh-CN" b="1">
                <a:sym typeface="+mn-ea"/>
              </a:rPr>
              <a:t>　　1.按钮 </a:t>
            </a:r>
            <a:br>
              <a:rPr lang="zh-CN" altLang="zh-CN" b="1"/>
            </a:br>
            <a:r>
              <a:rPr lang="zh-CN" altLang="zh-CN">
                <a:sym typeface="+mn-ea"/>
              </a:rPr>
              <a:t>　　某型号的按钮如图8.2.1(a)所示,原理如图8.2.1(b)所示,在未按下按钮帽时,上方的 常闭静触点被动触点接通处于闭合状态,致使1、2导通,以接通某一电路,称为常闭触 点,也叫动断触点;下方的常开静触点未被动触点接通而处于断开状态,称为常开触点, 也叫动合触点。当按下按钮帽时,动触点下移,原处于闭合状态的常闭触点断开,致使1、 2断开;常开触点闭合,致使3、4导通。松开按钮帽,在复位弹簧的作用下,动触点复位, 恢复为原来状态。</a:t>
            </a:r>
            <a:br>
              <a:rPr lang="zh-CN" altLang="zh-CN"/>
            </a:b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图8.2.1 按钮</a:t>
            </a:r>
            <a:endParaRPr lang="zh-CN" altLang="zh-CN"/>
          </a:p>
        </p:txBody>
      </p:sp>
      <p:pic>
        <p:nvPicPr>
          <p:cNvPr id="2" name="图片 1"/>
          <p:cNvPicPr>
            <a:picLocks noChangeAspect="1"/>
          </p:cNvPicPr>
          <p:nvPr/>
        </p:nvPicPr>
        <p:blipFill>
          <a:blip r:embed="rId2"/>
          <a:stretch>
            <a:fillRect/>
          </a:stretch>
        </p:blipFill>
        <p:spPr>
          <a:xfrm>
            <a:off x="1579880" y="2204720"/>
            <a:ext cx="5984240" cy="253682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常用的按钮有 LA 等系列,其符号如表8.2.1所示。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grpSp>
        <p:nvGrpSpPr>
          <p:cNvPr id="6" name="组合 5"/>
          <p:cNvGrpSpPr/>
          <p:nvPr/>
        </p:nvGrpSpPr>
        <p:grpSpPr>
          <a:xfrm>
            <a:off x="1475740" y="2291715"/>
            <a:ext cx="6738620" cy="2274570"/>
            <a:chOff x="2324" y="3609"/>
            <a:chExt cx="10612" cy="3582"/>
          </a:xfrm>
        </p:grpSpPr>
        <p:pic>
          <p:nvPicPr>
            <p:cNvPr id="2" name="图片 1"/>
            <p:cNvPicPr>
              <a:picLocks noChangeAspect="1"/>
            </p:cNvPicPr>
            <p:nvPr/>
          </p:nvPicPr>
          <p:blipFill>
            <a:blip r:embed="rId2"/>
            <a:stretch>
              <a:fillRect/>
            </a:stretch>
          </p:blipFill>
          <p:spPr>
            <a:xfrm>
              <a:off x="2324" y="3609"/>
              <a:ext cx="10613" cy="3583"/>
            </a:xfrm>
            <a:prstGeom prst="rect">
              <a:avLst/>
            </a:prstGeom>
          </p:spPr>
        </p:pic>
        <p:pic>
          <p:nvPicPr>
            <p:cNvPr id="3" name="图片 2"/>
            <p:cNvPicPr>
              <a:picLocks noChangeAspect="1"/>
            </p:cNvPicPr>
            <p:nvPr/>
          </p:nvPicPr>
          <p:blipFill>
            <a:blip r:embed="rId3"/>
            <a:stretch>
              <a:fillRect/>
            </a:stretch>
          </p:blipFill>
          <p:spPr>
            <a:xfrm>
              <a:off x="4592" y="5160"/>
              <a:ext cx="2374" cy="1395"/>
            </a:xfrm>
            <a:prstGeom prst="rect">
              <a:avLst/>
            </a:prstGeom>
          </p:spPr>
        </p:pic>
        <p:pic>
          <p:nvPicPr>
            <p:cNvPr id="4" name="图片 3"/>
            <p:cNvPicPr>
              <a:picLocks noChangeAspect="1"/>
            </p:cNvPicPr>
            <p:nvPr/>
          </p:nvPicPr>
          <p:blipFill>
            <a:blip r:embed="rId4"/>
            <a:stretch>
              <a:fillRect/>
            </a:stretch>
          </p:blipFill>
          <p:spPr>
            <a:xfrm>
              <a:off x="7313" y="5173"/>
              <a:ext cx="2178" cy="1382"/>
            </a:xfrm>
            <a:prstGeom prst="rect">
              <a:avLst/>
            </a:prstGeom>
          </p:spPr>
        </p:pic>
        <p:pic>
          <p:nvPicPr>
            <p:cNvPr id="5" name="图片 4"/>
            <p:cNvPicPr>
              <a:picLocks noChangeAspect="1"/>
            </p:cNvPicPr>
            <p:nvPr/>
          </p:nvPicPr>
          <p:blipFill>
            <a:blip r:embed="rId5"/>
            <a:stretch>
              <a:fillRect/>
            </a:stretch>
          </p:blipFill>
          <p:spPr>
            <a:xfrm>
              <a:off x="10602" y="5287"/>
              <a:ext cx="1168" cy="1268"/>
            </a:xfrm>
            <a:prstGeom prst="rect">
              <a:avLst/>
            </a:prstGeom>
          </p:spPr>
        </p:pic>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a:t>
            </a:r>
            <a:r>
              <a:rPr lang="zh-CN" altLang="zh-CN" b="1"/>
              <a:t>2.交流接触器 </a:t>
            </a:r>
            <a:br>
              <a:rPr lang="zh-CN" altLang="zh-CN"/>
            </a:br>
            <a:r>
              <a:rPr lang="zh-CN" altLang="zh-CN"/>
              <a:t>　　交流接触器是通过线圈通电产生磁力来实现电路通断的自动控制电器。某型号的交流 接触器如图8.2.2(a)所示,其原理如图8.2.2(b)所示,它主要由电磁铁和触点两部分组成。 电磁铁的铁芯分动、静两部分,静铁芯中间套有吸引线圈。触点包括静触点和动触点两部 分,动触点和动铁芯连在一起。 </a:t>
            </a:r>
            <a:br>
              <a:rPr lang="zh-CN" altLang="zh-CN"/>
            </a:br>
            <a:r>
              <a:rPr lang="zh-CN" altLang="zh-CN"/>
              <a:t>　　当吸引线圈通电后,产生电磁力。在电磁力的作用下,动铁芯带动动触点移动,使原 处于闭合状态的静触点断开,原处于断开状态的静触点闭合。当线圈断电后,电磁力消失, 动铁芯在弹簧的作用下复位,各触点也恢复到原来的状态。</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图8.2.2 交流接触器</a:t>
            </a:r>
            <a:endParaRPr lang="zh-CN" altLang="zh-CN"/>
          </a:p>
        </p:txBody>
      </p:sp>
      <p:pic>
        <p:nvPicPr>
          <p:cNvPr id="2" name="图片 1"/>
          <p:cNvPicPr>
            <a:picLocks noChangeAspect="1"/>
          </p:cNvPicPr>
          <p:nvPr/>
        </p:nvPicPr>
        <p:blipFill>
          <a:blip r:embed="rId2"/>
          <a:stretch>
            <a:fillRect/>
          </a:stretch>
        </p:blipFill>
        <p:spPr>
          <a:xfrm>
            <a:off x="2152650" y="1533525"/>
            <a:ext cx="4838700" cy="3790950"/>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根据用途不同,接触器的触点分主触点和辅助触点两类。主触点能通过较大的电流, 一般为三副常开触点,串联在电源和电动机之间,用来改变电动机的供电状态,这部分电路称为主电路,如图8.2.3所示的左侧电路。</a:t>
            </a:r>
            <a:br>
              <a:rPr lang="zh-CN" altLang="zh-CN"/>
            </a:br>
            <a:r>
              <a:rPr lang="zh-CN" altLang="zh-CN"/>
              <a:t>　　辅助触点通过的电流较小,既有常开触点,也有常闭触点,通常接在由按钮和 接触器线圈组成的电路中,以实现某些功能,这部分电路称为辅助电路,如图8.2.3 所示的右侧电路。</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如图8.2.3所示,按下启动按钮,电动机启动运转;松开按钮,电动机立即停止运转, 这种控制方式称为点动控制。点动控制只适用于短时工作情况下接通、断开电源使用,如 若需要电动机持续转动,则需人为持续按压按钮,可操作性较差。</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图8.2.3 点动控制</a:t>
            </a:r>
            <a:endParaRPr lang="zh-CN" altLang="zh-CN"/>
          </a:p>
        </p:txBody>
      </p:sp>
      <p:pic>
        <p:nvPicPr>
          <p:cNvPr id="2" name="图片 1"/>
          <p:cNvPicPr>
            <a:picLocks noChangeAspect="1"/>
          </p:cNvPicPr>
          <p:nvPr/>
        </p:nvPicPr>
        <p:blipFill>
          <a:blip r:embed="rId2"/>
          <a:stretch>
            <a:fillRect/>
          </a:stretch>
        </p:blipFill>
        <p:spPr>
          <a:xfrm>
            <a:off x="2766695" y="1576070"/>
            <a:ext cx="3609975" cy="3705225"/>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为使电动机在松开启动按钮后继续运转,可将接触器的一副常开辅助触点并联在启动 按钮两端,如图8.2.4所示。按下启动按钮后,接触器的常开主触点和常开辅助触点同时闭 合,将启动按钮短接,当松开启动按钮后,接触器线圈可以继续通电,电动机继续运转。上 述常开辅助触点的作用称为“自锁”。这种控制方式称为长动控制。</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图8.2.4 长动控制原理</a:t>
            </a:r>
            <a:endParaRPr lang="zh-CN" altLang="zh-CN"/>
          </a:p>
        </p:txBody>
      </p:sp>
      <p:pic>
        <p:nvPicPr>
          <p:cNvPr id="2" name="图片 1"/>
          <p:cNvPicPr>
            <a:picLocks noChangeAspect="1"/>
          </p:cNvPicPr>
          <p:nvPr/>
        </p:nvPicPr>
        <p:blipFill>
          <a:blip r:embed="rId2"/>
          <a:stretch>
            <a:fillRect/>
          </a:stretch>
        </p:blipFill>
        <p:spPr>
          <a:xfrm>
            <a:off x="2452370" y="1562100"/>
            <a:ext cx="4238625" cy="3733800"/>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为了能够让电动机停止转动,在辅助电路中增加一个停止按钮(常闭)。按下停止按 钮,按钮的常闭触点断开,接触器线圈断电,常开主触点和辅助触点重新断开,使电动机 断电停止运行。松开停止按钮,停止按钮的触点恢复为常闭状态,但是电路已经断开,要 想电动机运行,必须重新按下启动按钮。 </a:t>
            </a:r>
            <a:br>
              <a:rPr lang="zh-CN" altLang="zh-CN"/>
            </a:br>
            <a:r>
              <a:rPr lang="zh-CN" altLang="zh-CN"/>
              <a:t>　　选用交流接触器时,应该注意它的线圈电压、触点数量与触点额定电流。CJ10系列接 触器的主触点额定电流有5A、10A、20A、60A、100A 等;线圈额定电压有220V 或380V 等。常用的交流接触器还有 CJ40、CJ12等系列。</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交流接触器符号如表8.2.2所示。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grpSp>
        <p:nvGrpSpPr>
          <p:cNvPr id="7" name="组合 6"/>
          <p:cNvGrpSpPr/>
          <p:nvPr/>
        </p:nvGrpSpPr>
        <p:grpSpPr>
          <a:xfrm>
            <a:off x="755650" y="2545715"/>
            <a:ext cx="7886700" cy="1765300"/>
            <a:chOff x="1190" y="4009"/>
            <a:chExt cx="12420" cy="2780"/>
          </a:xfrm>
        </p:grpSpPr>
        <p:pic>
          <p:nvPicPr>
            <p:cNvPr id="2" name="图片 1"/>
            <p:cNvPicPr>
              <a:picLocks noChangeAspect="1"/>
            </p:cNvPicPr>
            <p:nvPr/>
          </p:nvPicPr>
          <p:blipFill>
            <a:blip r:embed="rId2"/>
            <a:stretch>
              <a:fillRect/>
            </a:stretch>
          </p:blipFill>
          <p:spPr>
            <a:xfrm>
              <a:off x="1190" y="4009"/>
              <a:ext cx="12420" cy="2781"/>
            </a:xfrm>
            <a:prstGeom prst="rect">
              <a:avLst/>
            </a:prstGeom>
          </p:spPr>
        </p:pic>
        <p:pic>
          <p:nvPicPr>
            <p:cNvPr id="3" name="图片 2"/>
            <p:cNvPicPr>
              <a:picLocks noChangeAspect="1"/>
            </p:cNvPicPr>
            <p:nvPr/>
          </p:nvPicPr>
          <p:blipFill>
            <a:blip r:embed="rId3"/>
            <a:stretch>
              <a:fillRect/>
            </a:stretch>
          </p:blipFill>
          <p:spPr>
            <a:xfrm>
              <a:off x="3344" y="5173"/>
              <a:ext cx="1306" cy="1226"/>
            </a:xfrm>
            <a:prstGeom prst="rect">
              <a:avLst/>
            </a:prstGeom>
          </p:spPr>
        </p:pic>
        <p:pic>
          <p:nvPicPr>
            <p:cNvPr id="4" name="图片 3"/>
            <p:cNvPicPr>
              <a:picLocks noChangeAspect="1"/>
            </p:cNvPicPr>
            <p:nvPr/>
          </p:nvPicPr>
          <p:blipFill>
            <a:blip r:embed="rId4"/>
            <a:stretch>
              <a:fillRect/>
            </a:stretch>
          </p:blipFill>
          <p:spPr>
            <a:xfrm>
              <a:off x="5839" y="5223"/>
              <a:ext cx="1489" cy="1176"/>
            </a:xfrm>
            <a:prstGeom prst="rect">
              <a:avLst/>
            </a:prstGeom>
          </p:spPr>
        </p:pic>
        <p:pic>
          <p:nvPicPr>
            <p:cNvPr id="5" name="图片 4"/>
            <p:cNvPicPr>
              <a:picLocks noChangeAspect="1"/>
            </p:cNvPicPr>
            <p:nvPr/>
          </p:nvPicPr>
          <p:blipFill>
            <a:blip r:embed="rId5"/>
            <a:stretch>
              <a:fillRect/>
            </a:stretch>
          </p:blipFill>
          <p:spPr>
            <a:xfrm>
              <a:off x="8334" y="5366"/>
              <a:ext cx="2052" cy="890"/>
            </a:xfrm>
            <a:prstGeom prst="rect">
              <a:avLst/>
            </a:prstGeom>
          </p:spPr>
        </p:pic>
        <p:pic>
          <p:nvPicPr>
            <p:cNvPr id="6" name="图片 5"/>
            <p:cNvPicPr>
              <a:picLocks noChangeAspect="1"/>
            </p:cNvPicPr>
            <p:nvPr/>
          </p:nvPicPr>
          <p:blipFill>
            <a:blip r:embed="rId6"/>
            <a:stretch>
              <a:fillRect/>
            </a:stretch>
          </p:blipFill>
          <p:spPr>
            <a:xfrm>
              <a:off x="10829" y="5287"/>
              <a:ext cx="2434" cy="1064"/>
            </a:xfrm>
            <a:prstGeom prst="rect">
              <a:avLst/>
            </a:prstGeom>
          </p:spPr>
        </p:pic>
      </p:gr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a:t>
            </a:r>
            <a:r>
              <a:rPr lang="zh-CN" altLang="zh-CN" b="1"/>
              <a:t>3.中间继电器 </a:t>
            </a:r>
            <a:br>
              <a:rPr lang="zh-CN" altLang="zh-CN"/>
            </a:br>
            <a:r>
              <a:rPr lang="zh-CN" altLang="zh-CN"/>
              <a:t>　　中间继电器工作原理与交流接触器相同,只是用途不同,接触器主要用来接通和断开 主电路,而中间继电器主要用在辅助电路中,以弥补辅助触点的不足。某型号的中间继电 器如图8.2.5所示。常用的中间继电器有JZ7和JZ8系列,其图形符号与交流接触器相同, 用 KA 表示。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sym typeface="+mn-ea"/>
              </a:rPr>
              <a:t>图8.2.5 中间继电器</a:t>
            </a:r>
            <a:endParaRPr lang="zh-CN" altLang="zh-CN"/>
          </a:p>
          <a:p>
            <a:endParaRPr lang="zh-CN" altLang="zh-CN"/>
          </a:p>
        </p:txBody>
      </p:sp>
      <p:pic>
        <p:nvPicPr>
          <p:cNvPr id="2" name="图片 1"/>
          <p:cNvPicPr>
            <a:picLocks noChangeAspect="1"/>
          </p:cNvPicPr>
          <p:nvPr/>
        </p:nvPicPr>
        <p:blipFill>
          <a:blip r:embed="rId2"/>
          <a:stretch>
            <a:fillRect/>
          </a:stretch>
        </p:blipFill>
        <p:spPr>
          <a:xfrm>
            <a:off x="2705100" y="1747520"/>
            <a:ext cx="3733800" cy="3362325"/>
          </a:xfrm>
          <a:prstGeom prst="rect">
            <a:avLst/>
          </a:prstGeom>
        </p:spPr>
      </p:pic>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a:t>
            </a:r>
            <a:r>
              <a:rPr lang="zh-CN" altLang="zh-CN" b="1"/>
              <a:t>4.热继电器 </a:t>
            </a:r>
            <a:br>
              <a:rPr lang="zh-CN" altLang="zh-CN"/>
            </a:br>
            <a:r>
              <a:rPr lang="zh-CN" altLang="zh-CN"/>
              <a:t>　　在自动控制电路中,不仅要求对电动机启停进行控制,而且要求有必要的保护措施。 除了8.1节所讲的熔断器提供短路保护外,还需要对电动机的过载进行保护。热继电器就 是用于对电动机进行长时间过载保护的装置,某型号的热继电器如图8.2.6所示。热继电 器包括发热元件和常闭触点,当过载时,放置于主电路的发热元件变形,致使辅助电路的 常闭触点断开,从而断开主电路。</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图8.2.6 热继电器</a:t>
            </a:r>
            <a:endParaRPr lang="zh-CN" altLang="zh-CN"/>
          </a:p>
        </p:txBody>
      </p:sp>
      <p:pic>
        <p:nvPicPr>
          <p:cNvPr id="2" name="图片 1"/>
          <p:cNvPicPr>
            <a:picLocks noChangeAspect="1"/>
          </p:cNvPicPr>
          <p:nvPr/>
        </p:nvPicPr>
        <p:blipFill>
          <a:blip r:embed="rId2"/>
          <a:stretch>
            <a:fillRect/>
          </a:stretch>
        </p:blipFill>
        <p:spPr>
          <a:xfrm>
            <a:off x="2528570" y="1619250"/>
            <a:ext cx="4086225" cy="3619500"/>
          </a:xfrm>
          <a:prstGeom prst="rect">
            <a:avLst/>
          </a:prstGeom>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常用的热继电器有JR20、JR15等系列,其符号如表8.2.3所示。</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grpSp>
        <p:nvGrpSpPr>
          <p:cNvPr id="5" name="组合 4"/>
          <p:cNvGrpSpPr/>
          <p:nvPr/>
        </p:nvGrpSpPr>
        <p:grpSpPr>
          <a:xfrm>
            <a:off x="1104265" y="2348865"/>
            <a:ext cx="7049770" cy="2180590"/>
            <a:chOff x="1739" y="3699"/>
            <a:chExt cx="11102" cy="3434"/>
          </a:xfrm>
        </p:grpSpPr>
        <p:pic>
          <p:nvPicPr>
            <p:cNvPr id="2" name="图片 1"/>
            <p:cNvPicPr>
              <a:picLocks noChangeAspect="1"/>
            </p:cNvPicPr>
            <p:nvPr/>
          </p:nvPicPr>
          <p:blipFill>
            <a:blip r:embed="rId2"/>
            <a:stretch>
              <a:fillRect/>
            </a:stretch>
          </p:blipFill>
          <p:spPr>
            <a:xfrm>
              <a:off x="1739" y="3699"/>
              <a:ext cx="11102" cy="3435"/>
            </a:xfrm>
            <a:prstGeom prst="rect">
              <a:avLst/>
            </a:prstGeom>
          </p:spPr>
        </p:pic>
        <p:pic>
          <p:nvPicPr>
            <p:cNvPr id="3" name="图片 2"/>
            <p:cNvPicPr>
              <a:picLocks noChangeAspect="1"/>
            </p:cNvPicPr>
            <p:nvPr/>
          </p:nvPicPr>
          <p:blipFill>
            <a:blip r:embed="rId3"/>
            <a:stretch>
              <a:fillRect/>
            </a:stretch>
          </p:blipFill>
          <p:spPr>
            <a:xfrm>
              <a:off x="5726" y="5173"/>
              <a:ext cx="935" cy="1538"/>
            </a:xfrm>
            <a:prstGeom prst="rect">
              <a:avLst/>
            </a:prstGeom>
          </p:spPr>
        </p:pic>
        <p:pic>
          <p:nvPicPr>
            <p:cNvPr id="4" name="图片 3"/>
            <p:cNvPicPr>
              <a:picLocks noChangeAspect="1"/>
            </p:cNvPicPr>
            <p:nvPr/>
          </p:nvPicPr>
          <p:blipFill>
            <a:blip r:embed="rId4"/>
            <a:stretch>
              <a:fillRect/>
            </a:stretch>
          </p:blipFill>
          <p:spPr>
            <a:xfrm>
              <a:off x="9468" y="5353"/>
              <a:ext cx="1775" cy="1178"/>
            </a:xfrm>
            <a:prstGeom prst="rect">
              <a:avLst/>
            </a:prstGeom>
          </p:spPr>
        </p:pic>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b="1"/>
              <a:t>8.2.2 启停自动控制 </a:t>
            </a:r>
            <a:br>
              <a:rPr lang="zh-CN" altLang="zh-CN"/>
            </a:br>
            <a:r>
              <a:rPr lang="zh-CN" altLang="zh-CN"/>
              <a:t>　　由图8.2.2(b)可知,在交流接触器 KM 的基础上增设低压电器即可组成交流电动机控 制电路,但是这样的电路绘制起来比较麻烦,因此采 用 低 压 电 器 的 图 形 符 号 绘 制 控 制 电路。</a:t>
            </a:r>
            <a:br>
              <a:rPr lang="zh-CN" altLang="zh-CN"/>
            </a:br>
            <a:r>
              <a:rPr lang="zh-CN" altLang="zh-CN"/>
              <a:t>　　(1)控制电路由主电路(被控制电动机所在电路)和辅助电路(控制主电路状态)组成。 </a:t>
            </a:r>
            <a:br>
              <a:rPr lang="zh-CN" altLang="zh-CN"/>
            </a:br>
            <a:r>
              <a:rPr lang="zh-CN" altLang="zh-CN"/>
              <a:t>　　(2)按国家规定的图形符号和文字符号画图。图形符号在不会引起错误理解的情况下 可以旋转或取其镜像形态。文字符号不够用时,还可以加上相应的辅助文字符号。如启动 按钮可写为SB</a:t>
            </a:r>
            <a:r>
              <a:rPr lang="zh-CN" altLang="zh-CN" baseline="-25000"/>
              <a:t>ST</a:t>
            </a:r>
            <a:r>
              <a:rPr lang="zh-CN" altLang="zh-CN"/>
              <a:t>,交流接触器可写为 KM</a:t>
            </a:r>
            <a:r>
              <a:rPr lang="zh-CN" altLang="zh-CN" baseline="-25000"/>
              <a:t>1</a:t>
            </a:r>
            <a:r>
              <a:rPr lang="zh-CN" altLang="zh-CN"/>
              <a:t>、KM</a:t>
            </a:r>
            <a:r>
              <a:rPr lang="zh-CN" altLang="zh-CN" baseline="-25000"/>
              <a:t>R</a:t>
            </a:r>
            <a:r>
              <a:rPr lang="zh-CN" altLang="zh-CN"/>
              <a:t>等。</a:t>
            </a:r>
            <a:endParaRPr lang="zh-CN" altLang="zh-CN"/>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(3)属同一电器元件的不同部分(如接触器的线圈和触点)按其功能和所接电路的不同 可以分别画在不同的电路中,但必须标注相同的文字符号。与电路无关的部件(如铁芯、支 架、弹簧等)在控制电路中不画出。 </a:t>
            </a:r>
            <a:br>
              <a:rPr lang="zh-CN" altLang="zh-CN"/>
            </a:br>
            <a:r>
              <a:rPr lang="zh-CN" altLang="zh-CN"/>
              <a:t>　　(4)所有电器的图形符号均按无电压、无外力作用下的正常状态画出,即按通电前的 状态绘制。闸刀开关 Q 虽然按照常开状态绘制,但是在实际分析中默认其处于闭合状态。 </a:t>
            </a:r>
            <a:br>
              <a:rPr lang="zh-CN" altLang="zh-CN"/>
            </a:br>
            <a:r>
              <a:rPr lang="zh-CN" altLang="zh-CN"/>
              <a:t>　　(5)电机是否转动的关键在于交流接触器线圈是否得电,因此必须保证每个线圈施加 额定电压,一般情形下不能将两个线圈串联。</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依据上述原则,结合图8.2.3,绘制点动控制电路如图8.2.7所示。其工作过程如下: </a:t>
            </a:r>
            <a:br>
              <a:rPr lang="zh-CN" altLang="zh-CN"/>
            </a:br>
            <a:r>
              <a:rPr lang="zh-CN" altLang="zh-CN"/>
              <a:t>　　① 按下SBST→KM 线圈得电→KM 主触点闭合→M 启动; </a:t>
            </a:r>
            <a:br>
              <a:rPr lang="zh-CN" altLang="zh-CN"/>
            </a:br>
            <a:r>
              <a:rPr lang="zh-CN" altLang="zh-CN"/>
              <a:t>　　② 松开SBST→KM 线圈失电→KM 主触点断开→M 停转。</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图8.2.7 点动控制电路</a:t>
            </a:r>
            <a:endParaRPr lang="zh-CN" altLang="zh-CN"/>
          </a:p>
        </p:txBody>
      </p:sp>
      <p:pic>
        <p:nvPicPr>
          <p:cNvPr id="2" name="图片 1"/>
          <p:cNvPicPr>
            <a:picLocks noChangeAspect="1"/>
          </p:cNvPicPr>
          <p:nvPr/>
        </p:nvPicPr>
        <p:blipFill>
          <a:blip r:embed="rId2"/>
          <a:stretch>
            <a:fillRect/>
          </a:stretch>
        </p:blipFill>
        <p:spPr>
          <a:xfrm>
            <a:off x="2800350" y="1156970"/>
            <a:ext cx="3543300" cy="4543425"/>
          </a:xfrm>
          <a:prstGeom prst="rect">
            <a:avLst/>
          </a:prstGeom>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结合图8.2.4,绘制长动控制电路如图8.2.8所示。其工作过程如下: </a:t>
            </a:r>
            <a:br>
              <a:rPr lang="zh-CN" altLang="zh-CN"/>
            </a:br>
            <a:r>
              <a:rPr lang="zh-CN" altLang="zh-CN"/>
              <a:t>　　① 按下SBST→KM 线圈得电→KM 主触点闭合,常开辅助触点闭合实现自锁→M 启 动→松开SBST,对电路无影响;</a:t>
            </a:r>
            <a:br>
              <a:rPr lang="zh-CN" altLang="zh-CN"/>
            </a:br>
            <a:r>
              <a:rPr lang="zh-CN" altLang="zh-CN"/>
              <a:t>　　② 按下SBSTP→KM 线圈失电→KM 主触点断开,常开辅助触点断开解除自锁→M 停 转→松开SBSTP,电路恢复为无电状态。</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图8.2.8 长动控制电路</a:t>
            </a:r>
            <a:endParaRPr lang="zh-CN" altLang="zh-CN"/>
          </a:p>
        </p:txBody>
      </p:sp>
      <p:pic>
        <p:nvPicPr>
          <p:cNvPr id="2" name="图片 1"/>
          <p:cNvPicPr>
            <a:picLocks noChangeAspect="1"/>
          </p:cNvPicPr>
          <p:nvPr/>
        </p:nvPicPr>
        <p:blipFill>
          <a:blip r:embed="rId2"/>
          <a:stretch>
            <a:fillRect/>
          </a:stretch>
        </p:blipFill>
        <p:spPr>
          <a:xfrm>
            <a:off x="2806700" y="981075"/>
            <a:ext cx="3529965" cy="4549775"/>
          </a:xfrm>
          <a:prstGeom prst="rect">
            <a:avLst/>
          </a:prstGeom>
        </p:spPr>
      </p:pic>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电路中的熔断器 FU 起短路保护作用,热继电器 FR 起过载保护作用,而接触器 KM 还起到失压保护的作用,当出现停电或电源电压严重下降时,接触器线圈因为电压不足而 造成电磁力不足,使得接触器触点恢复为无电状态,电动机停止运转。在电源电压恢复后, 只有重新按下启动按钮,电动机才能重新启动,这样可以避免因电动机自行启动及操作人 员缺乏准备而造成安全事故。</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pic>
        <p:nvPicPr>
          <p:cNvPr id="5" name="Picture 2" descr="H:\出版社\模板\课件素材\GIF动画插件1\GIF020.GIF"/>
          <p:cNvPicPr>
            <a:picLocks noChangeAspect="1" noChangeArrowheads="1" noCrop="1"/>
          </p:cNvPicPr>
          <p:nvPr/>
        </p:nvPicPr>
        <p:blipFill>
          <a:blip r:embed="rId2">
            <a:extLst>
              <a:ext uri="{28A0092B-C50C-407E-A947-70E740481C1C}">
                <a14:useLocalDpi xmlns:a14="http://schemas.microsoft.com/office/drawing/2010/main" val="0"/>
              </a:ext>
            </a:extLst>
          </a:blip>
          <a:stretch>
            <a:fillRect/>
          </a:stretch>
        </p:blipFill>
        <p:spPr bwMode="auto">
          <a:xfrm>
            <a:off x="8388448" y="6309464"/>
            <a:ext cx="749300" cy="58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a:xfrm>
            <a:off x="571500" y="533400"/>
            <a:ext cx="8115300" cy="1193800"/>
          </a:xfrm>
        </p:spPr>
        <p:txBody>
          <a:bodyPr/>
          <a:lstStyle/>
          <a:p>
            <a:pPr algn="ctr"/>
            <a:br>
              <a:rPr lang="zh-CN" altLang="zh-CN" b="1"/>
            </a:br>
            <a:r>
              <a:rPr lang="zh-CN" altLang="zh-CN" b="1"/>
              <a:t>8.3 顺 序 控 制</a:t>
            </a:r>
            <a:endParaRPr lang="zh-CN" altLang="zh-CN" b="1"/>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
        <p:nvSpPr>
          <p:cNvPr id="2" name="Rectangle 2"/>
          <p:cNvSpPr>
            <a:spLocks noGrp="1" noChangeArrowheads="1"/>
          </p:cNvSpPr>
          <p:nvPr/>
        </p:nvSpPr>
        <p:spPr>
          <a:xfrm>
            <a:off x="611505" y="1727200"/>
            <a:ext cx="8115300" cy="4091305"/>
          </a:xfrm>
          <a:prstGeom prst="rect">
            <a:avLst/>
          </a:prstGeom>
          <a:noFill/>
          <a:ln>
            <a:noFill/>
          </a:ln>
          <a:effectLst/>
        </p:spPr>
        <p:txBody>
          <a:bodyPr vert="horz" wrap="square" lIns="91440" tIns="45720" rIns="91440" bIns="45720" numCol="1" anchor="t" anchorCtr="0" compatLnSpc="1"/>
          <a:lstStyle>
            <a:defPPr>
              <a:defRPr lang="zh-CN"/>
            </a:defPPr>
            <a:lvl1pPr algn="l" rtl="0" fontAlgn="base">
              <a:lnSpc>
                <a:spcPct val="130000"/>
              </a:lnSpc>
              <a:spcBef>
                <a:spcPct val="0"/>
              </a:spcBef>
              <a:spcAft>
                <a:spcPct val="0"/>
              </a:spcAft>
              <a:defRPr kumimoji="1" sz="2400" kern="1200">
                <a:solidFill>
                  <a:schemeClr val="tx2"/>
                </a:solidFill>
                <a:latin typeface="+mj-lt"/>
                <a:ea typeface="+mj-ea"/>
                <a:cs typeface="+mj-cs"/>
              </a:defRPr>
            </a:lvl1pPr>
            <a:lvl2pPr marL="4572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2pPr>
            <a:lvl3pPr marL="9144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3pPr>
            <a:lvl4pPr marL="13716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4pPr>
            <a:lvl5pPr marL="1828800" algn="l" rtl="0" fontAlgn="base">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5pPr>
            <a:lvl6pPr marL="4572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6pPr>
            <a:lvl7pPr marL="9144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7pPr>
            <a:lvl8pPr marL="13716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8pPr>
            <a:lvl9pPr marL="1828800" algn="l" defTabSz="914400" rtl="0" eaLnBrk="1" fontAlgn="base" latinLnBrk="0" hangingPunct="1">
              <a:lnSpc>
                <a:spcPct val="130000"/>
              </a:lnSpc>
              <a:spcBef>
                <a:spcPct val="0"/>
              </a:spcBef>
              <a:spcAft>
                <a:spcPct val="0"/>
              </a:spcAft>
              <a:defRPr kumimoji="1" sz="2400" kern="1200">
                <a:solidFill>
                  <a:schemeClr val="tx2"/>
                </a:solidFill>
                <a:latin typeface="Times New Roman" panose="02020603050405020304" pitchFamily="18" charset="0"/>
                <a:ea typeface="宋体" panose="02010600030101010101" pitchFamily="2" charset="-122"/>
                <a:cs typeface="+mn-cs"/>
              </a:defRPr>
            </a:lvl9pPr>
          </a:lstStyle>
          <a:p>
            <a:br>
              <a:rPr lang="zh-CN" altLang="zh-CN"/>
            </a:br>
            <a:r>
              <a:rPr lang="zh-CN" altLang="zh-CN"/>
              <a:t>　　在生产中常会使用多台电动机,而且要求电动机按照一定顺序启动,这就需要采用顺 序控制。例如,要求 M</a:t>
            </a:r>
            <a:r>
              <a:rPr lang="zh-CN" altLang="zh-CN" baseline="-25000">
                <a:sym typeface="+mn-ea"/>
              </a:rPr>
              <a:t>1</a:t>
            </a:r>
            <a:r>
              <a:rPr lang="zh-CN" altLang="zh-CN"/>
              <a:t>启动后 M</a:t>
            </a:r>
            <a:r>
              <a:rPr lang="zh-CN" altLang="zh-CN" baseline="-25000"/>
              <a:t>2</a:t>
            </a:r>
            <a:r>
              <a:rPr lang="zh-CN" altLang="zh-CN"/>
              <a:t>才可以启动。 </a:t>
            </a:r>
            <a:endParaRPr lang="zh-CN" altLang="zh-CN"/>
          </a:p>
          <a:p>
            <a:r>
              <a:rPr lang="zh-CN" altLang="zh-CN"/>
              <a:t>　　设定接触器 KM</a:t>
            </a:r>
            <a:r>
              <a:rPr lang="zh-CN" altLang="zh-CN" baseline="-25000"/>
              <a:t>1</a:t>
            </a:r>
            <a:r>
              <a:rPr lang="zh-CN" altLang="zh-CN"/>
              <a:t>控制电机 M</a:t>
            </a:r>
            <a:r>
              <a:rPr lang="zh-CN" altLang="zh-CN" baseline="-25000">
                <a:sym typeface="+mn-ea"/>
              </a:rPr>
              <a:t>1</a:t>
            </a:r>
            <a:r>
              <a:rPr lang="zh-CN" altLang="zh-CN"/>
              <a:t>,接触器 KM</a:t>
            </a:r>
            <a:r>
              <a:rPr lang="zh-CN" altLang="zh-CN" baseline="-25000"/>
              <a:t>2</a:t>
            </a:r>
            <a:r>
              <a:rPr lang="zh-CN" altLang="zh-CN"/>
              <a:t>控制电机 M</a:t>
            </a:r>
            <a:r>
              <a:rPr lang="zh-CN" altLang="zh-CN" baseline="-25000"/>
              <a:t>2</a:t>
            </a:r>
            <a:r>
              <a:rPr lang="zh-CN" altLang="zh-CN"/>
              <a:t>,主电路如图8.3.1所示。</a:t>
            </a:r>
            <a:endParaRPr lang="zh-CN" altLang="zh-CN"/>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图8.3.1 顺序控制主电路</a:t>
            </a:r>
            <a:endParaRPr lang="zh-CN" altLang="zh-CN"/>
          </a:p>
        </p:txBody>
      </p:sp>
      <p:pic>
        <p:nvPicPr>
          <p:cNvPr id="2" name="图片 1"/>
          <p:cNvPicPr>
            <a:picLocks noChangeAspect="1"/>
          </p:cNvPicPr>
          <p:nvPr/>
        </p:nvPicPr>
        <p:blipFill>
          <a:blip r:embed="rId2"/>
          <a:stretch>
            <a:fillRect/>
          </a:stretch>
        </p:blipFill>
        <p:spPr>
          <a:xfrm>
            <a:off x="2676525" y="1176020"/>
            <a:ext cx="3790950" cy="4505325"/>
          </a:xfrm>
          <a:prstGeom prst="rect">
            <a:avLst/>
          </a:prstGeom>
        </p:spPr>
      </p:pic>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根据要求,首先将 M</a:t>
            </a:r>
            <a:r>
              <a:rPr lang="zh-CN" altLang="zh-CN" baseline="-25000">
                <a:sym typeface="+mn-ea"/>
              </a:rPr>
              <a:t>1</a:t>
            </a:r>
            <a:r>
              <a:rPr lang="zh-CN" altLang="zh-CN"/>
              <a:t>和 M</a:t>
            </a:r>
            <a:r>
              <a:rPr lang="zh-CN" altLang="zh-CN" baseline="-25000"/>
              <a:t>2</a:t>
            </a:r>
            <a:r>
              <a:rPr lang="zh-CN" altLang="zh-CN"/>
              <a:t>的长动控制辅助电路并联,初步设计电路如图8.3.2所示。 此时,M</a:t>
            </a:r>
            <a:r>
              <a:rPr lang="zh-CN" altLang="zh-CN" baseline="-25000">
                <a:sym typeface="+mn-ea"/>
              </a:rPr>
              <a:t>1</a:t>
            </a:r>
            <a:r>
              <a:rPr lang="zh-CN" altLang="zh-CN"/>
              <a:t>、M</a:t>
            </a:r>
            <a:r>
              <a:rPr lang="zh-CN" altLang="zh-CN" baseline="-25000"/>
              <a:t>2</a:t>
            </a:r>
            <a:r>
              <a:rPr lang="zh-CN" altLang="zh-CN"/>
              <a:t>的启动并无先后顺序的限制。</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图8.3.2 辅助电路</a:t>
            </a:r>
            <a:endParaRPr lang="zh-CN" altLang="zh-CN"/>
          </a:p>
        </p:txBody>
      </p:sp>
      <p:pic>
        <p:nvPicPr>
          <p:cNvPr id="2" name="图片 1"/>
          <p:cNvPicPr>
            <a:picLocks noChangeAspect="1"/>
          </p:cNvPicPr>
          <p:nvPr/>
        </p:nvPicPr>
        <p:blipFill>
          <a:blip r:embed="rId2"/>
          <a:stretch>
            <a:fillRect/>
          </a:stretch>
        </p:blipFill>
        <p:spPr>
          <a:xfrm>
            <a:off x="2261870" y="1947545"/>
            <a:ext cx="4619625" cy="2962275"/>
          </a:xfrm>
          <a:prstGeom prst="rect">
            <a:avLst/>
          </a:prstGeom>
        </p:spPr>
      </p:pic>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在辅助电路中给 KM</a:t>
            </a:r>
            <a:r>
              <a:rPr lang="zh-CN" altLang="zh-CN" baseline="-25000"/>
              <a:t>2</a:t>
            </a:r>
            <a:r>
              <a:rPr lang="zh-CN" altLang="zh-CN"/>
              <a:t>线圈串联一个 KM</a:t>
            </a:r>
            <a:r>
              <a:rPr lang="zh-CN" altLang="zh-CN" baseline="-25000"/>
              <a:t>1</a:t>
            </a:r>
            <a:r>
              <a:rPr lang="zh-CN" altLang="zh-CN"/>
              <a:t>常开辅助触点,如图8.3.3所示,可实现顺序 控制。如果先按下SB</a:t>
            </a:r>
            <a:r>
              <a:rPr lang="zh-CN" altLang="zh-CN" baseline="-25000">
                <a:sym typeface="+mn-ea"/>
              </a:rPr>
              <a:t>2</a:t>
            </a:r>
            <a:r>
              <a:rPr lang="zh-CN" altLang="zh-CN"/>
              <a:t>,因 KM</a:t>
            </a:r>
            <a:r>
              <a:rPr lang="zh-CN" altLang="zh-CN" baseline="-25000">
                <a:sym typeface="+mn-ea"/>
              </a:rPr>
              <a:t>1</a:t>
            </a:r>
            <a:r>
              <a:rPr lang="zh-CN" altLang="zh-CN"/>
              <a:t>常开辅助触点断开,M</a:t>
            </a:r>
            <a:r>
              <a:rPr lang="zh-CN" altLang="zh-CN" baseline="-25000">
                <a:sym typeface="+mn-ea"/>
              </a:rPr>
              <a:t>2</a:t>
            </a:r>
            <a:r>
              <a:rPr lang="zh-CN" altLang="zh-CN"/>
              <a:t>无法启动。电路工作过程如下:</a:t>
            </a:r>
            <a:br>
              <a:rPr lang="zh-CN" altLang="zh-CN"/>
            </a:br>
            <a:r>
              <a:rPr lang="zh-CN" altLang="zh-CN"/>
              <a:t>　　① 按下SB</a:t>
            </a:r>
            <a:r>
              <a:rPr lang="zh-CN" altLang="zh-CN" baseline="-25000"/>
              <a:t>1</a:t>
            </a:r>
            <a:r>
              <a:rPr lang="zh-CN" altLang="zh-CN"/>
              <a:t>→M</a:t>
            </a:r>
            <a:r>
              <a:rPr lang="zh-CN" altLang="zh-CN" baseline="-25000">
                <a:sym typeface="+mn-ea"/>
              </a:rPr>
              <a:t>1</a:t>
            </a:r>
            <a:r>
              <a:rPr lang="zh-CN" altLang="zh-CN"/>
              <a:t>长动→与 KM2线圈串联的 KM</a:t>
            </a:r>
            <a:r>
              <a:rPr lang="zh-CN" altLang="zh-CN" baseline="-25000">
                <a:sym typeface="+mn-ea"/>
              </a:rPr>
              <a:t>1</a:t>
            </a:r>
            <a:r>
              <a:rPr lang="zh-CN" altLang="zh-CN"/>
              <a:t>常开辅助触点闭合,为 M</a:t>
            </a:r>
            <a:r>
              <a:rPr lang="zh-CN" altLang="zh-CN" baseline="-25000">
                <a:sym typeface="+mn-ea"/>
              </a:rPr>
              <a:t>2</a:t>
            </a:r>
            <a:r>
              <a:rPr lang="zh-CN" altLang="zh-CN"/>
              <a:t>转动提供 可能→按下SB</a:t>
            </a:r>
            <a:r>
              <a:rPr lang="zh-CN" altLang="zh-CN" baseline="-25000">
                <a:sym typeface="+mn-ea"/>
              </a:rPr>
              <a:t>2</a:t>
            </a:r>
            <a:r>
              <a:rPr lang="zh-CN" altLang="zh-CN"/>
              <a:t>→M</a:t>
            </a:r>
            <a:r>
              <a:rPr lang="zh-CN" altLang="zh-CN" baseline="-25000">
                <a:sym typeface="+mn-ea"/>
              </a:rPr>
              <a:t>2</a:t>
            </a:r>
            <a:r>
              <a:rPr lang="zh-CN" altLang="zh-CN"/>
              <a:t>长动; </a:t>
            </a:r>
            <a:br>
              <a:rPr lang="zh-CN" altLang="zh-CN"/>
            </a:br>
            <a:r>
              <a:rPr lang="zh-CN" altLang="zh-CN"/>
              <a:t>　　② 按下SB</a:t>
            </a:r>
            <a:r>
              <a:rPr lang="zh-CN" altLang="zh-CN" baseline="-25000"/>
              <a:t>STP</a:t>
            </a:r>
            <a:r>
              <a:rPr lang="zh-CN" altLang="zh-CN"/>
              <a:t>→KM</a:t>
            </a:r>
            <a:r>
              <a:rPr lang="zh-CN" altLang="zh-CN" baseline="-25000">
                <a:sym typeface="+mn-ea"/>
              </a:rPr>
              <a:t>1</a:t>
            </a:r>
            <a:r>
              <a:rPr lang="zh-CN" altLang="zh-CN"/>
              <a:t>和 KM</a:t>
            </a:r>
            <a:r>
              <a:rPr lang="zh-CN" altLang="zh-CN" baseline="-25000">
                <a:sym typeface="+mn-ea"/>
              </a:rPr>
              <a:t>2</a:t>
            </a:r>
            <a:r>
              <a:rPr lang="zh-CN" altLang="zh-CN"/>
              <a:t>线圈失电→M</a:t>
            </a:r>
            <a:r>
              <a:rPr lang="zh-CN" altLang="zh-CN" baseline="-25000">
                <a:sym typeface="+mn-ea"/>
              </a:rPr>
              <a:t>1</a:t>
            </a:r>
            <a:r>
              <a:rPr lang="zh-CN" altLang="zh-CN"/>
              <a:t>和 M</a:t>
            </a:r>
            <a:r>
              <a:rPr lang="zh-CN" altLang="zh-CN" baseline="-25000"/>
              <a:t>2</a:t>
            </a:r>
            <a:r>
              <a:rPr lang="zh-CN" altLang="zh-CN"/>
              <a:t>停止运转,电路恢复为无电状态。</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endParaRPr lang="zh-CN" altLang="zh-CN"/>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图8.3.3 顺序控制辅助电路</a:t>
            </a:r>
            <a:endParaRPr lang="zh-CN" altLang="zh-CN"/>
          </a:p>
        </p:txBody>
      </p:sp>
      <p:pic>
        <p:nvPicPr>
          <p:cNvPr id="2" name="图片 1"/>
          <p:cNvPicPr>
            <a:picLocks noChangeAspect="1"/>
          </p:cNvPicPr>
          <p:nvPr/>
        </p:nvPicPr>
        <p:blipFill>
          <a:blip r:embed="rId2"/>
          <a:stretch>
            <a:fillRect/>
          </a:stretch>
        </p:blipFill>
        <p:spPr>
          <a:xfrm>
            <a:off x="1133475" y="1376045"/>
            <a:ext cx="6877050" cy="4105275"/>
          </a:xfrm>
          <a:prstGeom prst="rect">
            <a:avLst/>
          </a:prstGeom>
        </p:spPr>
      </p:pic>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9586" name="Rectangle 2"/>
          <p:cNvSpPr>
            <a:spLocks noGrp="1" noChangeArrowheads="1"/>
          </p:cNvSpPr>
          <p:nvPr>
            <p:ph type="title"/>
          </p:nvPr>
        </p:nvSpPr>
        <p:spPr/>
        <p:txBody>
          <a:bodyPr/>
          <a:lstStyle/>
          <a:p>
            <a:br>
              <a:rPr lang="zh-CN" altLang="zh-CN"/>
            </a:br>
            <a:r>
              <a:rPr lang="zh-CN" altLang="zh-CN"/>
              <a:t>　　【专8.1】 将图8.3.3中 KM2线圈支路的 KM1常开辅助触点移动,形成如图1 (a)、(b)所示的电路,分析其功能。</a:t>
            </a:r>
            <a:endParaRPr lang="zh-CN" altLang="zh-CN"/>
          </a:p>
        </p:txBody>
      </p:sp>
      <p:sp>
        <p:nvSpPr>
          <p:cNvPr id="579587" name="Rectangle 3"/>
          <p:cNvSpPr>
            <a:spLocks noGrp="1" noChangeArrowheads="1"/>
          </p:cNvSpPr>
          <p:nvPr>
            <p:ph type="body" idx="4294967295"/>
          </p:nvPr>
        </p:nvSpPr>
        <p:spPr>
          <a:xfrm>
            <a:off x="0" y="5733256"/>
            <a:ext cx="9144000" cy="438944"/>
          </a:xfrm>
        </p:spPr>
        <p:txBody>
          <a:bodyPr/>
          <a:lstStyle/>
          <a:p>
            <a:r>
              <a:rPr lang="zh-CN" altLang="zh-CN"/>
              <a:t>图1 专8.1的电路</a:t>
            </a:r>
            <a:endParaRPr lang="zh-CN" altLang="zh-CN"/>
          </a:p>
        </p:txBody>
      </p:sp>
      <p:pic>
        <p:nvPicPr>
          <p:cNvPr id="2" name="图片 1"/>
          <p:cNvPicPr>
            <a:picLocks noChangeAspect="1"/>
          </p:cNvPicPr>
          <p:nvPr/>
        </p:nvPicPr>
        <p:blipFill>
          <a:blip r:embed="rId2"/>
          <a:stretch>
            <a:fillRect/>
          </a:stretch>
        </p:blipFill>
        <p:spPr>
          <a:xfrm>
            <a:off x="1129030" y="2637155"/>
            <a:ext cx="6886575" cy="2371725"/>
          </a:xfrm>
          <a:prstGeom prst="rect">
            <a:avLst/>
          </a:prstGeom>
        </p:spPr>
      </p:pic>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https://d.book118.com/097003053023006045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660066"/>
      </a:hlink>
      <a:folHlink>
        <a:srgbClr val="990099"/>
      </a:folHlink>
    </a:clrScheme>
    <a:fontScheme name="默认设计模板">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默认设计模板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43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43</vt:i4>
      </vt:variant>
    </vt:vector>
  </HeadingPairs>
  <TitlesOfParts>
    <vt:vector baseType="lpstr" size="49">
      <vt:lpstr>Arial</vt:lpstr>
      <vt:lpstr>Calibri</vt:lpstr>
      <vt:lpstr>Times New Roman</vt:lpstr>
      <vt:lpstr>宋体</vt:lpstr>
      <vt:lpstr>华文行楷</vt:lpstr>
      <vt:lpstr>Office Theme</vt:lpstr>
      <vt:lpstr> 交流电动机的控制</vt:lpstr>
      <vt:lpstr>　　交流电动机作为旋转运动的原动机,广泛应用于生产生活中的多个领域。例如,通过 对水泵(电机)的控制完成抽、送水;通过对电葫芦(电机)的控制完成工件移动;通过对机 床主轴电机的控制完成工件的加工等。　　本模块主要以笼型异步电动机为例,采用低压电器实现启动、停止、顺序、正反转、行 程、时间等控制,这种控制系统又称为继电接触器控制系统。除了继电接触器控制系统, 还可以采用一种以中央处理器为核心的无触点控制系统,称为可编程逻辑控制器(PLC)。 但无论采用哪种方式对电动机进行控制,均脱离不了常用控制电器。</vt:lpstr>
      <vt:lpstr>能力要素　　(1)了解常用控制电器的功能并掌握其使用方法。 　　(2)能够对三相交流电动机的点动、长动、顺序、正反转、行程、时间等控制电路进行 分析。　　(3)能够对三相交流电动机的简单控制电路进行设计。</vt:lpstr>
      <vt:lpstr>知识结构</vt:lpstr>
      <vt:lpstr>8.1 手 动 控 制</vt:lpstr>
      <vt:lpstr>　　熔断器是一种常见的短路和过电流的保护电器。某型号的熔断器如图8.1.1(b)所示。 图8.1.1(c)中 FU 表示熔断器,当发生短路或者严重过载时,以其自身产生的热量使熔丝 熔化,从而使电路断开。熔断器主要根据负载的特性和预期短路电流的大小选择类型,常 用的熔断器有 RN、RM、RW 等系列。</vt:lpstr>
      <vt:lpstr>PowerPoint Presentation</vt:lpstr>
      <vt:lpstr>　　闸刀开关和熔断器(Q+FU)的组合体积较大,同时无法提供过载保护,因此在实际运 行过程中有时采用断路器替代。 　　断路器又称自动空气开关或自动空气断路器,既可实现电路的通断控制,也可以实现 短路、过载、失压等保护,是低压控制电路中一种重要的保护电器。某型号断路器如图 8.1.2 所示。常用的空气断路器有 DZ、DW 等系列。</vt:lpstr>
      <vt:lpstr>PowerPoint Presentation</vt:lpstr>
      <vt:lpstr>　　手动控制结构简单、功能单一,随着电动机的容量不断增大,开关体积也越来越大, 操作越来越复杂,并且不能实现频繁启动和远距离操作,为了解决手动控制的缺点,随着 电气控制技术和产品的不断发展和更新,在手动控制的基础上增加接触器和继电器等自动 控制电器实现自动控制。本模块以“Q+FU”为基础介绍自动控制电路。</vt:lpstr>
      <vt:lpstr>8.2 自 动 控 制</vt:lpstr>
      <vt:lpstr>8.2.1 自动控制电器 　　1.按钮 　　某型号的按钮如图8.2.1(a)所示,原理如图8.2.1(b)所示,在未按下按钮帽时,上方的 常闭静触点被动触点接通处于闭合状态,致使1、2导通,以接通某一电路,称为常闭触 点,也叫动断触点;下方的常开静触点未被动触点接通而处于断开状态,称为常开触点, 也叫动合触点。当按下按钮帽时,动触点下移,原处于闭合状态的常闭触点断开,致使1、 2断开;常开触点闭合,致使3、4导通。松开按钮帽,在复位弹簧的作用下,动触点复位, 恢复为原来状态。</vt:lpstr>
      <vt:lpstr>PowerPoint Presentation</vt:lpstr>
      <vt:lpstr>　　常用的按钮有 LA 等系列,其符号如表8.2.1所示。</vt:lpstr>
      <vt:lpstr>　　2.交流接触器 　　交流接触器是通过线圈通电产生磁力来实现电路通断的自动控制电器。某型号的交流 接触器如图8.2.2(a)所示,其原理如图8.2.2(b)所示,它主要由电磁铁和触点两部分组成。 电磁铁的铁芯分动、静两部分,静铁芯中间套有吸引线圈。触点包括静触点和动触点两部 分,动触点和动铁芯连在一起。 　　当吸引线圈通电后,产生电磁力。在电磁力的作用下,动铁芯带动动触点移动,使原 处于闭合状态的静触点断开,原处于断开状态的静触点闭合。当线圈断电后,电磁力消失, 动铁芯在弹簧的作用下复位,各触点也恢复到原来的状态。</vt:lpstr>
      <vt:lpstr>PowerPoint Presentation</vt:lpstr>
      <vt:lpstr>　　根据用途不同,接触器的触点分主触点和辅助触点两类。主触点能通过较大的电流, 一般为三副常开触点,串联在电源和电动机之间,用来改变电动机的供电状态,这部分电路称为主电路,如图8.2.3所示的左侧电路。　　辅助触点通过的电流较小,既有常开触点,也有常闭触点,通常接在由按钮和 接触器线圈组成的电路中,以实现某些功能,这部分电路称为辅助电路,如图8.2.3 所示的右侧电路。</vt:lpstr>
      <vt:lpstr>　　如图8.2.3所示,按下启动按钮,电动机启动运转;松开按钮,电动机立即停止运转, 这种控制方式称为点动控制。点动控制只适用于短时工作情况下接通、断开电源使用,如 若需要电动机持续转动,则需人为持续按压按钮,可操作性较差。</vt:lpstr>
      <vt:lpstr>PowerPoint Presentation</vt:lpstr>
      <vt:lpstr>　　为使电动机在松开启动按钮后继续运转,可将接触器的一副常开辅助触点并联在启动 按钮两端,如图8.2.4所示。按下启动按钮后,接触器的常开主触点和常开辅助触点同时闭 合,将启动按钮短接,当松开启动按钮后,接触器线圈可以继续通电,电动机继续运转。上 述常开辅助触点的作用称为“自锁”。这种控制方式称为长动控制。</vt:lpstr>
      <vt:lpstr>PowerPoint Presentation</vt:lpstr>
      <vt:lpstr>　　为了能够让电动机停止转动,在辅助电路中增加一个停止按钮(常闭)。按下停止按 钮,按钮的常闭触点断开,接触器线圈断电,常开主触点和辅助触点重新断开,使电动机 断电停止运行。松开停止按钮,停止按钮的触点恢复为常闭状态,但是电路已经断开,要 想电动机运行,必须重新按下启动按钮。 　　选用交流接触器时,应该注意它的线圈电压、触点数量与触点额定电流。CJ10系列接 触器的主触点额定电流有5A、10A、20A、60A、100A 等;线圈额定电压有220V 或380V 等。常用的交流接触器还有 CJ40、CJ12等系列。</vt:lpstr>
      <vt:lpstr>　　交流接触器符号如表8.2.2所示。</vt:lpstr>
      <vt:lpstr>　　3.中间继电器 　　中间继电器工作原理与交流接触器相同,只是用途不同,接触器主要用来接通和断开 主电路,而中间继电器主要用在辅助电路中,以弥补辅助触点的不足。某型号的中间继电 器如图8.2.5所示。常用的中间继电器有JZ7和JZ8系列,其图形符号与交流接触器相同, 用 KA 表示。</vt:lpstr>
      <vt:lpstr>PowerPoint Presentation</vt:lpstr>
      <vt:lpstr>　　4.热继电器 　　在自动控制电路中,不仅要求对电动机启停进行控制,而且要求有必要的保护措施。 除了8.1节所讲的熔断器提供短路保护外,还需要对电动机的过载进行保护。热继电器就 是用于对电动机进行长时间过载保护的装置,某型号的热继电器如图8.2.6所示。热继电 器包括发热元件和常闭触点,当过载时,放置于主电路的发热元件变形,致使辅助电路的 常闭触点断开,从而断开主电路。</vt:lpstr>
      <vt:lpstr>PowerPoint Presentation</vt:lpstr>
      <vt:lpstr>　　常用的热继电器有JR20、JR15等系列,其符号如表8.2.3所示。</vt:lpstr>
      <vt:lpstr>8.2.2 启停自动控制 　　由图8.2.2(b)可知,在交流接触器 KM 的基础上增设低压电器即可组成交流电动机控 制电路,但是这样的电路绘制起来比较麻烦,因此采 用 低 压 电 器 的 图 形 符 号 绘 制 控 制 电路。　　(1)控制电路由主电路(被控制电动机所在电路)和辅助电路(控制主电路状态)组成。 　　(2)按国家规定的图形符号和文字符号画图。图形符号在不会引起错误理解的情况下 可以旋转或取其镜像形态。文字符号不够用时,还可以加上相应的辅助文字符号。如启动 按钮可写为SBST,交流接触器可写为 KM1、KMR等。</vt:lpstr>
      <vt:lpstr>　　(3)属同一电器元件的不同部分(如接触器的线圈和触点)按其功能和所接电路的不同 可以分别画在不同的电路中,但必须标注相同的文字符号。与电路无关的部件(如铁芯、支 架、弹簧等)在控制电路中不画出。 　　(4)所有电器的图形符号均按无电压、无外力作用下的正常状态画出,即按通电前的 状态绘制。闸刀开关 Q 虽然按照常开状态绘制,但是在实际分析中默认其处于闭合状态。 　　(5)电机是否转动的关键在于交流接触器线圈是否得电,因此必须保证每个线圈施加 额定电压,一般情形下不能将两个线圈串联。</vt:lpstr>
      <vt:lpstr>　　依据上述原则,结合图8.2.3,绘制点动控制电路如图8.2.7所示。其工作过程如下: 　　① 按下SBST→KM 线圈得电→KM 主触点闭合→M 启动; 　　② 松开SBST→KM 线圈失电→KM 主触点断开→M 停转。</vt:lpstr>
      <vt:lpstr>PowerPoint Presentation</vt:lpstr>
      <vt:lpstr>　　结合图8.2.4,绘制长动控制电路如图8.2.8所示。其工作过程如下: 　　① 按下SBST→KM 线圈得电→KM 主触点闭合,常开辅助触点闭合实现自锁→M 启 动→松开SBST,对电路无影响;　　② 按下SBSTP→KM 线圈失电→KM 主触点断开,常开辅助触点断开解除自锁→M 停 转→松开SBSTP,电路恢复为无电状态。</vt:lpstr>
      <vt:lpstr>PowerPoint Presentation</vt:lpstr>
      <vt:lpstr>　　电路中的熔断器 FU 起短路保护作用,热继电器 FR 起过载保护作用,而接触器 KM 还起到失压保护的作用,当出现停电或电源电压严重下降时,接触器线圈因为电压不足而 造成电磁力不足,使得接触器触点恢复为无电状态,电动机停止运转。在电源电压恢复后, 只有重新按下启动按钮,电动机才能重新启动,这样可以避免因电动机自行启动及操作人 员缺乏准备而造成安全事故。</vt:lpstr>
      <vt:lpstr>8.3 顺 序 控 制</vt:lpstr>
      <vt:lpstr>PowerPoint Presentation</vt:lpstr>
      <vt:lpstr>　　根据要求,首先将 M1和 M2的长动控制辅助电路并联,初步设计电路如图8.3.2所示。 此时,M1、M2的启动并无先后顺序的限制。</vt:lpstr>
      <vt:lpstr>PowerPoint Presentation</vt:lpstr>
      <vt:lpstr>　　在辅助电路中给 KM2线圈串联一个 KM1常开辅助触点,如图8.3.3所示,可实现顺序 控制。如果先按下SB2,因 KM1常开辅助触点断开,M2无法启动。电路工作过程如下:　　① 按下SB1→M1长动→与 KM2线圈串联的 KM1常开辅助触点闭合,为 M2转动提供 可能→按下SB2→M2长动; 　　② 按下SBSTP→KM1和 KM2线圈失电→M1和 M2停止运转,电路恢复为无电状态。</vt:lpstr>
      <vt:lpstr>PowerPoint Presentation</vt:lpstr>
      <vt:lpstr>　　【专8.1】 将图8.3.3中 KM2线圈支路的 KM1常开辅助触点移动,形成如图1 (a)、(b)所示的电路,分析其功能。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2024-09-19T18:51:41.045</cp:lastPrinted>
  <dcterms:created xsi:type="dcterms:W3CDTF">2024-09-19T10:51:41Z</dcterms:created>
  <dcterms:modified xsi:type="dcterms:W3CDTF">2024-09-19T10:51:42Z</dcterms:modified>
</cp:coreProperties>
</file>