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9CAF71-951B-40BF-9773-2B9CF45D28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7AA1A2-CB5A-4E8A-8B1D-3906AE1E61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CD546D-1627-4ECB-A4CD-38F9AED62A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531CF1-F8F3-485E-86E6-122AF956B4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D93839-0644-4C0A-9ED0-1AED6F2FB2A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6353D3-42FA-4FE6-BF01-8C7C69772CF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1A2E94-1656-43A0-9ED1-52AA3C1483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A014AC-592E-48B6-B08F-F71C1CB784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31DC5D-8171-46F2-8FCC-E351048D35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AEEDC6-D44D-45DC-8D5E-32F3A0B7B9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040EAC-2A82-430C-A40A-C765469B94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 Id="rId6"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7013033014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安置胃管教学查房PPT课件</a:t>
            </a:r>
            <a:endParaRPr lang="en-US" sz="1100"/>
          </a:p>
        </p:txBody>
      </p:sp>
      <p:sp>
        <p:nvSpPr>
          <p:cNvPr id="3" name="AutoShape 3"/>
          <p:cNvSpPr/>
          <p:nvPr/>
        </p:nvSpPr>
        <p:spPr>
          <a:xfrm>
            <a:off x="6000750" y="4095750"/>
            <a:ext cx="4101027" cy="52487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汇报时间：2023-12-30</a:t>
            </a:r>
            <a:endParaRPr lang="en-US" sz="1100"/>
          </a:p>
        </p:txBody>
      </p:sp>
      <p:sp>
        <p:nvSpPr>
          <p:cNvPr id="4" name="AutoShape 4"/>
          <p:cNvSpPr/>
          <p:nvPr/>
        </p:nvSpPr>
        <p:spPr>
          <a:xfrm>
            <a:off x="714375" y="4095750"/>
            <a:ext cx="4956128" cy="52487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安置胃管教学查房的目的和意义</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胃管安置的基本知识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胃管安置的临床应用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胃管安置的并发症及处理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安置胃管教学查房的实践与思考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安置胃管教学查房的目的和意义</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173137" y="2190165"/>
            <a:ext cx="1845725" cy="3371817"/>
          </a:xfrm>
          <a:custGeom>
            <a:rect l="l" t="t" r="r" b="b"/>
            <a:pathLst>
              <a:path w="496" h="906">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18965" y="1702027"/>
            <a:ext cx="2919889" cy="64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掌握胃管安置的适应症和禁忌症</a:t>
            </a:r>
            <a:endParaRPr lang="en-US" sz="1100"/>
          </a:p>
        </p:txBody>
      </p:sp>
      <p:sp>
        <p:nvSpPr>
          <p:cNvPr id="26" name="AutoShape 26"/>
          <p:cNvSpPr/>
          <p:nvPr/>
        </p:nvSpPr>
        <p:spPr>
          <a:xfrm>
            <a:off x="1318965" y="3024253"/>
            <a:ext cx="2919889" cy="64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了解胃管安置的并发症及处理方法</a:t>
            </a:r>
            <a:endParaRPr lang="en-US" sz="1100"/>
          </a:p>
        </p:txBody>
      </p:sp>
      <p:sp>
        <p:nvSpPr>
          <p:cNvPr id="27" name="AutoShape 27"/>
          <p:cNvSpPr/>
          <p:nvPr/>
        </p:nvSpPr>
        <p:spPr>
          <a:xfrm>
            <a:off x="8016240" y="1702027"/>
            <a:ext cx="2919889" cy="64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熟悉胃管安置的操作流程和注意事项</a:t>
            </a:r>
            <a:endParaRPr lang="en-US" sz="1100"/>
          </a:p>
        </p:txBody>
      </p:sp>
      <p:sp>
        <p:nvSpPr>
          <p:cNvPr id="28" name="AutoShape 28"/>
          <p:cNvSpPr/>
          <p:nvPr/>
        </p:nvSpPr>
        <p:spPr>
          <a:xfrm>
            <a:off x="8016240" y="3064629"/>
            <a:ext cx="2919889" cy="62108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提高医护人员对胃管安置的认知和操作技能</a:t>
            </a:r>
            <a:endParaRPr lang="en-US" sz="1100"/>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824" r="1682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64" r="1876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意义</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提高医护人员的专业水平和服务质量</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保障患者的安全和舒适</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促进医护人员之间的交流和学习</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提高医院的整体医疗水平和社会声誉</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胃管安置的基本知识</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了解胃管的结构和材料对于正确安置胃管至关重要。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胃管通常由硅胶或聚氨酯等柔软、无毒的材料制成，具有较好的生物相容性和耐腐蚀性。胃管的结构包括头部、工作端、测量标示、弯曲部和尾部，各部分的设计均符合人体工学，以便于顺利插入和固定。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68" r="2346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胃管的结构和材料</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明确适应症和禁忌症是确保胃管安置安全有效的关键。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胃管安置的适应症包括胃肠道引流、减压、肠内营养支持以及某些胃肠道疾病的诊断和治疗。然而，存在胃肠道出血、食管狭窄或肿瘤、咽喉部炎症和食管静脉曲张等病症的患者应慎用或禁用胃管。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胃管安置的适应症和禁忌症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掌握胃管安置的步骤和注意事项有助于提高安置成功率并减少并发症。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胃管安置通常包括评估患者情况、准备用物、核对患者身份及解释操作过程等步骤。在安置过程中，应注意动作轻柔、避免损伤食管和气道，同时确保胃管插入的深度适宜，并妥善固定。此外，定期检查胃管是否通畅，以及定期更换胃管也是必要的注意事项。</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胃管安置的步骤和注意事项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胃管安置的临床应用</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grpSp>
        <p:nvGrpSpPr>
          <p:cNvPr id="2" name="Group 2"/>
          <p:cNvGrpSpPr/>
          <p:nvPr/>
        </p:nvGrpSpPr>
        <p:grpSpPr>
          <a:xfrm>
            <a:off x="7497384" y="2173262"/>
            <a:ext cx="3857054" cy="652748"/>
            <a:chOff x="7497384" y="2173262"/>
            <a:chExt cx="3857054" cy="652748"/>
          </a:xfrm>
        </p:grpSpPr>
        <p:sp>
          <p:nvSpPr>
            <p:cNvPr id="3" name="AutoShape 3"/>
            <p:cNvSpPr/>
            <p:nvPr/>
          </p:nvSpPr>
          <p:spPr>
            <a:xfrm>
              <a:off x="7497384" y="2173262"/>
              <a:ext cx="3857054" cy="65274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吞咽困难、意识障碍或食道梗阻的患者，无法正常进食，需要胃管提供营养。</a:t>
              </a:r>
              <a:endParaRPr lang="en-US" sz="1100"/>
            </a:p>
          </p:txBody>
        </p:sp>
      </p:grpSp>
      <p:grpSp>
        <p:nvGrpSpPr>
          <p:cNvPr id="4" name="Group 4"/>
          <p:cNvGrpSpPr/>
          <p:nvPr/>
        </p:nvGrpSpPr>
        <p:grpSpPr>
          <a:xfrm>
            <a:off x="6683187" y="2173262"/>
            <a:ext cx="652748" cy="652748"/>
            <a:chOff x="6683187" y="2173262"/>
            <a:chExt cx="652748" cy="652748"/>
          </a:xfrm>
        </p:grpSpPr>
        <p:sp>
          <p:nvSpPr>
            <p:cNvPr id="5" name="AutoShape 5"/>
            <p:cNvSpPr/>
            <p:nvPr/>
          </p:nvSpPr>
          <p:spPr>
            <a:xfrm>
              <a:off x="6683187" y="2173262"/>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6816347" y="2303755"/>
            <a:ext cx="386524" cy="391763"/>
            <a:chOff x="6816347" y="2303755"/>
            <a:chExt cx="386524" cy="391763"/>
          </a:xfrm>
        </p:grpSpPr>
        <p:sp>
          <p:nvSpPr>
            <p:cNvPr id="7" name="Freeform 7"/>
            <p:cNvSpPr/>
            <p:nvPr/>
          </p:nvSpPr>
          <p:spPr>
            <a:xfrm>
              <a:off x="6822919" y="2564454"/>
              <a:ext cx="132397" cy="125730"/>
            </a:xfrm>
            <a:custGeom>
              <a:rect l="l" t="t" r="r" b="b"/>
              <a:pathLst>
                <a:path w="100" h="95">
                  <a:moveTo>
                    <a:pt x="14" y="95"/>
                  </a:moveTo>
                  <a:lnTo>
                    <a:pt x="0" y="80"/>
                  </a:lnTo>
                  <a:lnTo>
                    <a:pt x="85" y="0"/>
                  </a:lnTo>
                  <a:lnTo>
                    <a:pt x="100" y="14"/>
                  </a:lnTo>
                  <a:lnTo>
                    <a:pt x="14" y="9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19598" y="2498255"/>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995036" y="2303755"/>
              <a:ext cx="207835" cy="207835"/>
            </a:xfrm>
            <a:custGeom>
              <a:rect l="l" t="t" r="r" b="b"/>
              <a:pathLst>
                <a:path w="66" h="66">
                  <a:moveTo>
                    <a:pt x="32" y="66"/>
                  </a:moveTo>
                  <a:cubicBezTo>
                    <a:pt x="23" y="66"/>
                    <a:pt x="15" y="63"/>
                    <a:pt x="9" y="57"/>
                  </a:cubicBezTo>
                  <a:cubicBezTo>
                    <a:pt x="3" y="51"/>
                    <a:pt x="0" y="43"/>
                    <a:pt x="0" y="34"/>
                  </a:cubicBezTo>
                  <a:cubicBezTo>
                    <a:pt x="0" y="25"/>
                    <a:pt x="3" y="17"/>
                    <a:pt x="9" y="11"/>
                  </a:cubicBezTo>
                  <a:cubicBezTo>
                    <a:pt x="20" y="0"/>
                    <a:pt x="20" y="0"/>
                    <a:pt x="20" y="0"/>
                  </a:cubicBezTo>
                  <a:cubicBezTo>
                    <a:pt x="66" y="46"/>
                    <a:pt x="66" y="46"/>
                    <a:pt x="66" y="46"/>
                  </a:cubicBezTo>
                  <a:cubicBezTo>
                    <a:pt x="55" y="57"/>
                    <a:pt x="55" y="57"/>
                    <a:pt x="55" y="57"/>
                  </a:cubicBezTo>
                  <a:cubicBezTo>
                    <a:pt x="49" y="63"/>
                    <a:pt x="41" y="66"/>
                    <a:pt x="32" y="66"/>
                  </a:cubicBezTo>
                  <a:moveTo>
                    <a:pt x="20" y="12"/>
                  </a:moveTo>
                  <a:cubicBezTo>
                    <a:pt x="15" y="17"/>
                    <a:pt x="15" y="17"/>
                    <a:pt x="15" y="17"/>
                  </a:cubicBezTo>
                  <a:cubicBezTo>
                    <a:pt x="10" y="22"/>
                    <a:pt x="8" y="28"/>
                    <a:pt x="8" y="34"/>
                  </a:cubicBezTo>
                  <a:cubicBezTo>
                    <a:pt x="8" y="40"/>
                    <a:pt x="10" y="46"/>
                    <a:pt x="15" y="51"/>
                  </a:cubicBezTo>
                  <a:cubicBezTo>
                    <a:pt x="20" y="56"/>
                    <a:pt x="26" y="58"/>
                    <a:pt x="32" y="58"/>
                  </a:cubicBezTo>
                  <a:cubicBezTo>
                    <a:pt x="38" y="58"/>
                    <a:pt x="44" y="56"/>
                    <a:pt x="49" y="51"/>
                  </a:cubicBezTo>
                  <a:cubicBezTo>
                    <a:pt x="54" y="46"/>
                    <a:pt x="54" y="46"/>
                    <a:pt x="54" y="46"/>
                  </a:cubicBezTo>
                  <a:lnTo>
                    <a:pt x="20" y="1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816347" y="2385765"/>
              <a:ext cx="304419" cy="309753"/>
            </a:xfrm>
            <a:custGeom>
              <a:rect l="l" t="t" r="r" b="b"/>
              <a:pathLst>
                <a:path w="230" h="234">
                  <a:moveTo>
                    <a:pt x="0" y="234"/>
                  </a:moveTo>
                  <a:lnTo>
                    <a:pt x="22" y="49"/>
                  </a:lnTo>
                  <a:lnTo>
                    <a:pt x="112" y="0"/>
                  </a:lnTo>
                  <a:lnTo>
                    <a:pt x="121" y="16"/>
                  </a:lnTo>
                  <a:lnTo>
                    <a:pt x="41" y="61"/>
                  </a:lnTo>
                  <a:lnTo>
                    <a:pt x="24" y="211"/>
                  </a:lnTo>
                  <a:lnTo>
                    <a:pt x="185" y="180"/>
                  </a:lnTo>
                  <a:lnTo>
                    <a:pt x="211" y="111"/>
                  </a:lnTo>
                  <a:lnTo>
                    <a:pt x="230" y="116"/>
                  </a:lnTo>
                  <a:lnTo>
                    <a:pt x="199" y="199"/>
                  </a:lnTo>
                  <a:lnTo>
                    <a:pt x="0" y="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683187" y="3294307"/>
            <a:ext cx="652748" cy="652748"/>
            <a:chOff x="6683187" y="3294307"/>
            <a:chExt cx="652748" cy="652748"/>
          </a:xfrm>
        </p:grpSpPr>
        <p:sp>
          <p:nvSpPr>
            <p:cNvPr id="12" name="AutoShape 12"/>
            <p:cNvSpPr/>
            <p:nvPr/>
          </p:nvSpPr>
          <p:spPr>
            <a:xfrm>
              <a:off x="6683187" y="3294307"/>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6811680" y="3422847"/>
            <a:ext cx="395764" cy="395668"/>
            <a:chOff x="6811680" y="3422847"/>
            <a:chExt cx="395764" cy="395668"/>
          </a:xfrm>
        </p:grpSpPr>
        <p:sp>
          <p:nvSpPr>
            <p:cNvPr id="14" name="Freeform 14"/>
            <p:cNvSpPr/>
            <p:nvPr/>
          </p:nvSpPr>
          <p:spPr>
            <a:xfrm>
              <a:off x="6859305" y="3655733"/>
              <a:ext cx="300419" cy="162782"/>
            </a:xfrm>
            <a:custGeom>
              <a:rect l="l" t="t" r="r" b="b"/>
              <a:pathLst>
                <a:path w="226" h="123">
                  <a:moveTo>
                    <a:pt x="227" y="123"/>
                  </a:moveTo>
                  <a:lnTo>
                    <a:pt x="0" y="123"/>
                  </a:lnTo>
                  <a:lnTo>
                    <a:pt x="0" y="0"/>
                  </a:lnTo>
                  <a:lnTo>
                    <a:pt x="19" y="0"/>
                  </a:lnTo>
                  <a:lnTo>
                    <a:pt x="19" y="104"/>
                  </a:lnTo>
                  <a:lnTo>
                    <a:pt x="208" y="104"/>
                  </a:lnTo>
                  <a:lnTo>
                    <a:pt x="208" y="0"/>
                  </a:lnTo>
                  <a:lnTo>
                    <a:pt x="227" y="0"/>
                  </a:lnTo>
                  <a:lnTo>
                    <a:pt x="227" y="1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811680" y="3422847"/>
              <a:ext cx="395764" cy="228981"/>
            </a:xfrm>
            <a:custGeom>
              <a:rect l="l" t="t" r="r" b="b"/>
              <a:pathLst>
                <a:path w="299" h="173">
                  <a:moveTo>
                    <a:pt x="284" y="173"/>
                  </a:moveTo>
                  <a:lnTo>
                    <a:pt x="149" y="29"/>
                  </a:lnTo>
                  <a:lnTo>
                    <a:pt x="14" y="173"/>
                  </a:lnTo>
                  <a:lnTo>
                    <a:pt x="0" y="159"/>
                  </a:lnTo>
                  <a:lnTo>
                    <a:pt x="149" y="0"/>
                  </a:lnTo>
                  <a:lnTo>
                    <a:pt x="299" y="159"/>
                  </a:lnTo>
                  <a:lnTo>
                    <a:pt x="284" y="17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958650" y="3655733"/>
              <a:ext cx="100584" cy="112490"/>
            </a:xfrm>
            <a:custGeom>
              <a:rect l="l" t="t" r="r" b="b"/>
              <a:pathLst>
                <a:path w="76" h="85">
                  <a:moveTo>
                    <a:pt x="76" y="85"/>
                  </a:moveTo>
                  <a:lnTo>
                    <a:pt x="57" y="85"/>
                  </a:lnTo>
                  <a:lnTo>
                    <a:pt x="57" y="19"/>
                  </a:lnTo>
                  <a:lnTo>
                    <a:pt x="19" y="19"/>
                  </a:lnTo>
                  <a:lnTo>
                    <a:pt x="19" y="85"/>
                  </a:lnTo>
                  <a:lnTo>
                    <a:pt x="0" y="85"/>
                  </a:lnTo>
                  <a:lnTo>
                    <a:pt x="0" y="0"/>
                  </a:lnTo>
                  <a:lnTo>
                    <a:pt x="76" y="0"/>
                  </a:lnTo>
                  <a:lnTo>
                    <a:pt x="76" y="8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958650" y="3530003"/>
              <a:ext cx="100584" cy="100584"/>
            </a:xfrm>
            <a:custGeom>
              <a:rect l="l" t="t" r="r" b="b"/>
              <a:pathLst>
                <a:path w="32" h="32">
                  <a:moveTo>
                    <a:pt x="16" y="32"/>
                  </a:moveTo>
                  <a:cubicBezTo>
                    <a:pt x="7" y="32"/>
                    <a:pt x="0" y="25"/>
                    <a:pt x="0" y="16"/>
                  </a:cubicBezTo>
                  <a:cubicBezTo>
                    <a:pt x="0" y="7"/>
                    <a:pt x="7" y="0"/>
                    <a:pt x="16" y="0"/>
                  </a:cubicBezTo>
                  <a:cubicBezTo>
                    <a:pt x="25" y="0"/>
                    <a:pt x="32" y="7"/>
                    <a:pt x="32" y="16"/>
                  </a:cubicBezTo>
                  <a:cubicBezTo>
                    <a:pt x="32" y="25"/>
                    <a:pt x="25" y="32"/>
                    <a:pt x="16" y="32"/>
                  </a:cubicBezTo>
                  <a:moveTo>
                    <a:pt x="16" y="8"/>
                  </a:moveTo>
                  <a:cubicBezTo>
                    <a:pt x="12" y="8"/>
                    <a:pt x="8" y="12"/>
                    <a:pt x="8" y="16"/>
                  </a:cubicBezTo>
                  <a:cubicBezTo>
                    <a:pt x="8" y="20"/>
                    <a:pt x="12" y="24"/>
                    <a:pt x="16" y="24"/>
                  </a:cubicBezTo>
                  <a:cubicBezTo>
                    <a:pt x="20" y="24"/>
                    <a:pt x="24" y="20"/>
                    <a:pt x="24" y="16"/>
                  </a:cubicBezTo>
                  <a:cubicBezTo>
                    <a:pt x="24" y="12"/>
                    <a:pt x="20" y="8"/>
                    <a:pt x="16"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6692712" y="4617091"/>
            <a:ext cx="652748" cy="652748"/>
            <a:chOff x="6692712" y="4617091"/>
            <a:chExt cx="652748" cy="652748"/>
          </a:xfrm>
        </p:grpSpPr>
        <p:sp>
          <p:nvSpPr>
            <p:cNvPr id="19" name="AutoShape 19"/>
            <p:cNvSpPr/>
            <p:nvPr/>
          </p:nvSpPr>
          <p:spPr>
            <a:xfrm>
              <a:off x="6692712" y="4617091"/>
              <a:ext cx="652748" cy="65274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797440" y="4721819"/>
            <a:ext cx="443293" cy="443294"/>
            <a:chOff x="6797440" y="4721819"/>
            <a:chExt cx="443293" cy="443294"/>
          </a:xfrm>
        </p:grpSpPr>
        <p:sp>
          <p:nvSpPr>
            <p:cNvPr id="21" name="Freeform 21"/>
            <p:cNvSpPr/>
            <p:nvPr/>
          </p:nvSpPr>
          <p:spPr>
            <a:xfrm>
              <a:off x="6797440" y="4902032"/>
              <a:ext cx="97250" cy="165926"/>
            </a:xfrm>
            <a:custGeom>
              <a:rect l="l" t="t" r="r" b="b"/>
              <a:pathLst>
                <a:path w="28" h="48">
                  <a:moveTo>
                    <a:pt x="28" y="48"/>
                  </a:moveTo>
                  <a:cubicBezTo>
                    <a:pt x="24" y="48"/>
                    <a:pt x="24" y="48"/>
                    <a:pt x="24" y="48"/>
                  </a:cubicBezTo>
                  <a:cubicBezTo>
                    <a:pt x="10" y="48"/>
                    <a:pt x="0" y="38"/>
                    <a:pt x="0" y="24"/>
                  </a:cubicBezTo>
                  <a:cubicBezTo>
                    <a:pt x="0" y="10"/>
                    <a:pt x="10" y="0"/>
                    <a:pt x="24" y="0"/>
                  </a:cubicBezTo>
                  <a:cubicBezTo>
                    <a:pt x="28" y="0"/>
                    <a:pt x="28" y="0"/>
                    <a:pt x="28" y="0"/>
                  </a:cubicBezTo>
                  <a:lnTo>
                    <a:pt x="28" y="48"/>
                  </a:lnTo>
                  <a:close/>
                  <a:moveTo>
                    <a:pt x="20" y="8"/>
                  </a:moveTo>
                  <a:cubicBezTo>
                    <a:pt x="13" y="10"/>
                    <a:pt x="8" y="16"/>
                    <a:pt x="8" y="24"/>
                  </a:cubicBezTo>
                  <a:cubicBezTo>
                    <a:pt x="8" y="32"/>
                    <a:pt x="13" y="38"/>
                    <a:pt x="20" y="40"/>
                  </a:cubicBezTo>
                  <a:lnTo>
                    <a:pt x="20" y="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7143483" y="4902032"/>
              <a:ext cx="97250" cy="165926"/>
            </a:xfrm>
            <a:custGeom>
              <a:rect l="l" t="t" r="r" b="b"/>
              <a:pathLst>
                <a:path w="28" h="48">
                  <a:moveTo>
                    <a:pt x="4" y="48"/>
                  </a:moveTo>
                  <a:cubicBezTo>
                    <a:pt x="0" y="48"/>
                    <a:pt x="0" y="48"/>
                    <a:pt x="0" y="48"/>
                  </a:cubicBezTo>
                  <a:cubicBezTo>
                    <a:pt x="0" y="0"/>
                    <a:pt x="0" y="0"/>
                    <a:pt x="0" y="0"/>
                  </a:cubicBezTo>
                  <a:cubicBezTo>
                    <a:pt x="4" y="0"/>
                    <a:pt x="4" y="0"/>
                    <a:pt x="4" y="0"/>
                  </a:cubicBezTo>
                  <a:cubicBezTo>
                    <a:pt x="18" y="0"/>
                    <a:pt x="28" y="10"/>
                    <a:pt x="28" y="24"/>
                  </a:cubicBezTo>
                  <a:cubicBezTo>
                    <a:pt x="28" y="38"/>
                    <a:pt x="18" y="48"/>
                    <a:pt x="4" y="48"/>
                  </a:cubicBezTo>
                  <a:moveTo>
                    <a:pt x="8" y="8"/>
                  </a:moveTo>
                  <a:cubicBezTo>
                    <a:pt x="8" y="40"/>
                    <a:pt x="8" y="40"/>
                    <a:pt x="8" y="40"/>
                  </a:cubicBezTo>
                  <a:cubicBezTo>
                    <a:pt x="15" y="38"/>
                    <a:pt x="20" y="32"/>
                    <a:pt x="20" y="24"/>
                  </a:cubicBezTo>
                  <a:cubicBezTo>
                    <a:pt x="20" y="16"/>
                    <a:pt x="15" y="10"/>
                    <a:pt x="8"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72058" y="5095104"/>
              <a:ext cx="41434" cy="41434"/>
            </a:xfrm>
            <a:custGeom>
              <a:rect l="l" t="t" r="r" b="b"/>
              <a:pathLst>
                <a:path w="12" h="12">
                  <a:moveTo>
                    <a:pt x="0" y="12"/>
                  </a:moveTo>
                  <a:cubicBezTo>
                    <a:pt x="0" y="4"/>
                    <a:pt x="0" y="4"/>
                    <a:pt x="0" y="4"/>
                  </a:cubicBezTo>
                  <a:cubicBezTo>
                    <a:pt x="2" y="4"/>
                    <a:pt x="4" y="3"/>
                    <a:pt x="4" y="0"/>
                  </a:cubicBezTo>
                  <a:cubicBezTo>
                    <a:pt x="12" y="0"/>
                    <a:pt x="12" y="0"/>
                    <a:pt x="12" y="0"/>
                  </a:cubicBezTo>
                  <a:cubicBezTo>
                    <a:pt x="12" y="7"/>
                    <a:pt x="7" y="12"/>
                    <a:pt x="0" y="1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116337" y="5109391"/>
              <a:ext cx="55817" cy="2714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040518" y="5082150"/>
              <a:ext cx="82963" cy="82963"/>
            </a:xfrm>
            <a:custGeom>
              <a:rect l="l" t="t" r="r" b="b"/>
              <a:pathLst>
                <a:path w="24" h="24">
                  <a:moveTo>
                    <a:pt x="12" y="24"/>
                  </a:moveTo>
                  <a:cubicBezTo>
                    <a:pt x="5" y="24"/>
                    <a:pt x="0" y="19"/>
                    <a:pt x="0" y="12"/>
                  </a:cubicBezTo>
                  <a:cubicBezTo>
                    <a:pt x="0" y="5"/>
                    <a:pt x="5" y="0"/>
                    <a:pt x="12" y="0"/>
                  </a:cubicBezTo>
                  <a:cubicBezTo>
                    <a:pt x="19" y="0"/>
                    <a:pt x="24" y="5"/>
                    <a:pt x="24" y="12"/>
                  </a:cubicBezTo>
                  <a:cubicBezTo>
                    <a:pt x="24" y="19"/>
                    <a:pt x="19" y="24"/>
                    <a:pt x="12" y="24"/>
                  </a:cubicBezTo>
                  <a:moveTo>
                    <a:pt x="12" y="8"/>
                  </a:moveTo>
                  <a:cubicBezTo>
                    <a:pt x="10" y="8"/>
                    <a:pt x="8" y="10"/>
                    <a:pt x="8" y="12"/>
                  </a:cubicBezTo>
                  <a:cubicBezTo>
                    <a:pt x="8" y="14"/>
                    <a:pt x="10" y="16"/>
                    <a:pt x="12" y="16"/>
                  </a:cubicBezTo>
                  <a:cubicBezTo>
                    <a:pt x="14" y="16"/>
                    <a:pt x="16" y="14"/>
                    <a:pt x="16" y="12"/>
                  </a:cubicBezTo>
                  <a:cubicBezTo>
                    <a:pt x="16" y="10"/>
                    <a:pt x="14" y="8"/>
                    <a:pt x="12" y="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6867448" y="4721819"/>
              <a:ext cx="304609" cy="151543"/>
            </a:xfrm>
            <a:custGeom>
              <a:rect l="l" t="t" r="r" b="b"/>
              <a:pathLst>
                <a:path w="88" h="44">
                  <a:moveTo>
                    <a:pt x="88" y="44"/>
                  </a:moveTo>
                  <a:cubicBezTo>
                    <a:pt x="80" y="44"/>
                    <a:pt x="80" y="44"/>
                    <a:pt x="80" y="44"/>
                  </a:cubicBezTo>
                  <a:cubicBezTo>
                    <a:pt x="80" y="24"/>
                    <a:pt x="64" y="8"/>
                    <a:pt x="44" y="8"/>
                  </a:cubicBezTo>
                  <a:cubicBezTo>
                    <a:pt x="24" y="8"/>
                    <a:pt x="8" y="24"/>
                    <a:pt x="8" y="44"/>
                  </a:cubicBezTo>
                  <a:cubicBezTo>
                    <a:pt x="0" y="44"/>
                    <a:pt x="0" y="44"/>
                    <a:pt x="0" y="44"/>
                  </a:cubicBezTo>
                  <a:cubicBezTo>
                    <a:pt x="0" y="20"/>
                    <a:pt x="20" y="0"/>
                    <a:pt x="44" y="0"/>
                  </a:cubicBezTo>
                  <a:cubicBezTo>
                    <a:pt x="68" y="0"/>
                    <a:pt x="88" y="20"/>
                    <a:pt x="88" y="4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7" name="Picture 27"/>
          <p:cNvPicPr>
            <a:picLocks noChangeAspect="1"/>
          </p:cNvPicPr>
          <p:nvPr/>
        </p:nvPicPr>
        <p:blipFill>
          <a:blip r:embed="rId2"/>
          <a:srcRect l="11650" r="11650"/>
          <a:stretch>
            <a:fillRect/>
          </a:stretch>
        </p:blipFill>
        <p:spPr>
          <a:xfrm>
            <a:off x="573317" y="3848733"/>
            <a:ext cx="2634960" cy="2341801"/>
          </a:xfrm>
          <a:prstGeom prst="rect">
            <a:avLst/>
          </a:prstGeom>
        </p:spPr>
      </p:pic>
      <p:pic>
        <p:nvPicPr>
          <p:cNvPr id="28" name="Picture 28"/>
          <p:cNvPicPr>
            <a:picLocks noChangeAspect="1"/>
          </p:cNvPicPr>
          <p:nvPr/>
        </p:nvPicPr>
        <p:blipFill>
          <a:blip r:embed="rId3"/>
          <a:srcRect t="20283" b="20283"/>
          <a:stretch>
            <a:fillRect/>
          </a:stretch>
        </p:blipFill>
        <p:spPr>
          <a:xfrm>
            <a:off x="3337865" y="1324021"/>
            <a:ext cx="2689304" cy="2397530"/>
          </a:xfrm>
          <a:prstGeom prst="rect">
            <a:avLst/>
          </a:prstGeom>
        </p:spPr>
      </p:pic>
      <p:pic>
        <p:nvPicPr>
          <p:cNvPr id="29" name="Picture 29"/>
          <p:cNvPicPr>
            <a:picLocks noChangeAspect="1"/>
          </p:cNvPicPr>
          <p:nvPr/>
        </p:nvPicPr>
        <p:blipFill>
          <a:blip r:embed="rId4"/>
          <a:srcRect t="6461" b="6461"/>
          <a:stretch>
            <a:fillRect/>
          </a:stretch>
        </p:blipFill>
        <p:spPr>
          <a:xfrm>
            <a:off x="3337865" y="3848733"/>
            <a:ext cx="2689304" cy="2341801"/>
          </a:xfrm>
          <a:prstGeom prst="rect">
            <a:avLst/>
          </a:prstGeom>
        </p:spPr>
      </p:pic>
      <p:pic>
        <p:nvPicPr>
          <p:cNvPr id="30" name="Picture 30"/>
          <p:cNvPicPr>
            <a:picLocks noChangeAspect="1"/>
          </p:cNvPicPr>
          <p:nvPr/>
        </p:nvPicPr>
        <p:blipFill>
          <a:blip r:embed="rId5"/>
          <a:srcRect t="4001" b="4001"/>
          <a:stretch>
            <a:fillRect/>
          </a:stretch>
        </p:blipFill>
        <p:spPr>
          <a:xfrm>
            <a:off x="573317" y="1297445"/>
            <a:ext cx="2634960" cy="2424106"/>
          </a:xfrm>
          <a:prstGeom prst="rect">
            <a:avLst/>
          </a:prstGeom>
        </p:spPr>
      </p:pic>
      <p:sp>
        <p:nvSpPr>
          <p:cNvPr id="31" name="AutoShape 31"/>
          <p:cNvSpPr/>
          <p:nvPr/>
        </p:nvSpPr>
        <p:spPr>
          <a:xfrm>
            <a:off x="7497384" y="3334317"/>
            <a:ext cx="3914076" cy="71360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需要抽取胃液进行实验室检查或治疗的患者。</a:t>
            </a:r>
            <a:endParaRPr lang="en-US" sz="1100"/>
          </a:p>
        </p:txBody>
      </p:sp>
      <p:sp>
        <p:nvSpPr>
          <p:cNvPr id="32" name="AutoShape 32"/>
          <p:cNvSpPr/>
          <p:nvPr/>
        </p:nvSpPr>
        <p:spPr>
          <a:xfrm>
            <a:off x="7497384" y="4556231"/>
            <a:ext cx="3914076" cy="71360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需要利用胃管进行胃肠减压，缓解腹胀、呕吐等症状。</a:t>
            </a:r>
            <a:endParaRPr lang="en-US" sz="1100"/>
          </a:p>
        </p:txBody>
      </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临床应用范围</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https://d.book118.com/097013033014006025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2024-08-29T11:11:01.327</cp:lastPrinted>
  <dcterms:created xsi:type="dcterms:W3CDTF">2024-08-29T03:11:01Z</dcterms:created>
  <dcterms:modified xsi:type="dcterms:W3CDTF">2024-08-29T03:11:03Z</dcterms:modified>
</cp:coreProperties>
</file>