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6B0013-1708-42ED-9FEB-788442F362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F5BCB8-89FF-4C05-94A9-748319F8A0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A089D8-5842-445D-85F6-8F1EB4C4C4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54CE3A-26F5-4C97-8C80-E7590D6B14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B92818C-C128-44C5-B859-A51AA6A98F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47B50D-E16D-4994-A1FC-97FF5B6DBA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48C4D75-9AA7-412B-BA9B-E1B341A927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7F59C1-DBAB-40B3-B87F-C488F4F5B3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E0FE23-C4EF-4F44-83DF-ACEEDE9384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389937-5DB2-4811-986A-2D2A002251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07CABC-6033-4855-947E-8E952DD338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11.pn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7024151063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设施管理基础知识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设施管理概述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设施管理的基本内容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设施管理的核心技能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设施管理的挑战与对策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设施管理的未来趋势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设施管理概述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454963" y="1491980"/>
            <a:ext cx="7520622" cy="188738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设施管理是一种综合性的管理活动，旨在确保组织所拥有的设施能够满足其业务需求，同时实现设施的高效、安全和可持续运营。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454963" y="1041492"/>
            <a:ext cx="7537132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153723" y="4445298"/>
            <a:ext cx="7520622" cy="192682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通过有效的设施管理，提高设施的使用效率，降低运营成本，提升组织整体绩效和竞争力。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137103" y="4014528"/>
            <a:ext cx="7537242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pic>
        <p:nvPicPr>
          <p:cNvPr id="30" name="Picture 30"/>
          <p:cNvPicPr>
            <a:picLocks noChangeAspect="1"/>
          </p:cNvPicPr>
          <p:nvPr/>
        </p:nvPicPr>
        <p:blipFill>
          <a:blip r:embed="rId3"/>
          <a:srcRect t="1646" b="1646"/>
          <a:stretch>
            <a:fillRect/>
          </a:stretch>
        </p:blipFill>
        <p:spPr>
          <a:xfrm>
            <a:off x="9048606" y="874695"/>
            <a:ext cx="2745886" cy="2639929"/>
          </a:xfrm>
          <a:prstGeom prst="ellipse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4"/>
          <a:srcRect l="19995" r="19995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54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241925" y="2259013"/>
            <a:ext cx="1933575" cy="1933575"/>
          </a:xfrm>
          <a:prstGeom prst="ellipse">
            <a:avLst/>
          </a:prstGeom>
          <a:solidFill>
            <a:schemeClr val="accent1">
              <a:alpha val="9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506694" y="1497044"/>
            <a:ext cx="2843213" cy="8318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5941441" y="2961291"/>
            <a:ext cx="534543" cy="529019"/>
            <a:chOff x="5941441" y="2961291"/>
            <a:chExt cx="534543" cy="529019"/>
          </a:xfrm>
        </p:grpSpPr>
        <p:sp>
          <p:nvSpPr>
            <p:cNvPr id="6" name="Freeform 6"/>
            <p:cNvSpPr/>
            <p:nvPr/>
          </p:nvSpPr>
          <p:spPr>
            <a:xfrm>
              <a:off x="5941441" y="3257709"/>
              <a:ext cx="534543" cy="232601"/>
            </a:xfrm>
            <a:custGeom>
              <a:rect l="l" t="t" r="r" b="b"/>
              <a:pathLst>
                <a:path w="205" h="89">
                  <a:moveTo>
                    <a:pt x="103" y="19"/>
                  </a:moveTo>
                  <a:cubicBezTo>
                    <a:pt x="82" y="19"/>
                    <a:pt x="62" y="12"/>
                    <a:pt x="4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79"/>
                    <a:pt x="10" y="89"/>
                    <a:pt x="22" y="89"/>
                  </a:cubicBezTo>
                  <a:cubicBezTo>
                    <a:pt x="183" y="89"/>
                    <a:pt x="183" y="89"/>
                    <a:pt x="183" y="89"/>
                  </a:cubicBezTo>
                  <a:cubicBezTo>
                    <a:pt x="195" y="89"/>
                    <a:pt x="205" y="79"/>
                    <a:pt x="205" y="67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158" y="0"/>
                    <a:pt x="158" y="0"/>
                    <a:pt x="158" y="0"/>
                  </a:cubicBezTo>
                  <a:cubicBezTo>
                    <a:pt x="143" y="12"/>
                    <a:pt x="124" y="19"/>
                    <a:pt x="103" y="1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941441" y="2961291"/>
              <a:ext cx="534543" cy="307467"/>
            </a:xfrm>
            <a:custGeom>
              <a:rect l="l" t="t" r="r" b="b"/>
              <a:pathLst>
                <a:path w="205" h="118">
                  <a:moveTo>
                    <a:pt x="183" y="42"/>
                  </a:moveTo>
                  <a:cubicBezTo>
                    <a:pt x="180" y="42"/>
                    <a:pt x="180" y="42"/>
                    <a:pt x="180" y="42"/>
                  </a:cubicBezTo>
                  <a:cubicBezTo>
                    <a:pt x="154" y="42"/>
                    <a:pt x="154" y="42"/>
                    <a:pt x="154" y="42"/>
                  </a:cubicBezTo>
                  <a:cubicBezTo>
                    <a:pt x="154" y="22"/>
                    <a:pt x="154" y="22"/>
                    <a:pt x="154" y="22"/>
                  </a:cubicBezTo>
                  <a:cubicBezTo>
                    <a:pt x="154" y="10"/>
                    <a:pt x="144" y="0"/>
                    <a:pt x="132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61" y="0"/>
                    <a:pt x="51" y="10"/>
                    <a:pt x="51" y="22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25" y="42"/>
                    <a:pt x="25" y="42"/>
                    <a:pt x="25" y="42"/>
                  </a:cubicBezTo>
                  <a:cubicBezTo>
                    <a:pt x="22" y="42"/>
                    <a:pt x="22" y="42"/>
                    <a:pt x="22" y="42"/>
                  </a:cubicBezTo>
                  <a:cubicBezTo>
                    <a:pt x="10" y="42"/>
                    <a:pt x="0" y="52"/>
                    <a:pt x="0" y="64"/>
                  </a:cubicBezTo>
                  <a:cubicBezTo>
                    <a:pt x="0" y="101"/>
                    <a:pt x="0" y="101"/>
                    <a:pt x="0" y="101"/>
                  </a:cubicBezTo>
                  <a:cubicBezTo>
                    <a:pt x="54" y="101"/>
                    <a:pt x="54" y="101"/>
                    <a:pt x="54" y="101"/>
                  </a:cubicBezTo>
                  <a:cubicBezTo>
                    <a:pt x="67" y="112"/>
                    <a:pt x="84" y="118"/>
                    <a:pt x="103" y="118"/>
                  </a:cubicBezTo>
                  <a:cubicBezTo>
                    <a:pt x="121" y="118"/>
                    <a:pt x="138" y="112"/>
                    <a:pt x="151" y="101"/>
                  </a:cubicBezTo>
                  <a:cubicBezTo>
                    <a:pt x="205" y="101"/>
                    <a:pt x="205" y="101"/>
                    <a:pt x="205" y="101"/>
                  </a:cubicBezTo>
                  <a:cubicBezTo>
                    <a:pt x="205" y="64"/>
                    <a:pt x="205" y="64"/>
                    <a:pt x="205" y="64"/>
                  </a:cubicBezTo>
                  <a:cubicBezTo>
                    <a:pt x="205" y="52"/>
                    <a:pt x="195" y="42"/>
                    <a:pt x="183" y="42"/>
                  </a:cubicBezTo>
                  <a:close/>
                  <a:moveTo>
                    <a:pt x="67" y="26"/>
                  </a:moveTo>
                  <a:cubicBezTo>
                    <a:pt x="67" y="22"/>
                    <a:pt x="67" y="22"/>
                    <a:pt x="67" y="22"/>
                  </a:cubicBezTo>
                  <a:cubicBezTo>
                    <a:pt x="67" y="19"/>
                    <a:pt x="70" y="17"/>
                    <a:pt x="73" y="17"/>
                  </a:cubicBezTo>
                  <a:cubicBezTo>
                    <a:pt x="132" y="17"/>
                    <a:pt x="132" y="17"/>
                    <a:pt x="132" y="17"/>
                  </a:cubicBezTo>
                  <a:cubicBezTo>
                    <a:pt x="135" y="17"/>
                    <a:pt x="138" y="19"/>
                    <a:pt x="138" y="22"/>
                  </a:cubicBezTo>
                  <a:cubicBezTo>
                    <a:pt x="138" y="26"/>
                    <a:pt x="138" y="26"/>
                    <a:pt x="138" y="26"/>
                  </a:cubicBezTo>
                  <a:cubicBezTo>
                    <a:pt x="138" y="42"/>
                    <a:pt x="138" y="42"/>
                    <a:pt x="138" y="42"/>
                  </a:cubicBezTo>
                  <a:cubicBezTo>
                    <a:pt x="67" y="42"/>
                    <a:pt x="67" y="42"/>
                    <a:pt x="67" y="42"/>
                  </a:cubicBezTo>
                  <a:lnTo>
                    <a:pt x="67" y="26"/>
                  </a:lnTo>
                  <a:close/>
                  <a:moveTo>
                    <a:pt x="101" y="101"/>
                  </a:moveTo>
                  <a:cubicBezTo>
                    <a:pt x="92" y="101"/>
                    <a:pt x="85" y="94"/>
                    <a:pt x="85" y="86"/>
                  </a:cubicBezTo>
                  <a:cubicBezTo>
                    <a:pt x="85" y="77"/>
                    <a:pt x="92" y="70"/>
                    <a:pt x="101" y="70"/>
                  </a:cubicBezTo>
                  <a:cubicBezTo>
                    <a:pt x="110" y="70"/>
                    <a:pt x="117" y="77"/>
                    <a:pt x="117" y="86"/>
                  </a:cubicBezTo>
                  <a:cubicBezTo>
                    <a:pt x="117" y="94"/>
                    <a:pt x="110" y="101"/>
                    <a:pt x="101" y="10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设施管理的重要性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449149" y="1107618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保障业务连续性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680979" y="146018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设施是组织运营的基础，有效的设施管理能够确保设施的正常运行，避免因设施故障导致的业务中断。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449149" y="355674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提升组织形象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680979" y="390930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优质的设施管理能够展现组织的专业形象，提高客户满意度和员工忠诚度。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463317" y="1107618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695147" y="146018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良好的设施环境能够提高员工的工作舒适度和工作效率，进而提升组织的整体绩效。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463317" y="355674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降低运营成本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695147" y="390930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通过合理的设施规划和维护，可以降低能源消耗、减少浪费，从而降低运营成本。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起源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设施管理起源于工业革命时期，随着工厂和设备的增多，对设施的管理和维护变得日益重要。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随着科技的进步和管理的专业化，设施管理逐渐从单纯的维护扩展到规划、设计、建设、运营等多个领域，形成了综合性的管理体系。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未来趋势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随着智能化、绿色化等理念的发展，设施管理将更加注重科技创新和可持续发展，推动设施的智能化升级和绿色化改造。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设施管理的历史与发展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设施管理的基本内容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设施规划与布局</a:t>
              </a:r>
            </a:p>
          </p:txBody>
        </p:sp>
      </p:grpSp>
      <p:sp>
        <p:nvSpPr>
          <p:cNvPr id="25" name="TextBox 25"/>
          <p:cNvSpPr txBox="1"/>
          <p:nvPr/>
        </p:nvSpPr>
        <p:spPr>
          <a:xfrm>
            <a:off x="1950266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设施选址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029744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根据企业战略、业务需求和市场环境等因素，选择合适的设施地理位置。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5795518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设施布局设计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874995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根据工艺流程、设备配置和人员操作等因素，合理规划设施内部空间布局。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688512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设施配套设计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9767989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根据生产、生活和环保等需求，完善设施的配套设计，如给排水、供电、供暖等。</a:t>
            </a:r>
          </a:p>
        </p:txBody>
      </p:sp>
      <p:pic>
        <p:nvPicPr>
          <p:cNvPr id="31" name="Picture 31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3" name="AutoShape 6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TextBox 8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设施维护与保养</a:t>
              </a:r>
            </a:p>
          </p:txBody>
        </p:sp>
      </p:grpSp>
      <p:sp>
        <p:nvSpPr>
          <p:cNvPr id="84" name="TextBox 84"/>
          <p:cNvSpPr txBox="1"/>
          <p:nvPr/>
        </p:nvSpPr>
        <p:spPr>
          <a:xfrm>
            <a:off x="923925" y="5145189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设备维护</a:t>
            </a:r>
          </a:p>
        </p:txBody>
      </p:sp>
      <p:sp>
        <p:nvSpPr>
          <p:cNvPr id="85" name="TextBox 85"/>
          <p:cNvSpPr txBox="1"/>
          <p:nvPr/>
        </p:nvSpPr>
        <p:spPr>
          <a:xfrm>
            <a:off x="6318250" y="3326131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对设施进行定期巡检、清洁和保养，保持设施整洁、安全。</a:t>
            </a:r>
          </a:p>
        </p:txBody>
      </p:sp>
      <p:sp>
        <p:nvSpPr>
          <p:cNvPr id="86" name="TextBox 86"/>
          <p:cNvSpPr txBox="1"/>
          <p:nvPr/>
        </p:nvSpPr>
        <p:spPr>
          <a:xfrm>
            <a:off x="3670300" y="3625158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设施保养</a:t>
            </a:r>
          </a:p>
        </p:txBody>
      </p:sp>
      <p:sp>
        <p:nvSpPr>
          <p:cNvPr id="87" name="TextBox 87"/>
          <p:cNvSpPr txBox="1"/>
          <p:nvPr/>
        </p:nvSpPr>
        <p:spPr>
          <a:xfrm>
            <a:off x="6318250" y="191780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维修管理</a:t>
            </a:r>
          </a:p>
        </p:txBody>
      </p:sp>
      <p:sp>
        <p:nvSpPr>
          <p:cNvPr id="88" name="TextBox 88"/>
          <p:cNvSpPr txBox="1"/>
          <p:nvPr/>
        </p:nvSpPr>
        <p:spPr>
          <a:xfrm>
            <a:off x="8927905" y="1448118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建立维修管理制度和流程，及时处理设施故障，减少生产中断。</a:t>
            </a:r>
          </a:p>
        </p:txBody>
      </p:sp>
      <p:sp>
        <p:nvSpPr>
          <p:cNvPr id="89" name="TextBox 89"/>
          <p:cNvSpPr txBox="1"/>
          <p:nvPr/>
        </p:nvSpPr>
        <p:spPr>
          <a:xfrm>
            <a:off x="3402013" y="4962843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定期检查、保养和维修设备，确保设备处于良好状态，降低故障率。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更新计划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根据设施老化程度、技术更新和市场变化等因素，制定设施更新计划。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改造方案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针对现有设施的缺陷或不足，提出改造方案，提高设施效能。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新技术应用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关注新技术、新工艺和新材料的发展，及时将新技术应用于设施更新和改造中。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设施更新与改造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安全制度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建立健全的安全管理制度和操作规程，确保设施运行安全。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安全检查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定期对设施进行安全检查，及时发现和消除安全隐患。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卫生管理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保持设施内外环境整洁卫生，防止污染和疾病传播。加强员工卫生意识和培训，提高卫生管理水平。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设施安全与卫生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设施管理的核心技能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8000" r="18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空间评估与优化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能够对现有空间进行评估，发现问题并提出优化建议，确保空间的高效使用。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理解空间需求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能够准确理解组织或企业的空间需求，包括办公空间、仓储空间、公共空间等。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空间布局设计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具备空间布局设计的能力，能够合理规划空间，提高空间利用率。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空间规划技能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https://d.book118.com/097024151063006041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2024-09-14T04:38:12.453</cp:lastPrinted>
  <dcterms:created xsi:type="dcterms:W3CDTF">2024-09-13T20:38:12Z</dcterms:created>
  <dcterms:modified xsi:type="dcterms:W3CDTF">2024-09-13T20:38:14Z</dcterms:modified>
</cp:coreProperties>
</file>