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defRPr sz="120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defRPr sz="1200" noProof="1">
                <a:latin typeface="+mn-lt"/>
                <a:ea typeface="+mn-ea"/>
              </a:defRPr>
            </a:lvl1pPr>
          </a:lstStyle>
          <a:p>
            <a:pPr>
              <a:defRPr/>
            </a:pPr>
            <a:fld id="{3D7D2180-171F-4719-95D0-41A5AA4644E2}" type="datetimeFigureOut">
              <a:rPr lang="zh-CN" altLang="en-US"/>
              <a:t/>
            </a:fld>
            <a:endParaRPr lang="zh-CN" altLang="en-US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21860" name="幻灯片图像占位符 3"/>
          <p:cNvSpPr>
            <a:spLocks noGrp="1" noRot="1" noChangeAspect="1" noChangeArrowheads="1"/>
          </p:cNvSpPr>
          <p:nvPr>
            <p:ph type="sldImg" idx="4294967295"/>
          </p:nvPr>
        </p:nvSpPr>
        <p:spPr bwMode="auto"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9" name="备注占位符 4"/>
          <p:cNvSpPr>
            <a:spLocks noGrp="1" noChangeArrowheads="1"/>
          </p:cNvSpPr>
          <p:nvPr>
            <p:ph type="body" sz="quarter" idx="9"/>
          </p:nvPr>
        </p:nvSpPr>
        <p:spPr bwMode="auto"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noProof="0"/>
              <a:t>单击此处编辑母版文本样式</a:t>
            </a:r>
            <a:endParaRPr lang="zh-CN" altLang="en-US" noProof="0"/>
          </a:p>
          <a:p>
            <a:pPr lvl="1"/>
            <a:r>
              <a:rPr lang="zh-CN" altLang="en-US" noProof="0"/>
              <a:t>第二级</a:t>
            </a:r>
            <a:endParaRPr lang="zh-CN" altLang="en-US" noProof="0"/>
          </a:p>
          <a:p>
            <a:pPr lvl="2"/>
            <a:r>
              <a:rPr lang="zh-CN" altLang="en-US" noProof="0"/>
              <a:t>第三级</a:t>
            </a:r>
            <a:endParaRPr lang="zh-CN" altLang="en-US" noProof="0"/>
          </a:p>
          <a:p>
            <a:pPr lvl="3"/>
            <a:r>
              <a:rPr lang="zh-CN" altLang="en-US" noProof="0"/>
              <a:t>第四级</a:t>
            </a:r>
            <a:endParaRPr lang="zh-CN" altLang="en-US" noProof="0"/>
          </a:p>
          <a:p>
            <a:pPr lvl="4"/>
            <a:r>
              <a:rPr lang="zh-CN" altLang="en-US" noProof="0"/>
              <a:t>第五级</a:t>
            </a:r>
            <a:endParaRPr lang="zh-CN" altLang="en-US" noProof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defRPr sz="120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lnSpc>
                <a:spcPct val="100000"/>
              </a:lnSpc>
              <a:defRPr sz="1200" b="0">
                <a:latin typeface="Arial" pitchFamily="34" charset="0"/>
                <a:ea typeface="楷体" panose="02010609060101010101" pitchFamily="49" charset="-122"/>
              </a:defRPr>
            </a:lvl1pPr>
          </a:lstStyle>
          <a:p>
            <a:fld id="{7283ED90-F0AE-4B09-9FE5-41B782D27B60}" type="slidenum">
              <a:rPr lang="zh-CN" altLang="en-US"/>
              <a:t/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8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122883" name="备注占位符 2"/>
          <p:cNvSpPr>
            <a:spLocks noGrp="1" noChangeArrowheads="1"/>
          </p:cNvSpPr>
          <p:nvPr>
            <p:ph type="body" idx="6"/>
          </p:nvPr>
        </p:nvSpPr>
        <p:spPr/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122884" name="灯片编号占位符 3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eaLnBrk="1" hangingPunct="1"/>
            <a:fld id="{E76A4BB6-5BB0-4FEA-8658-905AE3620311}" type="slidenum">
              <a:rPr lang="zh-CN" altLang="en-US" sz="1200" b="0">
                <a:latin typeface="Calibri" panose="020f0502020204030204" pitchFamily="34" charset="0"/>
                <a:ea typeface="宋体" panose="02010600030101010101" pitchFamily="2" charset="-122"/>
              </a:rPr>
              <a:t>1</a:t>
            </a:fld>
            <a:endParaRPr lang="en-US" altLang="zh-CN" sz="1200" b="0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/>
          <a:lstStyle/>
          <a:p>
            <a:pPr eaLnBrk="1" hangingPunct="1"/>
            <a:endParaRPr lang="zh-CN" altLang="en-US"/>
          </a:p>
        </p:txBody>
      </p:sp>
      <p:sp>
        <p:nvSpPr>
          <p:cNvPr id="123908" name="灯片编号占位符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 eaLnBrk="0" hangingPunct="0"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1pPr>
            <a:lvl2pPr marL="742950" indent="-285750" eaLnBrk="0" hangingPunct="0"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2pPr>
            <a:lvl3pPr marL="1143000" indent="-228600" eaLnBrk="0" hangingPunct="0"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3pPr>
            <a:lvl4pPr marL="1600200" indent="-228600" eaLnBrk="0" hangingPunct="0"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4pPr>
            <a:lvl5pPr marL="2057400" indent="-228600" eaLnBrk="0" hangingPunct="0"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5pPr>
            <a:lvl6pPr marL="2514600" indent="-22860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6pPr>
            <a:lvl7pPr marL="2971800" indent="-22860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7pPr>
            <a:lvl8pPr marL="3429000" indent="-22860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8pPr>
            <a:lvl9pPr marL="3886200" indent="-22860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</a:defRPr>
            </a:lvl9pPr>
          </a:lstStyle>
          <a:p>
            <a:pPr algn="r" eaLnBrk="1" hangingPunct="1">
              <a:lnSpc>
                <a:spcPct val="100000"/>
              </a:lnSpc>
            </a:pPr>
            <a:fld id="{61069531-DA53-4313-95AF-83FB5E49B880}" type="slidenum">
              <a:rPr lang="en-US" altLang="zh-CN" sz="1200" b="0">
                <a:latin typeface="Arial" pitchFamily="34" charset="0"/>
                <a:ea typeface="宋体" panose="02010600030101010101" pitchFamily="2" charset="-122"/>
              </a:rPr>
              <a:t>12</a:t>
            </a:fld>
            <a:endParaRPr lang="en-US" altLang="zh-CN" sz="1200" b="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66AE7-4EE7-4F0F-A12D-C9B4F7F75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88D0D-848F-4316-A89B-07C151003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1C9B4-07EA-4A75-BFF7-D13E5480A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C1AD87-A38D-4D4B-B068-EE02DEE2A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6E2F06-06DA-4099-BC96-DD0A3316C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49F705-7460-4DC3-AF6B-B44C429E3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FB8297-B816-47A8-8C12-868CA2F02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5A94C-201B-4A75-A640-ECCB23E4F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5551B-5544-4532-9092-9238A081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5CF1D-798D-4E7C-B483-1D27C0ACD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97F3D-E020-4F06-9D52-3CD387133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5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EB17A1-8BCA-47EF-83A4-B8176CF02594}" type="datetime9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98FC20-CC98-40AF-B1CB-EB9835F6283E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5C3921-999D-485C-A9F4-0F258374FBE3}" type="datetime9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02D8E5-2D44-47DD-9E80-E85A5ACC518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613" y="4406900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613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1CB722-C60D-46CA-B7BA-6CB387F0BEF1}" type="datetime9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92F401-968B-4626-8032-52CEE84CDD15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5410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600200"/>
            <a:ext cx="5410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EC8222-ABD6-4211-BDB0-864FF7359EE0}" type="datetime9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A041B7-68C2-416D-8E63-52B78AD91DB4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3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3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838" y="1535113"/>
            <a:ext cx="538956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838" y="2174875"/>
            <a:ext cx="538956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FBE052-F7BC-4C47-AD0B-D83B566EBC59}" type="datetime9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7B35C9-33D5-4C7A-9F84-6329545E3B30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DD60B-FFDA-428A-961D-31F843093AE5}" type="datetime9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80204C-2481-404E-8527-8574AFF81457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CCA92E-9063-4EEA-9123-913ADCF62AB6}" type="datetime9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A1D998-3502-4209-BD5C-111BCB43AB5F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40116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7263" y="273050"/>
            <a:ext cx="681513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0" y="1435100"/>
            <a:ext cx="40116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CFDA1-BA9D-419E-87B2-5066F0CDE918}" type="datetime9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67CC72-B24B-44DB-8FE2-4101462131B6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188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188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188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7ED4CA-1061-4741-B7A9-581961629E66}" type="datetime9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E67520-DD9A-4BB7-A75B-6E46FD543AC6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2E030-05AE-445D-ACF6-D02CE0E7E595}" type="datetime9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602D84-CC2E-4DE3-89EB-B926F82E7221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8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80772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42158A-106C-48B7-A078-6A048EAEAFDB}" type="datetime9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E5D3511-081B-4495-9E82-1A2B61B24542}" type="slidenum">
              <a:rPr lang="zh-CN" altLang="en-US"/>
              <a:t/>
            </a:fld>
            <a:endParaRPr lang="zh-CN" altLang="en-US"/>
          </a:p>
        </p:txBody>
      </p:sp>
    </p:spTree>
  </p:cSld>
  <p:clrMapOvr>
    <a:masterClrMapping/>
  </p:clrMapOvr>
  <p:transition/>
  <p:timing/>
  <p:hf hdr="0" ftr="0"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 rtlCol="0">
            <a:normAutofit/>
          </a:bodyPr>
          <a:lstStyle/>
          <a:p>
            <a:pPr lvl="0"/>
            <a:endParaRPr lang="zh-CN" altLang="en-US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62C8B-B14F-4D97-AF65-F5344CB8AC3E}" type="datetime9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42E029-63BA-4D2A-87B8-357AD59933A6}" type="slidenum">
              <a:rPr lang="zh-CN" altLang="en-US"/>
              <a:t/>
            </a:fld>
            <a:endParaRPr lang="en-US" altLang="zh-CN"/>
          </a:p>
        </p:txBody>
      </p:sp>
    </p:spTree>
  </p:cSld>
  <p:clrMapOvr>
    <a:masterClrMapping/>
  </p:clrMapOvr>
  <p:transition/>
  <p:timing/>
  <p:hf hdr="0" ftr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>
                    <a:tint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defRPr/>
            </a:pPr>
            <a:fld id="{C16D6182-CEE9-432A-8A6F-4D945EECF935}" type="datetime9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0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chemeClr val="tx1">
                    <a:tint val="75000"/>
                  </a:schemeClr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0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algn="r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200" b="1" kern="1200">
                <a:solidFill>
                  <a:srgbClr val="898989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fld id="{96DAA91F-16E0-4EC3-AD25-304B63E049B1}" type="slidenum">
              <a:rPr lang="zh-CN" altLang="en-US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wmf" /><Relationship Id="rId4" Type="http://schemas.openxmlformats.org/officeDocument/2006/relationships/vmlDrawing" Target="../drawings/vmlDrawing1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3104115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1803400" y="1983105"/>
            <a:ext cx="8477250" cy="2749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sz="720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dist="38100" dir="2640000" algn="bl" rotWithShape="0">
                    <a:schemeClr val="tx2">
                      <a:lumMod val="75000"/>
                    </a:schemeClr>
                  </a:outerShdw>
                  <a:reflection blurRad="6350" stA="55000" endA="300" endPos="45500" dir="5400000" sy="-100000" algn="bl" rotWithShape="0"/>
                </a:effectLst>
                <a:sym typeface="+mn-ea"/>
              </a:rPr>
              <a:t>鉴赏</a:t>
            </a:r>
            <a:r>
              <a:rPr lang="zh-CN" altLang="en-US" sz="720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dist="38100" dir="2640000" algn="bl" rotWithShape="0">
                    <a:schemeClr val="tx2">
                      <a:lumMod val="75000"/>
                    </a:schemeClr>
                  </a:outerShdw>
                  <a:reflection blurRad="6350" stA="55000" endA="300" endPos="45500" dir="5400000" sy="-100000" algn="bl" rotWithShape="0"/>
                </a:effectLst>
              </a:rPr>
              <a:t>诗歌的表达技巧</a:t>
            </a:r>
            <a:endParaRPr lang="zh-CN" altLang="en-US" sz="720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outerShdw dist="38100" dir="2640000" algn="bl" rotWithShape="0">
                  <a:schemeClr val="tx2">
                    <a:lumMod val="75000"/>
                  </a:schemeClr>
                </a:outerShdw>
                <a:reflection blurRad="6350" stA="55000" endA="300" endPos="45500" dir="5400000" sy="-100000" algn="bl" rotWithShape="0"/>
              </a:effectLst>
            </a:endParaRPr>
          </a:p>
          <a:p>
            <a:pPr algn="ctr"/>
            <a:r>
              <a:rPr lang="en-US" altLang="zh-CN" sz="720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dist="38100" dir="2640000" algn="bl" rotWithShape="0">
                    <a:schemeClr val="tx2">
                      <a:lumMod val="75000"/>
                    </a:schemeClr>
                  </a:outerShdw>
                  <a:reflection blurRad="6350" stA="55000" endA="300" endPos="45500" dir="5400000" sy="-100000" algn="bl" rotWithShape="0"/>
                </a:effectLst>
              </a:rPr>
              <a:t>(</a:t>
            </a:r>
            <a:r>
              <a:rPr lang="zh-CN" altLang="en-US" sz="720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dist="38100" dir="2640000" algn="bl" rotWithShape="0">
                    <a:schemeClr val="tx2">
                      <a:lumMod val="75000"/>
                    </a:schemeClr>
                  </a:outerShdw>
                  <a:reflection blurRad="6350" stA="55000" endA="300" endPos="45500" dir="5400000" sy="-100000" algn="bl" rotWithShape="0"/>
                </a:effectLst>
              </a:rPr>
              <a:t>二</a:t>
            </a:r>
            <a:r>
              <a:rPr lang="en-US" altLang="zh-CN" sz="720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outerShdw dist="38100" dir="2640000" algn="bl" rotWithShape="0">
                    <a:schemeClr val="tx2">
                      <a:lumMod val="75000"/>
                    </a:schemeClr>
                  </a:outerShdw>
                  <a:reflection blurRad="6350" stA="55000" endA="300" endPos="45500" dir="5400000" sy="-100000" algn="bl" rotWithShape="0"/>
                </a:effectLst>
              </a:rPr>
              <a:t>)</a:t>
            </a:r>
            <a:endParaRPr lang="en-US" altLang="zh-CN" sz="720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pattFill prst="dkUpDiag">
                <a:fgClr>
                  <a:schemeClr val="tx2"/>
                </a:fgClr>
                <a:bgClr>
                  <a:schemeClr val="tx2">
                    <a:lumMod val="20000"/>
                    <a:lumOff val="80000"/>
                  </a:schemeClr>
                </a:bgClr>
              </a:patt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outerShdw dist="38100" dir="2640000" algn="bl" rotWithShape="0">
                  <a:schemeClr val="tx2">
                    <a:lumMod val="75000"/>
                  </a:schemeClr>
                </a:outerShdw>
                <a:reflection blurRad="6350" stA="55000" endA="300" endPos="45500" dir="5400000" sy="-100000" algn="bl" rotWithShape="0"/>
              </a:effectLst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EB17A1-8BCA-47EF-83A4-B8176CF02594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3" name="灯片编号占位符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8FC20-CC98-40AF-B1CB-EB9835F6283E}" type="slidenum">
              <a:rPr lang="zh-CN" altLang="en-US"/>
              <a:t>1</a:t>
            </a:fld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 spd="slow" advClick="0" advTm="0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195830" y="1983105"/>
            <a:ext cx="7722235" cy="9772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sz="4800">
                <a:solidFill>
                  <a:srgbClr val="FF0000"/>
                </a:solidFill>
              </a:rPr>
              <a:t>回顾上节课所讲的主要内容</a:t>
            </a:r>
            <a:endParaRPr lang="zh-CN" altLang="en-US" sz="4800">
              <a:solidFill>
                <a:srgbClr val="FF0000"/>
              </a:solidFill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CCA92E-9063-4EEA-9123-913ADCF62AB6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1D998-3502-4209-BD5C-111BCB43AB5F}" type="slidenum">
              <a:rPr lang="zh-CN" altLang="en-US"/>
              <a:t>2</a:t>
            </a:fld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22" name="矩形 184321"/>
          <p:cNvSpPr>
            <a:spLocks noChangeArrowheads="1"/>
          </p:cNvSpPr>
          <p:nvPr/>
        </p:nvSpPr>
        <p:spPr bwMode="auto">
          <a:xfrm>
            <a:off x="1274763" y="2679700"/>
            <a:ext cx="2225040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zh-CN" altLang="en-US" sz="4000"/>
              <a:t>表达方式</a:t>
            </a:r>
            <a:endParaRPr lang="zh-CN" altLang="en-US" sz="4000"/>
          </a:p>
        </p:txBody>
      </p:sp>
      <p:sp>
        <p:nvSpPr>
          <p:cNvPr id="184323" name="左大括号 184322"/>
          <p:cNvSpPr/>
          <p:nvPr/>
        </p:nvSpPr>
        <p:spPr bwMode="auto">
          <a:xfrm>
            <a:off x="3935413" y="514350"/>
            <a:ext cx="288925" cy="5375275"/>
          </a:xfrm>
          <a:prstGeom prst="leftBrace">
            <a:avLst>
              <a:gd name="adj1" fmla="val 105856"/>
              <a:gd name="adj2" fmla="val 50000"/>
            </a:avLst>
          </a:prstGeom>
          <a:noFill/>
          <a:ln w="28575">
            <a:solidFill>
              <a:srgbClr val="FF0066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</a:pPr>
            <a:endParaRPr lang="zh-CN" altLang="en-US" sz="1800" b="0">
              <a:latin typeface="Arial" pitchFamily="34" charset="0"/>
              <a:ea typeface="楷体" panose="02010609060101010101" pitchFamily="49" charset="-122"/>
            </a:endParaRPr>
          </a:p>
        </p:txBody>
      </p:sp>
      <p:sp>
        <p:nvSpPr>
          <p:cNvPr id="184324" name="文本框 184323"/>
          <p:cNvSpPr txBox="1">
            <a:spLocks noChangeArrowheads="1"/>
          </p:cNvSpPr>
          <p:nvPr/>
        </p:nvSpPr>
        <p:spPr bwMode="auto">
          <a:xfrm>
            <a:off x="4260850" y="263525"/>
            <a:ext cx="9366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</a:pPr>
            <a:r>
              <a:rPr lang="zh-CN" altLang="en-US" sz="2800">
                <a:latin typeface="Arial" pitchFamily="34" charset="0"/>
              </a:rPr>
              <a:t>记叙</a:t>
            </a:r>
            <a:endParaRPr lang="zh-CN" altLang="en-US" sz="2800">
              <a:latin typeface="Arial" pitchFamily="34" charset="0"/>
            </a:endParaRPr>
          </a:p>
        </p:txBody>
      </p:sp>
      <p:sp>
        <p:nvSpPr>
          <p:cNvPr id="184325" name="矩形 184324"/>
          <p:cNvSpPr>
            <a:spLocks noChangeArrowheads="1"/>
          </p:cNvSpPr>
          <p:nvPr/>
        </p:nvSpPr>
        <p:spPr bwMode="auto">
          <a:xfrm>
            <a:off x="4295775" y="3097213"/>
            <a:ext cx="898525" cy="52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zh-CN" altLang="en-US" sz="2800">
                <a:latin typeface="Arial" pitchFamily="34" charset="0"/>
              </a:rPr>
              <a:t>议论</a:t>
            </a:r>
            <a:endParaRPr lang="zh-CN" altLang="en-US" sz="2800">
              <a:latin typeface="Arial" pitchFamily="34" charset="0"/>
            </a:endParaRPr>
          </a:p>
        </p:txBody>
      </p:sp>
      <p:sp>
        <p:nvSpPr>
          <p:cNvPr id="184326" name="矩形 184325"/>
          <p:cNvSpPr>
            <a:spLocks noChangeArrowheads="1"/>
          </p:cNvSpPr>
          <p:nvPr/>
        </p:nvSpPr>
        <p:spPr bwMode="auto">
          <a:xfrm>
            <a:off x="4224338" y="1341438"/>
            <a:ext cx="898525" cy="522287"/>
          </a:xfrm>
          <a:prstGeom prst="rect">
            <a:avLst/>
          </a:prstGeom>
          <a:solidFill>
            <a:srgbClr val="92D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zh-CN" altLang="en-US" sz="2800">
                <a:latin typeface="Arial" pitchFamily="34" charset="0"/>
              </a:rPr>
              <a:t>描写</a:t>
            </a:r>
            <a:endParaRPr lang="zh-CN" altLang="en-US" sz="2800">
              <a:latin typeface="Arial" pitchFamily="34" charset="0"/>
            </a:endParaRPr>
          </a:p>
        </p:txBody>
      </p:sp>
      <p:sp>
        <p:nvSpPr>
          <p:cNvPr id="184327" name="矩形 184326"/>
          <p:cNvSpPr>
            <a:spLocks noChangeArrowheads="1"/>
          </p:cNvSpPr>
          <p:nvPr/>
        </p:nvSpPr>
        <p:spPr bwMode="auto">
          <a:xfrm>
            <a:off x="4260850" y="5046663"/>
            <a:ext cx="898525" cy="522287"/>
          </a:xfrm>
          <a:prstGeom prst="rect">
            <a:avLst/>
          </a:prstGeom>
          <a:solidFill>
            <a:srgbClr val="92D05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zh-CN" altLang="en-US" sz="2800">
                <a:latin typeface="Arial" pitchFamily="34" charset="0"/>
              </a:rPr>
              <a:t>抒情</a:t>
            </a:r>
            <a:endParaRPr lang="zh-CN" altLang="en-US" sz="2800">
              <a:latin typeface="Arial" pitchFamily="34" charset="0"/>
            </a:endParaRPr>
          </a:p>
        </p:txBody>
      </p:sp>
      <p:sp>
        <p:nvSpPr>
          <p:cNvPr id="184328" name="文本框 184327"/>
          <p:cNvSpPr txBox="1">
            <a:spLocks noChangeArrowheads="1"/>
          </p:cNvSpPr>
          <p:nvPr/>
        </p:nvSpPr>
        <p:spPr bwMode="auto">
          <a:xfrm>
            <a:off x="5448300" y="669608"/>
            <a:ext cx="6557963" cy="138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0F29EF"/>
                </a:solidFill>
                <a:sym typeface="+mn-ea"/>
              </a:rPr>
              <a:t>正侧</a:t>
            </a:r>
            <a:r>
              <a:rPr lang="zh-CN" altLang="en-US" sz="2800">
                <a:solidFill>
                  <a:srgbClr val="FF0000"/>
                </a:solidFill>
                <a:sym typeface="+mn-ea"/>
              </a:rPr>
              <a:t>结合、</a:t>
            </a:r>
            <a:r>
              <a:rPr lang="zh-CN" altLang="en-US" sz="2800">
                <a:solidFill>
                  <a:srgbClr val="0F29EF"/>
                </a:solidFill>
                <a:sym typeface="+mn-ea"/>
              </a:rPr>
              <a:t>虚实</a:t>
            </a:r>
            <a:r>
              <a:rPr lang="zh-CN" altLang="en-US" sz="2800">
                <a:solidFill>
                  <a:srgbClr val="FF0000"/>
                </a:solidFill>
                <a:sym typeface="+mn-ea"/>
              </a:rPr>
              <a:t>结合、</a:t>
            </a:r>
            <a:r>
              <a:rPr lang="zh-CN" altLang="en-US" sz="2800">
                <a:solidFill>
                  <a:srgbClr val="0F29EF"/>
                </a:solidFill>
              </a:rPr>
              <a:t>动静</a:t>
            </a:r>
            <a:r>
              <a:rPr lang="zh-CN" altLang="en-US" sz="2800">
                <a:solidFill>
                  <a:srgbClr val="FF0000"/>
                </a:solidFill>
              </a:rPr>
              <a:t>结合、</a:t>
            </a:r>
            <a:r>
              <a:rPr lang="zh-CN" altLang="en-US" sz="2800">
                <a:solidFill>
                  <a:srgbClr val="0F29EF"/>
                </a:solidFill>
              </a:rPr>
              <a:t>点面</a:t>
            </a:r>
            <a:r>
              <a:rPr lang="zh-CN" altLang="en-US" sz="2800">
                <a:solidFill>
                  <a:srgbClr val="FF0000"/>
                </a:solidFill>
              </a:rPr>
              <a:t>结合、</a:t>
            </a:r>
            <a:r>
              <a:rPr lang="zh-CN" altLang="en-US" sz="2800">
                <a:solidFill>
                  <a:srgbClr val="0F29EF"/>
                </a:solidFill>
              </a:rPr>
              <a:t>粗笔</a:t>
            </a:r>
            <a:r>
              <a:rPr lang="zh-CN" altLang="en-US" sz="2800">
                <a:solidFill>
                  <a:srgbClr val="FF0000"/>
                </a:solidFill>
              </a:rPr>
              <a:t>勾勒（白描）、</a:t>
            </a:r>
            <a:r>
              <a:rPr lang="zh-CN" altLang="en-US" sz="2800">
                <a:solidFill>
                  <a:srgbClr val="0F29EF"/>
                </a:solidFill>
              </a:rPr>
              <a:t>细节</a:t>
            </a:r>
            <a:r>
              <a:rPr lang="zh-CN" altLang="en-US" sz="2800">
                <a:solidFill>
                  <a:srgbClr val="FF0000"/>
                </a:solidFill>
              </a:rPr>
              <a:t>描写（工笔）、</a:t>
            </a:r>
            <a:r>
              <a:rPr lang="zh-CN" altLang="en-US" sz="2800">
                <a:solidFill>
                  <a:srgbClr val="0F29EF"/>
                </a:solidFill>
              </a:rPr>
              <a:t>视听</a:t>
            </a:r>
            <a:r>
              <a:rPr lang="zh-CN" altLang="en-US" sz="2800">
                <a:solidFill>
                  <a:srgbClr val="FF0000"/>
                </a:solidFill>
              </a:rPr>
              <a:t>结合、</a:t>
            </a:r>
            <a:r>
              <a:rPr lang="zh-CN" altLang="en-US" sz="2800">
                <a:solidFill>
                  <a:srgbClr val="0F29EF"/>
                </a:solidFill>
              </a:rPr>
              <a:t>远近</a:t>
            </a:r>
            <a:r>
              <a:rPr lang="zh-CN" altLang="en-US" sz="2800">
                <a:solidFill>
                  <a:srgbClr val="FF0000"/>
                </a:solidFill>
              </a:rPr>
              <a:t>结合</a:t>
            </a:r>
            <a:r>
              <a:rPr lang="en-US" altLang="zh-CN" sz="2800">
                <a:solidFill>
                  <a:srgbClr val="0F29EF"/>
                </a:solidFill>
                <a:sym typeface="+mn-ea"/>
              </a:rPr>
              <a:t>…</a:t>
            </a:r>
            <a:endParaRPr lang="en-US" altLang="zh-CN" sz="2800">
              <a:solidFill>
                <a:srgbClr val="0F29EF"/>
              </a:solidFill>
              <a:sym typeface="+mn-ea"/>
            </a:endParaRPr>
          </a:p>
        </p:txBody>
      </p:sp>
      <p:sp>
        <p:nvSpPr>
          <p:cNvPr id="184329" name="左大括号 184328"/>
          <p:cNvSpPr/>
          <p:nvPr/>
        </p:nvSpPr>
        <p:spPr bwMode="auto">
          <a:xfrm>
            <a:off x="5194300" y="917575"/>
            <a:ext cx="71438" cy="1368425"/>
          </a:xfrm>
          <a:prstGeom prst="leftBrace">
            <a:avLst>
              <a:gd name="adj1" fmla="val 159540"/>
              <a:gd name="adj2" fmla="val 50000"/>
            </a:avLst>
          </a:prstGeom>
          <a:noFill/>
          <a:ln w="28575">
            <a:solidFill>
              <a:srgbClr val="FF0066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</a:pPr>
            <a:endParaRPr lang="zh-CN" altLang="en-US" sz="1800" b="0">
              <a:latin typeface="Arial" pitchFamily="34" charset="0"/>
              <a:ea typeface="楷体" panose="02010609060101010101" pitchFamily="49" charset="-122"/>
            </a:endParaRPr>
          </a:p>
        </p:txBody>
      </p:sp>
      <p:sp>
        <p:nvSpPr>
          <p:cNvPr id="184330" name="文本框 184329"/>
          <p:cNvSpPr txBox="1">
            <a:spLocks noChangeArrowheads="1"/>
          </p:cNvSpPr>
          <p:nvPr/>
        </p:nvSpPr>
        <p:spPr bwMode="auto">
          <a:xfrm>
            <a:off x="5448300" y="4175760"/>
            <a:ext cx="6224588" cy="2245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</a:rPr>
              <a:t>直接抒情</a:t>
            </a:r>
            <a:r>
              <a:rPr lang="en-US" altLang="zh-CN" sz="2800">
                <a:solidFill>
                  <a:srgbClr val="0F29EF"/>
                </a:solidFill>
              </a:rPr>
              <a:t>(</a:t>
            </a:r>
            <a:r>
              <a:rPr lang="zh-CN" altLang="en-US" sz="2800">
                <a:solidFill>
                  <a:srgbClr val="0F29E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直抒胸臆</a:t>
            </a:r>
            <a:r>
              <a:rPr lang="en-US" altLang="zh-CN" sz="2800">
                <a:solidFill>
                  <a:srgbClr val="0F29EF"/>
                </a:solidFill>
              </a:rPr>
              <a:t>)</a:t>
            </a:r>
            <a:endParaRPr lang="zh-CN" altLang="en-US" sz="2800">
              <a:solidFill>
                <a:srgbClr val="FF0000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ct val="50000"/>
              </a:spcBef>
            </a:pPr>
            <a:endParaRPr lang="zh-CN" altLang="en-US" sz="2800">
              <a:solidFill>
                <a:srgbClr val="FF0000"/>
              </a:solidFill>
            </a:endParaRPr>
          </a:p>
          <a:p>
            <a:pPr eaLnBrk="1" hangingPunct="1">
              <a:lnSpc>
                <a:spcPct val="10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</a:rPr>
              <a:t>间接抒情</a:t>
            </a:r>
            <a:r>
              <a:rPr lang="zh-CN" altLang="en-US" sz="2800">
                <a:solidFill>
                  <a:srgbClr val="0F29EF"/>
                </a:solidFill>
              </a:rPr>
              <a:t>（</a:t>
            </a:r>
            <a:r>
              <a:rPr lang="zh-CN" altLang="en-US" sz="2800">
                <a:solidFill>
                  <a:srgbClr val="0F29EF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借景抒情、托物言志、用典抒情、借古讽今、情景交融</a:t>
            </a:r>
            <a:r>
              <a:rPr lang="zh-CN" altLang="en-US" sz="2800">
                <a:solidFill>
                  <a:srgbClr val="0F29EF"/>
                </a:solidFill>
              </a:rPr>
              <a:t>）</a:t>
            </a:r>
            <a:r>
              <a:rPr lang="en-US" altLang="zh-CN" sz="2800">
                <a:solidFill>
                  <a:srgbClr val="0F29EF"/>
                </a:solidFill>
              </a:rPr>
              <a:t>…</a:t>
            </a:r>
            <a:endParaRPr lang="en-US" altLang="zh-CN" sz="2800">
              <a:solidFill>
                <a:srgbClr val="0F29EF"/>
              </a:solidFill>
            </a:endParaRPr>
          </a:p>
        </p:txBody>
      </p:sp>
      <p:sp>
        <p:nvSpPr>
          <p:cNvPr id="184331" name="左大括号 184330"/>
          <p:cNvSpPr/>
          <p:nvPr/>
        </p:nvSpPr>
        <p:spPr bwMode="auto">
          <a:xfrm>
            <a:off x="5194300" y="4292600"/>
            <a:ext cx="180975" cy="2030413"/>
          </a:xfrm>
          <a:prstGeom prst="leftBrace">
            <a:avLst>
              <a:gd name="adj1" fmla="val 71627"/>
              <a:gd name="adj2" fmla="val 50000"/>
            </a:avLst>
          </a:prstGeom>
          <a:noFill/>
          <a:ln w="28575">
            <a:solidFill>
              <a:srgbClr val="FF0066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eaLnBrk="1" hangingPunct="1">
              <a:lnSpc>
                <a:spcPct val="100000"/>
              </a:lnSpc>
            </a:pPr>
            <a:endParaRPr lang="zh-CN" altLang="en-US" sz="1800" b="0">
              <a:latin typeface="Arial" pitchFamily="34" charset="0"/>
              <a:ea typeface="楷体" panose="02010609060101010101" pitchFamily="49" charset="-122"/>
            </a:endParaRPr>
          </a:p>
        </p:txBody>
      </p:sp>
      <p:sp>
        <p:nvSpPr>
          <p:cNvPr id="184332" name="直接连接符 184331"/>
          <p:cNvSpPr>
            <a:spLocks noChangeShapeType="1"/>
          </p:cNvSpPr>
          <p:nvPr/>
        </p:nvSpPr>
        <p:spPr bwMode="auto">
          <a:xfrm>
            <a:off x="4349750" y="1863725"/>
            <a:ext cx="647700" cy="0"/>
          </a:xfrm>
          <a:prstGeom prst="line">
            <a:avLst/>
          </a:prstGeom>
          <a:noFill/>
          <a:ln w="28575">
            <a:solidFill>
              <a:srgbClr val="FF006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333" name="直接连接符 184332"/>
          <p:cNvSpPr>
            <a:spLocks noChangeShapeType="1"/>
          </p:cNvSpPr>
          <p:nvPr/>
        </p:nvSpPr>
        <p:spPr bwMode="auto">
          <a:xfrm>
            <a:off x="4349750" y="5503863"/>
            <a:ext cx="647700" cy="0"/>
          </a:xfrm>
          <a:prstGeom prst="line">
            <a:avLst/>
          </a:prstGeom>
          <a:noFill/>
          <a:ln w="28575">
            <a:solidFill>
              <a:srgbClr val="FF0066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230" name="文本框 1"/>
          <p:cNvSpPr txBox="1">
            <a:spLocks noChangeArrowheads="1"/>
          </p:cNvSpPr>
          <p:nvPr/>
        </p:nvSpPr>
        <p:spPr bwMode="auto">
          <a:xfrm>
            <a:off x="1195070" y="3512185"/>
            <a:ext cx="247840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742950" indent="-28575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11430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6002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2057400" indent="-228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algn="r" eaLnBrk="1" hangingPunct="1">
              <a:lnSpc>
                <a:spcPct val="100000"/>
              </a:lnSpc>
            </a:pPr>
            <a:r>
              <a:rPr lang="zh-CN" altLang="en-US" sz="3200" b="0">
                <a:solidFill>
                  <a:srgbClr val="0F29EF"/>
                </a:solidFill>
                <a:sym typeface="+mn-ea"/>
              </a:rPr>
              <a:t>【描写手法】</a:t>
            </a:r>
            <a:endParaRPr lang="zh-CN" altLang="en-US" sz="3200" b="0">
              <a:solidFill>
                <a:srgbClr val="0F29EF"/>
              </a:solidFill>
            </a:endParaRPr>
          </a:p>
          <a:p>
            <a:pPr algn="r" eaLnBrk="1" hangingPunct="1">
              <a:lnSpc>
                <a:spcPct val="100000"/>
              </a:lnSpc>
            </a:pPr>
            <a:r>
              <a:rPr lang="zh-CN" altLang="en-US" sz="3200" b="0">
                <a:solidFill>
                  <a:srgbClr val="0F29EF"/>
                </a:solidFill>
              </a:rPr>
              <a:t>【抒情方式】</a:t>
            </a:r>
            <a:endParaRPr lang="zh-CN" altLang="en-US" sz="3200" b="0">
              <a:solidFill>
                <a:srgbClr val="0F29EF"/>
              </a:solidFill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5C3921-999D-485C-A9F4-0F258374FBE3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2D8E5-2D44-47DD-9E80-E85A5ACC5187}" type="slidenum">
              <a:rPr lang="zh-CN" altLang="en-US"/>
              <a:t>3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43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43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84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4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84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4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4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4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4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43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4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4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4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4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4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84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43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843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843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84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84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4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4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843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84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84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24" grpId="0"/>
      <p:bldP spid="184325" grpId="0"/>
      <p:bldP spid="184326" grpId="0"/>
      <p:bldP spid="184327" grpId="0"/>
      <p:bldP spid="184328" grpId="0"/>
      <p:bldP spid="184330" grpId="0"/>
      <p:bldP spid="92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81635" y="1270"/>
            <a:ext cx="11356340" cy="68084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</a:rPr>
              <a:t>    a</a:t>
            </a:r>
            <a:r>
              <a:rPr lang="zh-CN" altLang="en-US" sz="2800">
                <a:solidFill>
                  <a:srgbClr val="FF0000"/>
                </a:solidFill>
              </a:rPr>
              <a:t>、描写角度</a:t>
            </a:r>
            <a:endParaRPr lang="zh-CN" altLang="en-US" sz="2800"/>
          </a:p>
          <a:p>
            <a:pPr>
              <a:lnSpc>
                <a:spcPct val="130000"/>
              </a:lnSpc>
            </a:pPr>
            <a:r>
              <a:rPr lang="zh-CN" altLang="en-US" sz="2800"/>
              <a:t>　　描写要有层次性——</a:t>
            </a:r>
            <a:r>
              <a:rPr lang="zh-CN" altLang="en-US" sz="2800">
                <a:solidFill>
                  <a:srgbClr val="FF0000"/>
                </a:solidFill>
              </a:rPr>
              <a:t>由远到近</a:t>
            </a:r>
            <a:r>
              <a:rPr lang="zh-CN" altLang="en-US" sz="2800"/>
              <a:t>或</a:t>
            </a:r>
            <a:r>
              <a:rPr lang="zh-CN" altLang="en-US" sz="2800">
                <a:solidFill>
                  <a:srgbClr val="FF0000"/>
                </a:solidFill>
              </a:rPr>
              <a:t>由下而上</a:t>
            </a:r>
            <a:r>
              <a:rPr lang="zh-CN" altLang="en-US" sz="2800"/>
              <a:t>等。看同一景物，观察者所处的方位不同、角度不同，</a:t>
            </a:r>
            <a:r>
              <a:rPr lang="zh-CN" altLang="en-US" sz="2800">
                <a:solidFill>
                  <a:srgbClr val="FF0000"/>
                </a:solidFill>
              </a:rPr>
              <a:t>俯视</a:t>
            </a:r>
            <a:r>
              <a:rPr lang="zh-CN" altLang="en-US" sz="2800"/>
              <a:t>、</a:t>
            </a:r>
            <a:r>
              <a:rPr lang="zh-CN" altLang="en-US" sz="2800">
                <a:solidFill>
                  <a:srgbClr val="FF0000"/>
                </a:solidFill>
              </a:rPr>
              <a:t>仰视</a:t>
            </a:r>
            <a:r>
              <a:rPr lang="zh-CN" altLang="en-US" sz="2800"/>
              <a:t>、</a:t>
            </a:r>
            <a:r>
              <a:rPr lang="zh-CN" altLang="en-US" sz="2800">
                <a:solidFill>
                  <a:srgbClr val="FF0000"/>
                </a:solidFill>
              </a:rPr>
              <a:t>远眺</a:t>
            </a:r>
            <a:r>
              <a:rPr lang="zh-CN" altLang="en-US" sz="2800"/>
              <a:t>、</a:t>
            </a:r>
            <a:r>
              <a:rPr lang="zh-CN" altLang="en-US" sz="2800">
                <a:solidFill>
                  <a:srgbClr val="FF0000"/>
                </a:solidFill>
              </a:rPr>
              <a:t>近看</a:t>
            </a:r>
            <a:r>
              <a:rPr lang="zh-CN" altLang="en-US" sz="2800"/>
              <a:t>，视觉形象会呈现千姿百态，变化万千。</a:t>
            </a:r>
            <a:r>
              <a:rPr lang="zh-CN" altLang="en-US" sz="2800">
                <a:solidFill>
                  <a:srgbClr val="FF0000"/>
                </a:solidFill>
              </a:rPr>
              <a:t>从不同角度描写，会使读者对所描写的景物产生更加全面的认识，获得更完美的体验</a:t>
            </a:r>
            <a:r>
              <a:rPr lang="zh-CN" altLang="en-US" sz="2800"/>
              <a:t>。</a:t>
            </a:r>
            <a:endParaRPr lang="zh-CN" altLang="en-US" sz="2800"/>
          </a:p>
          <a:p>
            <a:pPr>
              <a:lnSpc>
                <a:spcPct val="130000"/>
              </a:lnSpc>
            </a:pPr>
            <a:r>
              <a:rPr lang="zh-CN" altLang="en-US" sz="2800"/>
              <a:t>　　如杜牧的《山行》：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远上寒山石径斜，白云生处有人家。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（远）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停车坐爱枫林晚，霜叶红于二月花。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（近）</a:t>
            </a:r>
            <a:endParaRPr lang="zh-CN" altLang="en-US" sz="2800"/>
          </a:p>
          <a:p>
            <a:pPr>
              <a:lnSpc>
                <a:spcPct val="130000"/>
              </a:lnSpc>
            </a:pPr>
            <a:r>
              <a:rPr lang="zh-CN" altLang="en-US" sz="2800"/>
              <a:t>    头两句描绘了秋山远景。第一句描写了秋山高远的景象，表现了诗人勇于攀登的精神。第二句描写了秋山中的一个特定场景，在白云浮动的天空下有几户人家隐约可见。后两句描绘了秋山近景。“霜叶红于二月花”一句，生机勃勃，鲜艳夺目，清新刚劲，形象鲜明，给人一种秋光胜似春光的美感。描写角度：</a:t>
            </a:r>
            <a:r>
              <a:rPr lang="zh-CN" altLang="en-US" sz="2800">
                <a:solidFill>
                  <a:srgbClr val="FF0000"/>
                </a:solidFill>
              </a:rPr>
              <a:t>由远到近</a:t>
            </a:r>
            <a:r>
              <a:rPr lang="zh-CN" altLang="en-US" sz="2800"/>
              <a:t>。</a:t>
            </a:r>
            <a:endParaRPr lang="zh-CN" altLang="en-US" sz="280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CCA92E-9063-4EEA-9123-913ADCF62AB6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1D998-3502-4209-BD5C-111BCB43AB5F}" type="slidenum">
              <a:rPr lang="zh-CN" altLang="en-US"/>
              <a:t>4</a:t>
            </a:fld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内容占位符 2"/>
          <p:cNvSpPr>
            <a:spLocks noGrp="1"/>
          </p:cNvSpPr>
          <p:nvPr>
            <p:ph idx="4294967295"/>
          </p:nvPr>
        </p:nvSpPr>
        <p:spPr>
          <a:xfrm>
            <a:off x="301625" y="133985"/>
            <a:ext cx="11520805" cy="6448425"/>
          </a:xfrm>
        </p:spPr>
        <p:txBody>
          <a:bodyPr/>
          <a:lstStyle/>
          <a:p>
            <a:pPr marL="0" indent="622300" algn="just" eaLnBrk="1" hangingPunct="1">
              <a:lnSpc>
                <a:spcPct val="13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  b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、描写内容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(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视觉与听觉相结合等等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Times New Roman" panose="02020603050405020304" pitchFamily="18" charset="0"/>
              </a:rPr>
              <a:t>)</a:t>
            </a:r>
            <a:endParaRPr lang="en-US" altLang="zh-CN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Times New Roman" panose="02020603050405020304" pitchFamily="18" charset="0"/>
            </a:endParaRPr>
          </a:p>
          <a:p>
            <a:pPr marL="0" indent="622300" algn="just" eaLnBrk="1" hangingPunct="1">
              <a:lnSpc>
                <a:spcPct val="13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 描写要从不同角度，以增强描写的立体感。描写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大多采用视觉描写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，但为了多方面地表现所写之物的特点，更加方便抒发感情，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常常辅之以听觉、嗅觉、触觉、味觉</a:t>
            </a:r>
            <a:r>
              <a:rPr lang="zh-CN" altLang="en-US" sz="2800" b="1">
                <a:solidFill>
                  <a:schemeClr val="tx1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等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。       </a:t>
            </a:r>
            <a:endParaRPr lang="zh-CN" altLang="en-US" sz="2800" b="1">
              <a:solidFill>
                <a:srgbClr val="000000"/>
              </a:solidFill>
              <a:latin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622300" algn="just" eaLnBrk="1" hangingPunct="1">
              <a:lnSpc>
                <a:spcPct val="13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 如唐代诗人王建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《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江馆</a:t>
            </a:r>
            <a:r>
              <a:rPr lang="en-US" altLang="zh-CN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》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：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水面细风生，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（触觉）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菱歌慢慢声。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（听觉）</a:t>
            </a:r>
            <a:r>
              <a:rPr lang="zh-CN" altLang="en-US" sz="28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客亭临小市，灯火夜妆明。</a:t>
            </a:r>
            <a:r>
              <a:rPr lang="zh-CN" altLang="en-US" sz="28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（视觉）</a:t>
            </a:r>
            <a:endParaRPr lang="zh-CN" altLang="en-US" sz="2800" b="1">
              <a:solidFill>
                <a:srgbClr val="000000"/>
              </a:solidFill>
              <a:latin typeface="宋体" panose="02010600030101010101" pitchFamily="2" charset="-122"/>
              <a:cs typeface="Times New Roman" panose="02020603050405020304" pitchFamily="18" charset="0"/>
            </a:endParaRPr>
          </a:p>
          <a:p>
            <a:pPr marL="0" indent="622300" algn="just" eaLnBrk="1" hangingPunct="1">
              <a:lnSpc>
                <a:spcPct val="13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 他熟练地运用各种感官，描写了一幅清新的江馆夜市图。“水面细风生”是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触觉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，写的是清风徐来，水波微兴。“菱歌慢慢声”是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听觉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，采莲小调婉转柔美，舒缓悠扬。“灯火夜妆明”是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视觉</a:t>
            </a:r>
            <a:r>
              <a:rPr lang="zh-CN" altLang="en-US" sz="2800" b="1">
                <a:solidFill>
                  <a:srgbClr val="00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，不远处有明亮的灯光，灯光下，有盛装女子婉丽的身影。</a:t>
            </a:r>
            <a:r>
              <a:rPr lang="zh-CN" altLang="en-US" sz="2800" b="1">
                <a:solidFill>
                  <a:srgbClr val="FF0000"/>
                </a:solidFill>
                <a:latin typeface="宋体" panose="02010600030101010101" pitchFamily="2" charset="-122"/>
                <a:cs typeface="Times New Roman" panose="02020603050405020304" pitchFamily="18" charset="0"/>
              </a:rPr>
              <a:t>这首旅宿诗，透露出作者领略江边夜市时悠闲欣喜的感情。</a:t>
            </a:r>
            <a:endParaRPr lang="zh-CN" altLang="en-US" sz="2800" b="1">
              <a:solidFill>
                <a:srgbClr val="FF0000"/>
              </a:solidFill>
              <a:latin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CCA92E-9063-4EEA-9123-913ADCF62AB6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1D998-3502-4209-BD5C-111BCB43AB5F}" type="slidenum">
              <a:rPr lang="zh-CN" altLang="en-US"/>
              <a:t>5</a:t>
            </a:fld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492125" y="1111885"/>
            <a:ext cx="11231245" cy="521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zh-CN" altLang="en-US"/>
              <a:t>　　</a:t>
            </a:r>
            <a:r>
              <a:rPr lang="zh-CN" altLang="en-US" sz="3200"/>
              <a:t>1、</a:t>
            </a:r>
            <a:r>
              <a:rPr lang="zh-CN" altLang="en-US" sz="3200">
                <a:solidFill>
                  <a:srgbClr val="FF0000"/>
                </a:solidFill>
              </a:rPr>
              <a:t>正面描写</a:t>
            </a:r>
            <a:r>
              <a:rPr lang="zh-CN" altLang="en-US" sz="3200"/>
              <a:t>和</a:t>
            </a:r>
            <a:r>
              <a:rPr lang="zh-CN" altLang="en-US" sz="3200">
                <a:solidFill>
                  <a:srgbClr val="FF0000"/>
                </a:solidFill>
              </a:rPr>
              <a:t>侧面描写</a:t>
            </a:r>
            <a:endParaRPr lang="zh-CN" altLang="en-US" sz="3200"/>
          </a:p>
          <a:p>
            <a:pPr>
              <a:lnSpc>
                <a:spcPct val="170000"/>
              </a:lnSpc>
            </a:pPr>
            <a:r>
              <a:rPr lang="zh-CN" altLang="en-US" sz="3200"/>
              <a:t>　　（1）</a:t>
            </a:r>
            <a:r>
              <a:rPr lang="zh-CN" altLang="en-US" sz="3200">
                <a:solidFill>
                  <a:srgbClr val="FF0000"/>
                </a:solidFill>
              </a:rPr>
              <a:t>正面描写</a:t>
            </a:r>
            <a:r>
              <a:rPr lang="zh-CN" altLang="en-US" sz="3200"/>
              <a:t>：正面描写，也称</a:t>
            </a:r>
            <a:r>
              <a:rPr lang="zh-CN" altLang="en-US" sz="3200">
                <a:solidFill>
                  <a:srgbClr val="FF0000"/>
                </a:solidFill>
              </a:rPr>
              <a:t>直接描写</a:t>
            </a:r>
            <a:r>
              <a:rPr lang="zh-CN" altLang="en-US" sz="3200"/>
              <a:t>。指对描写对象直接进行描写。</a:t>
            </a:r>
            <a:endParaRPr lang="zh-CN" altLang="en-US" sz="3200"/>
          </a:p>
          <a:p>
            <a:pPr>
              <a:lnSpc>
                <a:spcPct val="170000"/>
              </a:lnSpc>
            </a:pPr>
            <a:r>
              <a:rPr lang="zh-CN" altLang="en-US" sz="3200"/>
              <a:t>　　如：</a:t>
            </a:r>
            <a:r>
              <a:rPr lang="zh-CN" altLang="en-US" sz="3200" u="sng">
                <a:latin typeface="楷体" panose="02010609060101010101" pitchFamily="49" charset="-122"/>
                <a:ea typeface="楷体" panose="02010609060101010101" pitchFamily="49" charset="-122"/>
              </a:rPr>
              <a:t>乱石穿空，惊涛拍岸，卷起千堆雪</a:t>
            </a:r>
            <a:r>
              <a:rPr lang="zh-CN" altLang="en-US" sz="3200"/>
              <a:t>。</a:t>
            </a:r>
            <a:endParaRPr lang="zh-CN" altLang="en-US" sz="3200"/>
          </a:p>
          <a:p>
            <a:pPr>
              <a:lnSpc>
                <a:spcPct val="170000"/>
              </a:lnSpc>
            </a:pPr>
            <a:r>
              <a:rPr lang="zh-CN" altLang="en-US" sz="3200"/>
              <a:t>　　白居易《杨柳枝词》：</a:t>
            </a:r>
            <a:r>
              <a:rPr lang="zh-CN" altLang="en-US" sz="3200" u="sng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一树春风千万枝，嫩于金色软于丝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。永丰西角荒园里，尽日无人属阿谁？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296035" y="365125"/>
            <a:ext cx="4166235" cy="681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sym typeface="+mn-ea"/>
              </a:rPr>
              <a:t>c</a:t>
            </a:r>
            <a:r>
              <a:rPr lang="zh-CN" altLang="en-US" sz="3200">
                <a:solidFill>
                  <a:srgbClr val="FF0000"/>
                </a:solidFill>
                <a:sym typeface="+mn-ea"/>
              </a:rPr>
              <a:t>、描写内容方法</a:t>
            </a:r>
            <a:endParaRPr lang="zh-CN" altLang="en-US" sz="3200">
              <a:solidFill>
                <a:srgbClr val="FF0000"/>
              </a:solidFill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5C3921-999D-485C-A9F4-0F258374FBE3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2D8E5-2D44-47DD-9E80-E85A5ACC5187}" type="slidenum">
              <a:rPr lang="zh-CN" altLang="en-US"/>
              <a:t>6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538480" y="63500"/>
            <a:ext cx="11120755" cy="66160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/>
              <a:t>　　</a:t>
            </a:r>
            <a:r>
              <a:rPr lang="zh-CN" altLang="en-US" sz="2800"/>
              <a:t>1、</a:t>
            </a:r>
            <a:r>
              <a:rPr lang="zh-CN" altLang="en-US" sz="2800">
                <a:solidFill>
                  <a:srgbClr val="FF0000"/>
                </a:solidFill>
              </a:rPr>
              <a:t>正面描写</a:t>
            </a:r>
            <a:r>
              <a:rPr lang="zh-CN" altLang="en-US" sz="2800"/>
              <a:t>和</a:t>
            </a:r>
            <a:r>
              <a:rPr lang="zh-CN" altLang="en-US" sz="2800">
                <a:solidFill>
                  <a:srgbClr val="FF0000"/>
                </a:solidFill>
              </a:rPr>
              <a:t>侧面描写</a:t>
            </a:r>
            <a:endParaRPr lang="zh-CN" altLang="en-US" sz="2800"/>
          </a:p>
          <a:p>
            <a:pPr>
              <a:lnSpc>
                <a:spcPct val="100000"/>
              </a:lnSpc>
            </a:pPr>
            <a:r>
              <a:rPr lang="zh-CN" altLang="en-US" sz="2800"/>
              <a:t>　　（2）</a:t>
            </a:r>
            <a:r>
              <a:rPr lang="zh-CN" altLang="en-US" sz="2800">
                <a:solidFill>
                  <a:srgbClr val="FF0000"/>
                </a:solidFill>
              </a:rPr>
              <a:t>侧面描写</a:t>
            </a:r>
            <a:r>
              <a:rPr lang="zh-CN" altLang="en-US" sz="2800"/>
              <a:t>：也称</a:t>
            </a:r>
            <a:r>
              <a:rPr lang="zh-CN" altLang="en-US" sz="2800">
                <a:solidFill>
                  <a:srgbClr val="FF0000"/>
                </a:solidFill>
              </a:rPr>
              <a:t>间接描写</a:t>
            </a:r>
            <a:r>
              <a:rPr lang="zh-CN" altLang="en-US" sz="2800"/>
              <a:t>。指对描写对象不直接进行描写，而从其他人物的态度、议论、评价等方面达到间接表现事物的目的。</a:t>
            </a:r>
            <a:endParaRPr lang="zh-CN" altLang="en-US" sz="2800"/>
          </a:p>
          <a:p>
            <a:pPr>
              <a:lnSpc>
                <a:spcPct val="100000"/>
              </a:lnSpc>
            </a:pPr>
            <a:r>
              <a:rPr lang="zh-CN" altLang="en-US" sz="2800"/>
              <a:t>　　如：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已讶</a:t>
            </a:r>
            <a:r>
              <a:rPr lang="zh-CN" altLang="en-US" sz="2800" u="sng">
                <a:latin typeface="楷体" panose="02010609060101010101" pitchFamily="49" charset="-122"/>
                <a:ea typeface="楷体" panose="02010609060101010101" pitchFamily="49" charset="-122"/>
              </a:rPr>
              <a:t>衾枕冷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，复见</a:t>
            </a:r>
            <a:r>
              <a:rPr lang="zh-CN" altLang="en-US" sz="2800" u="sng">
                <a:latin typeface="楷体" panose="02010609060101010101" pitchFamily="49" charset="-122"/>
                <a:ea typeface="楷体" panose="02010609060101010101" pitchFamily="49" charset="-122"/>
              </a:rPr>
              <a:t>窗户明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。夜深知雪重，时闻</a:t>
            </a:r>
            <a:r>
              <a:rPr lang="zh-CN" altLang="en-US" sz="2800" u="sng">
                <a:latin typeface="楷体" panose="02010609060101010101" pitchFamily="49" charset="-122"/>
                <a:ea typeface="楷体" panose="02010609060101010101" pitchFamily="49" charset="-122"/>
              </a:rPr>
              <a:t>折竹声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zh-CN" altLang="en-US" sz="2400" b="0"/>
              <a:t>（白居易《夜雪》）</a:t>
            </a:r>
            <a:endParaRPr lang="zh-CN" altLang="en-US" sz="2400" b="0"/>
          </a:p>
          <a:p>
            <a:pPr>
              <a:lnSpc>
                <a:spcPct val="100000"/>
              </a:lnSpc>
            </a:pPr>
            <a:r>
              <a:rPr lang="zh-CN" altLang="en-US" sz="2800"/>
              <a:t>　　作者从三个侧面来表现夜雪之大这一主题：一、从“衾枕冷”写，写被子、枕头的冷，衬托雪之大，这是从触觉的角度来写。二、从“窗户明”来写，这是视觉所见，雪越大，就越明亮，看到的越明亮，反映雪也就越大。三、从“折竹声”来写，是听到的，雪大，积压在竹上的雪就多，竹子自然就会被压折，“折竹声”自然烘托雪大。</a:t>
            </a:r>
            <a:endParaRPr lang="zh-CN" altLang="en-US" sz="2800"/>
          </a:p>
          <a:p>
            <a:pPr>
              <a:lnSpc>
                <a:spcPct val="100000"/>
              </a:lnSpc>
            </a:pPr>
            <a:r>
              <a:rPr lang="zh-CN" altLang="en-US" sz="2800"/>
              <a:t>　　又如：《陌上桑》：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头上倭堕髻，耳中明月珠。缃绮为下裙，紫绮为上襦。</a:t>
            </a:r>
            <a:r>
              <a:rPr lang="zh-CN" altLang="en-US" sz="2800" u="sng">
                <a:latin typeface="楷体" panose="02010609060101010101" pitchFamily="49" charset="-122"/>
                <a:ea typeface="楷体" panose="02010609060101010101" pitchFamily="49" charset="-122"/>
              </a:rPr>
              <a:t>行者见罗敷，下担捋髭须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zh-CN" altLang="en-US" sz="2800" u="sng">
                <a:latin typeface="楷体" panose="02010609060101010101" pitchFamily="49" charset="-122"/>
                <a:ea typeface="楷体" panose="02010609060101010101" pitchFamily="49" charset="-122"/>
              </a:rPr>
              <a:t>少年见罗敷，脱帽着帩头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zh-CN" altLang="en-US" sz="2800" u="sng">
                <a:latin typeface="楷体" panose="02010609060101010101" pitchFamily="49" charset="-122"/>
                <a:ea typeface="楷体" panose="02010609060101010101" pitchFamily="49" charset="-122"/>
              </a:rPr>
              <a:t>耕者忘其犁，锄者忘其锄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zh-CN" altLang="en-US" sz="2800" u="sng">
                <a:latin typeface="楷体" panose="02010609060101010101" pitchFamily="49" charset="-122"/>
                <a:ea typeface="楷体" panose="02010609060101010101" pitchFamily="49" charset="-122"/>
              </a:rPr>
              <a:t>来归相怨怒，但坐观罗敷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/>
          </a:p>
          <a:p>
            <a:pPr>
              <a:lnSpc>
                <a:spcPct val="100000"/>
              </a:lnSpc>
            </a:pPr>
            <a:r>
              <a:rPr lang="zh-CN" altLang="en-US" sz="2800"/>
              <a:t>　　借“行者”“少年”“耕者”“锄者”等的反应来烘托秦罗敷惊人的美貌。</a:t>
            </a:r>
            <a:endParaRPr lang="zh-CN" altLang="en-US" sz="280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5C3921-999D-485C-A9F4-0F258374FBE3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2D8E5-2D44-47DD-9E80-E85A5ACC5187}" type="slidenum">
              <a:rPr lang="zh-CN" altLang="en-US"/>
              <a:t>7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414655" y="-133350"/>
            <a:ext cx="11372850" cy="68935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/>
              <a:t>　　</a:t>
            </a:r>
            <a:r>
              <a:rPr lang="zh-CN" altLang="en-US" sz="3200"/>
              <a:t>2、</a:t>
            </a:r>
            <a:r>
              <a:rPr lang="zh-CN" altLang="en-US" sz="3200">
                <a:solidFill>
                  <a:srgbClr val="FF0000"/>
                </a:solidFill>
              </a:rPr>
              <a:t>虚实结合</a:t>
            </a:r>
            <a:endParaRPr lang="zh-CN" altLang="en-US"/>
          </a:p>
          <a:p>
            <a:pPr>
              <a:lnSpc>
                <a:spcPct val="140000"/>
              </a:lnSpc>
            </a:pPr>
            <a:r>
              <a:rPr lang="zh-CN" altLang="en-US" sz="2800"/>
              <a:t>　　</a:t>
            </a:r>
            <a:r>
              <a:rPr lang="zh-CN" altLang="en-US" sz="2800">
                <a:solidFill>
                  <a:srgbClr val="FF0000"/>
                </a:solidFill>
              </a:rPr>
              <a:t>眼前之景为实，想象联想之景为虚</a:t>
            </a:r>
            <a:r>
              <a:rPr lang="zh-CN" altLang="en-US" sz="2800"/>
              <a:t>；</a:t>
            </a:r>
            <a:r>
              <a:rPr lang="zh-CN" altLang="en-US" sz="2800">
                <a:solidFill>
                  <a:srgbClr val="FF0000"/>
                </a:solidFill>
              </a:rPr>
              <a:t>景物为实，情感为虚</a:t>
            </a:r>
            <a:r>
              <a:rPr lang="zh-CN" altLang="en-US" sz="2800"/>
              <a:t>；</a:t>
            </a:r>
            <a:endParaRPr lang="zh-CN" altLang="en-US" sz="2800"/>
          </a:p>
          <a:p>
            <a:pPr>
              <a:lnSpc>
                <a:spcPct val="140000"/>
              </a:lnSpc>
            </a:pPr>
            <a:r>
              <a:rPr lang="zh-CN" altLang="en-US" sz="2800"/>
              <a:t>　　</a:t>
            </a:r>
            <a:r>
              <a:rPr lang="zh-CN" altLang="en-US" sz="2800">
                <a:solidFill>
                  <a:srgbClr val="FF0000"/>
                </a:solidFill>
              </a:rPr>
              <a:t>形象为实，抽象为虚</a:t>
            </a:r>
            <a:r>
              <a:rPr lang="zh-CN" altLang="en-US" sz="2800"/>
              <a:t>；</a:t>
            </a:r>
            <a:r>
              <a:rPr lang="zh-CN" altLang="en-US" sz="2800">
                <a:solidFill>
                  <a:srgbClr val="FF0000"/>
                </a:solidFill>
              </a:rPr>
              <a:t>有限为实，无限为虚</a:t>
            </a:r>
            <a:r>
              <a:rPr lang="zh-CN" altLang="en-US" sz="2800"/>
              <a:t>。</a:t>
            </a:r>
            <a:endParaRPr lang="zh-CN" altLang="en-US" sz="2800"/>
          </a:p>
          <a:p>
            <a:pPr>
              <a:lnSpc>
                <a:spcPct val="140000"/>
              </a:lnSpc>
            </a:pPr>
            <a:r>
              <a:rPr lang="zh-CN" altLang="en-US" sz="2800"/>
              <a:t>　　李白《望庐山瀑布》：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日照香炉生紫烟，遥看瀑布挂前川。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（实写）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飞流直下三千尺，疑是银河落九天。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（虚写）</a:t>
            </a:r>
            <a:endParaRPr lang="zh-CN" altLang="en-US" sz="2800"/>
          </a:p>
          <a:p>
            <a:pPr>
              <a:lnSpc>
                <a:spcPct val="140000"/>
              </a:lnSpc>
            </a:pPr>
            <a:r>
              <a:rPr lang="zh-CN" altLang="en-US" sz="2800"/>
              <a:t>　　李商隐《夜雨寄北》：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君问归期未有期，巴山夜雨涨秋池。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（实写）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何当共剪西窗烛，却话巴山夜雨时。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（虚写）</a:t>
            </a:r>
            <a:endParaRPr lang="zh-CN" altLang="en-US" sz="2800"/>
          </a:p>
          <a:p>
            <a:pPr>
              <a:lnSpc>
                <a:spcPct val="140000"/>
              </a:lnSpc>
            </a:pPr>
            <a:r>
              <a:rPr lang="zh-CN" altLang="en-US" sz="2800"/>
              <a:t>　　后两句是对未来团聚时的幸福想象。那时诗人返回故乡，同妻子在西屋的窗下窃窃私语，情深意长，彻夜不眠，以致蜡烛结出了蕊花。他们剪去蕊花，言不尽重逢后的喜悦。这首诗既描写了今日身处巴山倾听秋雨时的寂寥之苦，又想象了来日聚首之时的幸福欢乐。</a:t>
            </a:r>
            <a:endParaRPr lang="zh-CN" altLang="en-US" sz="280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5C3921-999D-485C-A9F4-0F258374FBE3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2D8E5-2D44-47DD-9E80-E85A5ACC5187}" type="slidenum">
              <a:rPr lang="zh-CN" altLang="en-US"/>
              <a:t>8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760730" y="1761490"/>
            <a:ext cx="10593705" cy="3745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 algn="ctr">
              <a:lnSpc>
                <a:spcPct val="180000"/>
              </a:lnSpc>
            </a:pPr>
            <a:r>
              <a:rPr lang="zh-CN" altLang="en-US" sz="4400">
                <a:solidFill>
                  <a:schemeClr val="tx1"/>
                </a:solidFill>
              </a:rPr>
              <a:t>第二课时</a:t>
            </a:r>
            <a:endParaRPr lang="zh-CN" altLang="en-US" sz="4400">
              <a:solidFill>
                <a:srgbClr val="FF0000"/>
              </a:solidFill>
            </a:endParaRPr>
          </a:p>
          <a:p>
            <a:pPr algn="l">
              <a:lnSpc>
                <a:spcPct val="180000"/>
              </a:lnSpc>
            </a:pPr>
            <a:r>
              <a:rPr lang="zh-CN" altLang="en-US" sz="4400">
                <a:solidFill>
                  <a:srgbClr val="FF0000"/>
                </a:solidFill>
              </a:rPr>
              <a:t>关键词：表达方式 动静结合 点面结合</a:t>
            </a:r>
            <a:endParaRPr lang="zh-CN" altLang="en-US" sz="4400">
              <a:solidFill>
                <a:srgbClr val="FF0000"/>
              </a:solidFill>
            </a:endParaRPr>
          </a:p>
          <a:p>
            <a:pPr algn="l">
              <a:lnSpc>
                <a:spcPct val="180000"/>
              </a:lnSpc>
            </a:pPr>
            <a:r>
              <a:rPr lang="zh-CN" altLang="en-US" sz="4400">
                <a:solidFill>
                  <a:srgbClr val="FF0000"/>
                </a:solidFill>
                <a:sym typeface="+mn-ea"/>
              </a:rPr>
              <a:t>白描</a:t>
            </a:r>
            <a:r>
              <a:rPr lang="zh-CN" altLang="en-US" sz="4400">
                <a:solidFill>
                  <a:srgbClr val="FF0000"/>
                </a:solidFill>
              </a:rPr>
              <a:t>细描 抒情方式 直接抒情 间接抒情</a:t>
            </a:r>
            <a:endParaRPr lang="zh-CN" altLang="en-US" sz="4400">
              <a:solidFill>
                <a:srgbClr val="FF0000"/>
              </a:solidFill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EB17A1-8BCA-47EF-83A4-B8176CF02594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98FC20-CC98-40AF-B1CB-EB9835F6283E}" type="slidenum">
              <a:rPr lang="zh-CN" altLang="en-US"/>
              <a:t>9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5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5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388620" y="166370"/>
            <a:ext cx="11453495" cy="6294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60000"/>
              </a:lnSpc>
            </a:pPr>
            <a:r>
              <a:rPr lang="zh-CN" altLang="en-US" sz="2400"/>
              <a:t>　　</a:t>
            </a:r>
            <a:r>
              <a:rPr lang="zh-CN" altLang="en-US" sz="2800"/>
              <a:t>3、</a:t>
            </a:r>
            <a:r>
              <a:rPr lang="zh-CN" altLang="en-US" sz="28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动静结合</a:t>
            </a:r>
            <a:r>
              <a:rPr lang="zh-CN" altLang="en-US" sz="2800"/>
              <a:t>(</a:t>
            </a:r>
            <a:r>
              <a:rPr lang="zh-CN" altLang="en-US" sz="2800">
                <a:solidFill>
                  <a:srgbClr val="FF0000"/>
                </a:solidFill>
              </a:rPr>
              <a:t>以动衬静</a:t>
            </a:r>
            <a:r>
              <a:rPr lang="zh-CN" altLang="en-US" sz="2800"/>
              <a:t>)</a:t>
            </a:r>
            <a:endParaRPr lang="zh-CN" altLang="en-US" sz="2800"/>
          </a:p>
          <a:p>
            <a:pPr>
              <a:lnSpc>
                <a:spcPct val="160000"/>
              </a:lnSpc>
            </a:pPr>
            <a:r>
              <a:rPr lang="zh-CN" altLang="en-US" sz="2800"/>
              <a:t>　　</a:t>
            </a:r>
            <a:r>
              <a:rPr lang="zh-CN" altLang="en-US" sz="280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动静结合</a:t>
            </a:r>
            <a:r>
              <a:rPr lang="zh-CN" altLang="en-US" sz="2800"/>
              <a:t>是指对事物、景物作动态、静态的描写，两者相互映衬，构成一种情趣。</a:t>
            </a:r>
            <a:endParaRPr lang="zh-CN" altLang="en-US" sz="2800"/>
          </a:p>
          <a:p>
            <a:pPr>
              <a:lnSpc>
                <a:spcPct val="160000"/>
              </a:lnSpc>
            </a:pPr>
            <a:r>
              <a:rPr lang="zh-CN" altLang="en-US" sz="2800"/>
              <a:t>　　如王维《山居秋暝》：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空山新雨后，天气晚来秋。明月松间照，清泉石上流。竹喧归浣女，莲动下渔舟。随意春芳歇，王孙自可留。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60000"/>
              </a:lnSpc>
            </a:pPr>
            <a:r>
              <a:rPr lang="zh-CN" altLang="en-US" sz="2800"/>
              <a:t>    </a:t>
            </a:r>
            <a:r>
              <a:rPr lang="zh-CN" altLang="en-US" sz="2800">
                <a:solidFill>
                  <a:srgbClr val="FF0000"/>
                </a:solidFill>
              </a:rPr>
              <a:t>首联、颔联写自然美景</a:t>
            </a:r>
            <a:r>
              <a:rPr lang="zh-CN" altLang="en-US" sz="2800"/>
              <a:t>：一阵新雨过后，青山翠谷越发显得静幽，夜幕降临，凉风习习，更令人感到秋意浓厚。明亮的月光照映着松林，泉水从石上潺潺流过。</a:t>
            </a:r>
            <a:r>
              <a:rPr lang="zh-CN" altLang="en-US" sz="2800">
                <a:solidFill>
                  <a:srgbClr val="FF0000"/>
                </a:solidFill>
              </a:rPr>
              <a:t>颈联进一步写动景</a:t>
            </a:r>
            <a:r>
              <a:rPr lang="zh-CN" altLang="en-US" sz="2800"/>
              <a:t>：竹林中传来阵阵欢声笑语，原来是洗衣少女们归来，莲叶浮动，那是顺流而下的渔舟。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endParaRPr lang="zh-CN" altLang="en-US" sz="280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5C3921-999D-485C-A9F4-0F258374FBE3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2D8E5-2D44-47DD-9E80-E85A5ACC5187}" type="slidenum">
              <a:rPr lang="zh-CN" altLang="en-US"/>
              <a:t>10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476885" y="93345"/>
            <a:ext cx="11130280" cy="6292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210000"/>
              </a:lnSpc>
            </a:pPr>
            <a:r>
              <a:rPr lang="zh-CN" altLang="en-US" sz="2400"/>
              <a:t>　　</a:t>
            </a:r>
            <a:r>
              <a:rPr lang="zh-CN" altLang="en-US" sz="3200"/>
              <a:t>3、</a:t>
            </a:r>
            <a:r>
              <a:rPr lang="zh-CN" altLang="en-US" sz="3200">
                <a:solidFill>
                  <a:srgbClr val="FF0000"/>
                </a:solidFill>
              </a:rPr>
              <a:t>动静结合</a:t>
            </a:r>
            <a:r>
              <a:rPr lang="zh-CN" altLang="en-US" sz="3200"/>
              <a:t>(</a:t>
            </a:r>
            <a:r>
              <a:rPr lang="zh-CN" altLang="en-US" sz="3200">
                <a:solidFill>
                  <a:srgbClr val="FF0000"/>
                </a:solidFill>
              </a:rPr>
              <a:t>以动衬静</a:t>
            </a:r>
            <a:r>
              <a:rPr lang="zh-CN" altLang="en-US" sz="3200"/>
              <a:t>)　　</a:t>
            </a:r>
            <a:endParaRPr lang="zh-CN" altLang="en-US" sz="32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210000"/>
              </a:lnSpc>
            </a:pP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3200" u="sng">
                <a:solidFill>
                  <a:srgbClr val="FF0000"/>
                </a:solidFill>
              </a:rPr>
              <a:t>以动衬静</a:t>
            </a:r>
            <a:r>
              <a:rPr lang="zh-CN" altLang="en-US" sz="3200"/>
              <a:t>是一种以动态的景物来反衬静态的景象，烘托出一种更宁静的环境的表现手法。</a:t>
            </a:r>
            <a:endParaRPr lang="zh-CN" altLang="en-US" sz="3200"/>
          </a:p>
          <a:p>
            <a:pPr>
              <a:lnSpc>
                <a:spcPct val="210000"/>
              </a:lnSpc>
            </a:pPr>
            <a:r>
              <a:rPr lang="zh-CN" altLang="en-US" sz="3200"/>
              <a:t>　　如南朝诗人王籍的《入若耶溪》中“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蝉噪林逾静，鸟鸣山更幽</a:t>
            </a:r>
            <a:r>
              <a:rPr lang="zh-CN" altLang="en-US" sz="3200"/>
              <a:t>”是典型的</a:t>
            </a:r>
            <a:r>
              <a:rPr lang="zh-CN" altLang="en-US" sz="3200">
                <a:solidFill>
                  <a:srgbClr val="FF0000"/>
                </a:solidFill>
              </a:rPr>
              <a:t>以动衬静</a:t>
            </a:r>
            <a:r>
              <a:rPr lang="zh-CN" altLang="en-US" sz="3200"/>
              <a:t>的手法， “蝉噪”“鸟鸣”笼罩着若耶溪，山林的寂静显得更为深沉。</a:t>
            </a:r>
            <a:endParaRPr lang="zh-CN" altLang="en-US" sz="320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5C3921-999D-485C-A9F4-0F258374FBE3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2D8E5-2D44-47DD-9E80-E85A5ACC5187}" type="slidenum">
              <a:rPr lang="zh-CN" altLang="en-US"/>
              <a:t>11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499745" y="78740"/>
            <a:ext cx="11319510" cy="6120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/>
              <a:t>　　</a:t>
            </a:r>
            <a:r>
              <a:rPr lang="zh-CN" altLang="en-US" sz="2800"/>
              <a:t>4、</a:t>
            </a:r>
            <a:r>
              <a:rPr lang="zh-CN" altLang="en-US" sz="2800">
                <a:solidFill>
                  <a:srgbClr val="FF0000"/>
                </a:solidFill>
              </a:rPr>
              <a:t>点面结合</a:t>
            </a:r>
            <a:endParaRPr lang="zh-CN" altLang="en-US" sz="2800"/>
          </a:p>
          <a:p>
            <a:pPr>
              <a:lnSpc>
                <a:spcPct val="140000"/>
              </a:lnSpc>
            </a:pPr>
            <a:r>
              <a:rPr lang="zh-CN" altLang="en-US" sz="2800"/>
              <a:t>　　</a:t>
            </a:r>
            <a:r>
              <a:rPr lang="zh-CN" altLang="en-US" sz="2400"/>
              <a:t>所谓“</a:t>
            </a:r>
            <a:r>
              <a:rPr lang="zh-CN" altLang="en-US" sz="2400">
                <a:solidFill>
                  <a:srgbClr val="FF0000"/>
                </a:solidFill>
              </a:rPr>
              <a:t>点</a:t>
            </a:r>
            <a:r>
              <a:rPr lang="zh-CN" altLang="en-US" sz="2400"/>
              <a:t>”，指的是最能显示人、事、景、物的形象状态特征的详细描写；所谓“</a:t>
            </a:r>
            <a:r>
              <a:rPr lang="zh-CN" altLang="en-US" sz="2400">
                <a:solidFill>
                  <a:srgbClr val="FF0000"/>
                </a:solidFill>
              </a:rPr>
              <a:t>面</a:t>
            </a:r>
            <a:r>
              <a:rPr lang="zh-CN" altLang="en-US" sz="2400"/>
              <a:t>”，指的是对人、事、景、物的叙述或概括性描写。点面结合就是“点”的详细描写和“面”的叙述或概括性描写的有机结合。“面”指的是对背景做粗线条的勾勒，“点”指的是在背景上做精妙的描画。点面结合的形式多样，可以是虚面上的实点，也可以是动面上的静点。</a:t>
            </a:r>
            <a:endParaRPr lang="zh-CN" altLang="en-US" sz="2400"/>
          </a:p>
          <a:p>
            <a:pPr>
              <a:lnSpc>
                <a:spcPct val="140000"/>
              </a:lnSpc>
            </a:pPr>
            <a:r>
              <a:rPr lang="zh-CN" altLang="en-US" sz="2400"/>
              <a:t>　　如朱敦儒的《好事近·渔父词》：“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摇首出红尘，醒醉更无时节。</a:t>
            </a:r>
            <a:r>
              <a:rPr lang="zh-CN" altLang="en-US" sz="2400" u="sng">
                <a:latin typeface="楷体" panose="02010609060101010101" pitchFamily="49" charset="-122"/>
                <a:ea typeface="楷体" panose="02010609060101010101" pitchFamily="49" charset="-122"/>
              </a:rPr>
              <a:t>活计绿蓑青笠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en-US" sz="2400" u="sng">
                <a:latin typeface="楷体" panose="02010609060101010101" pitchFamily="49" charset="-122"/>
                <a:ea typeface="楷体" panose="02010609060101010101" pitchFamily="49" charset="-122"/>
              </a:rPr>
              <a:t>惯披霜冲雪</a:t>
            </a:r>
            <a:r>
              <a:rPr lang="zh-CN" altLang="en-US" sz="2400">
                <a:latin typeface="楷体" panose="02010609060101010101" pitchFamily="49" charset="-122"/>
                <a:ea typeface="楷体" panose="02010609060101010101" pitchFamily="49" charset="-122"/>
              </a:rPr>
              <a:t>。晚来风定钓丝闲，上下是新月。千里水天一色，看孤鸿明灭。</a:t>
            </a:r>
            <a:r>
              <a:rPr lang="zh-CN" altLang="en-US" sz="2400"/>
              <a:t>”</a:t>
            </a:r>
            <a:endParaRPr lang="zh-CN" altLang="en-US" sz="2400"/>
          </a:p>
          <a:p>
            <a:pPr>
              <a:lnSpc>
                <a:spcPct val="140000"/>
              </a:lnSpc>
            </a:pPr>
            <a:r>
              <a:rPr lang="zh-CN" altLang="en-US" sz="2400"/>
              <a:t>    三、四句从面上对渔父的志趣和生活概貌做了总的交代，后用洗练的笔墨摹写了一个恬淡自适的渔父形象。而在静态的画面上，又加上了孤鸿这个动点。全诗点面结合，描写了词人超脱世俗、不受约束的闲适生活。</a:t>
            </a:r>
            <a:endParaRPr lang="zh-CN" altLang="en-US" sz="2400"/>
          </a:p>
        </p:txBody>
      </p:sp>
      <p:sp>
        <p:nvSpPr>
          <p:cNvPr id="4" name="文本框 3"/>
          <p:cNvSpPr txBox="1"/>
          <p:nvPr/>
        </p:nvSpPr>
        <p:spPr>
          <a:xfrm>
            <a:off x="440690" y="802640"/>
            <a:ext cx="11320145" cy="2748280"/>
          </a:xfrm>
          <a:prstGeom prst="rect">
            <a:avLst/>
          </a:prstGeom>
          <a:gradFill>
            <a:gsLst>
              <a:gs pos="0">
                <a:srgbClr val="FBFB11"/>
              </a:gs>
              <a:gs pos="100000">
                <a:srgbClr val="838309"/>
              </a:gs>
            </a:gsLst>
            <a:lin ang="5400000" scaled="0"/>
          </a:gradFill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lang="zh-CN" altLang="en-US" sz="2400"/>
              <a:t>我摇着头走出尘世，隐居山林。从此，醒与醉更加没有时间的界限。</a:t>
            </a:r>
            <a:r>
              <a:rPr lang="zh-CN" altLang="en-US" sz="2400" u="sng"/>
              <a:t>平时劳动时，我穿着绿蓑衣，戴着青色斗笠，已经习惯了披着霜露、迎着风雪</a:t>
            </a:r>
            <a:r>
              <a:rPr lang="zh-CN" altLang="en-US" sz="2400"/>
              <a:t>。宁静的夜晚，我坐在江边垂钓，没有风，垂钓的丝线浮在水面上显得很悠闲。江面上下都有一轮新月，千里之外，水天一色，抬起头，看见一只大雁在月下忽明忽暗。</a:t>
            </a:r>
            <a:endParaRPr lang="zh-CN" altLang="en-US" sz="240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BCCA92E-9063-4EEA-9123-913ADCF62AB6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A1D998-3502-4209-BD5C-111BCB43AB5F}" type="slidenum">
              <a:rPr lang="zh-CN" altLang="en-US"/>
              <a:t>12</a:t>
            </a:fld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403860" y="29845"/>
            <a:ext cx="11409045" cy="6409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/>
              <a:t>    </a:t>
            </a:r>
            <a:r>
              <a:rPr lang="zh-CN" altLang="en-US" sz="2800"/>
              <a:t>5、</a:t>
            </a:r>
            <a:r>
              <a:rPr lang="zh-CN" altLang="en-US" sz="2800">
                <a:solidFill>
                  <a:srgbClr val="FF0000"/>
                </a:solidFill>
              </a:rPr>
              <a:t>白描</a:t>
            </a:r>
            <a:r>
              <a:rPr lang="zh-CN" altLang="en-US" sz="2800"/>
              <a:t>和</a:t>
            </a:r>
            <a:r>
              <a:rPr lang="zh-CN" altLang="en-US" sz="2800">
                <a:solidFill>
                  <a:srgbClr val="FF0000"/>
                </a:solidFill>
              </a:rPr>
              <a:t>工笔</a:t>
            </a:r>
            <a:endParaRPr lang="zh-CN" altLang="en-US" sz="2800"/>
          </a:p>
          <a:p>
            <a:pPr>
              <a:lnSpc>
                <a:spcPct val="130000"/>
              </a:lnSpc>
            </a:pPr>
            <a:r>
              <a:rPr lang="zh-CN" altLang="en-US" sz="2800"/>
              <a:t>　　</a:t>
            </a:r>
            <a:r>
              <a:rPr lang="zh-CN" altLang="en-US" sz="2800">
                <a:solidFill>
                  <a:srgbClr val="FF0000"/>
                </a:solidFill>
              </a:rPr>
              <a:t>白描</a:t>
            </a:r>
            <a:r>
              <a:rPr lang="zh-CN" altLang="en-US" sz="2800"/>
              <a:t>本是国画的一种技法，</a:t>
            </a:r>
            <a:r>
              <a:rPr lang="zh-CN" altLang="en-US" sz="2800">
                <a:solidFill>
                  <a:srgbClr val="FF0000"/>
                </a:solidFill>
              </a:rPr>
              <a:t>纯用线条勾勒</a:t>
            </a:r>
            <a:r>
              <a:rPr lang="zh-CN" altLang="en-US" sz="2800"/>
              <a:t>，</a:t>
            </a:r>
            <a:r>
              <a:rPr lang="zh-CN" altLang="en-US" sz="2800">
                <a:solidFill>
                  <a:srgbClr val="FF0000"/>
                </a:solidFill>
              </a:rPr>
              <a:t>不加渲染烘托</a:t>
            </a:r>
            <a:r>
              <a:rPr lang="zh-CN" altLang="en-US" sz="2800"/>
              <a:t>的表现手法。</a:t>
            </a:r>
            <a:endParaRPr lang="zh-CN" altLang="en-US" sz="2800"/>
          </a:p>
          <a:p>
            <a:pPr>
              <a:lnSpc>
                <a:spcPct val="130000"/>
              </a:lnSpc>
            </a:pPr>
            <a:r>
              <a:rPr lang="zh-CN" altLang="en-US" sz="2800"/>
              <a:t>　　马致远《天净沙·秋思》中“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枯藤老树昏鸦，小桥流水人家，古道西风瘦马</a:t>
            </a:r>
            <a:r>
              <a:rPr lang="zh-CN" altLang="en-US" sz="2800"/>
              <a:t>” 把经过选择的九种事物，巧妙地排列开来，勾勒出荒远古道上秋风飒飒的凄凉景象，写出了“断肠人”眼中的凄凉景象，通过景象有力地烘托了人物的伤感之情。</a:t>
            </a:r>
            <a:endParaRPr lang="zh-CN" altLang="en-US" sz="2800"/>
          </a:p>
          <a:p>
            <a:pPr>
              <a:lnSpc>
                <a:spcPct val="130000"/>
              </a:lnSpc>
            </a:pPr>
            <a:r>
              <a:rPr lang="zh-CN" altLang="en-US" sz="2800"/>
              <a:t>    又如陶渊明《归园田居》：</a:t>
            </a:r>
            <a:endParaRPr lang="zh-CN" altLang="en-US" sz="2800"/>
          </a:p>
          <a:p>
            <a:pPr>
              <a:lnSpc>
                <a:spcPct val="130000"/>
              </a:lnSpc>
            </a:pPr>
            <a:r>
              <a:rPr lang="zh-CN" altLang="en-US" sz="2800"/>
              <a:t>　　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种豆南山下,草盛豆苗稀。晨兴理荒秽,带月荷锄归。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　　</a:t>
            </a:r>
            <a:r>
              <a:rPr lang="zh-CN" altLang="en-US" sz="2800">
                <a:sym typeface="+mn-ea"/>
              </a:rPr>
              <a:t>孟浩然《过故人庄》：</a:t>
            </a:r>
            <a:endParaRPr lang="zh-CN" altLang="en-US" sz="2800">
              <a:sym typeface="+mn-ea"/>
            </a:endParaRPr>
          </a:p>
          <a:p>
            <a:pPr>
              <a:lnSpc>
                <a:spcPct val="130000"/>
              </a:lnSpc>
            </a:pPr>
            <a:r>
              <a:rPr lang="zh-CN" altLang="en-US" sz="2800">
                <a:sym typeface="+mn-ea"/>
              </a:rPr>
              <a:t>    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故人具鸡黍,邀我至田家。绿树村边合,青山郭外斜。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5C3921-999D-485C-A9F4-0F258374FBE3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2D8E5-2D44-47DD-9E80-E85A5ACC5187}" type="slidenum">
              <a:rPr lang="zh-CN" altLang="en-US"/>
              <a:t>13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442595" y="45720"/>
            <a:ext cx="11292205" cy="61582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US" altLang="zh-CN"/>
              <a:t>    </a:t>
            </a:r>
            <a:r>
              <a:rPr lang="zh-CN" altLang="en-US" sz="2800"/>
              <a:t>5、</a:t>
            </a:r>
            <a:r>
              <a:rPr lang="zh-CN" altLang="en-US" sz="2800">
                <a:solidFill>
                  <a:srgbClr val="FF0000"/>
                </a:solidFill>
              </a:rPr>
              <a:t>白描</a:t>
            </a:r>
            <a:r>
              <a:rPr lang="zh-CN" altLang="en-US" sz="2800"/>
              <a:t>和</a:t>
            </a:r>
            <a:r>
              <a:rPr lang="zh-CN" altLang="en-US" sz="2800">
                <a:solidFill>
                  <a:srgbClr val="FF0000"/>
                </a:solidFill>
              </a:rPr>
              <a:t>工笔</a:t>
            </a:r>
            <a:endParaRPr lang="zh-CN" altLang="en-US" sz="2800"/>
          </a:p>
          <a:p>
            <a:pPr>
              <a:lnSpc>
                <a:spcPct val="170000"/>
              </a:lnSpc>
            </a:pPr>
            <a:r>
              <a:rPr lang="zh-CN" altLang="en-US" sz="2800"/>
              <a:t>　　</a:t>
            </a:r>
            <a:r>
              <a:rPr lang="zh-CN" altLang="en-US" sz="2800">
                <a:solidFill>
                  <a:srgbClr val="FF0000"/>
                </a:solidFill>
              </a:rPr>
              <a:t>工笔</a:t>
            </a:r>
            <a:r>
              <a:rPr lang="zh-CN" altLang="en-US" sz="2800"/>
              <a:t>即</a:t>
            </a:r>
            <a:r>
              <a:rPr lang="zh-CN" altLang="en-US" sz="2800">
                <a:solidFill>
                  <a:srgbClr val="FF0000"/>
                </a:solidFill>
              </a:rPr>
              <a:t>细节描写</a:t>
            </a:r>
            <a:r>
              <a:rPr lang="zh-CN" altLang="en-US" sz="2800"/>
              <a:t>，指用细腻的笔触对重点描写对象作精细地刻画和描绘，使读者有清晰、深刻的印象，这与白描大体勾画轮廓的方法恰恰相反。</a:t>
            </a:r>
            <a:endParaRPr lang="zh-CN" altLang="en-US" sz="2800"/>
          </a:p>
          <a:p>
            <a:pPr>
              <a:lnSpc>
                <a:spcPct val="17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　　</a:t>
            </a:r>
            <a:r>
              <a:rPr lang="zh-CN" altLang="en-US" sz="2800">
                <a:cs typeface="楷体" panose="02010609060101010101" pitchFamily="49" charset="-122"/>
              </a:rPr>
              <a:t>如张籍《秋思》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：“洛阳城里见秋风，欲作家书意万重。复恐匆匆说不尽，行人临发又开封。”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7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lang="zh-CN" altLang="en-US" sz="2800"/>
              <a:t>作者写了这样一个细节：家书将要发出时，又觉得有话要说，故“又开封”。表达了漂泊异乡的游子对家乡亲人的无尽思念。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5C3921-999D-485C-A9F4-0F258374FBE3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2D8E5-2D44-47DD-9E80-E85A5ACC5187}" type="slidenum">
              <a:rPr lang="zh-CN" altLang="en-US"/>
              <a:t>14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482725" y="-10795"/>
            <a:ext cx="9358630" cy="1143000"/>
          </a:xfrm>
        </p:spPr>
        <p:txBody>
          <a:bodyPr/>
          <a:lstStyle/>
          <a:p>
            <a:pPr eaLnBrk="1" hangingPunct="1"/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鉴赏诗歌的表达方式</a:t>
            </a:r>
            <a:r>
              <a:rPr lang="en-US" altLang="zh-CN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——</a:t>
            </a:r>
            <a:r>
              <a:rPr lang="zh-CN" altLang="en-US" sz="36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</a:rPr>
              <a:t>抒情</a:t>
            </a:r>
            <a:endParaRPr lang="zh-CN" altLang="en-US" sz="3600" b="1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 rot="5400000">
            <a:off x="233045" y="3089275"/>
            <a:ext cx="2261870" cy="755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0F29EF"/>
                </a:solidFill>
              </a:rPr>
              <a:t>抒情方式</a:t>
            </a:r>
            <a:endParaRPr lang="zh-CN" altLang="en-US">
              <a:solidFill>
                <a:srgbClr val="0F29EF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149985" y="1803400"/>
            <a:ext cx="3204210" cy="31559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sz="16600" b="0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｛</a:t>
            </a:r>
            <a:endParaRPr lang="zh-CN" altLang="en-US" sz="16600" b="0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3004185" y="2072005"/>
            <a:ext cx="4768215" cy="755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/>
              <a:t>直接抒情（直抒胸臆）</a:t>
            </a:r>
            <a:endParaRPr lang="zh-CN" altLang="en-US"/>
          </a:p>
        </p:txBody>
      </p:sp>
      <p:sp>
        <p:nvSpPr>
          <p:cNvPr id="8" name="文本框 7"/>
          <p:cNvSpPr txBox="1"/>
          <p:nvPr/>
        </p:nvSpPr>
        <p:spPr>
          <a:xfrm>
            <a:off x="2940685" y="3945255"/>
            <a:ext cx="2120265" cy="755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/>
              <a:t>间接抒情</a:t>
            </a:r>
            <a:endParaRPr lang="zh-CN" altLang="en-US"/>
          </a:p>
        </p:txBody>
      </p:sp>
      <p:graphicFrame>
        <p:nvGraphicFramePr>
          <p:cNvPr id="10" name="对象 9">
            <a:hlinkClick action="ppaction://ole?verb="/>
          </p:cNvPr>
          <p:cNvGraphicFramePr>
            <a:graphicFrameLocks noChangeAspect="1"/>
          </p:cNvGraphicFramePr>
          <p:nvPr/>
        </p:nvGraphicFramePr>
        <p:xfrm>
          <a:off x="5210175" y="3384550"/>
          <a:ext cx="914400" cy="2159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914400" imgH="215900" progId="Equation.KSEE3">
                  <p:embed/>
                </p:oleObj>
              </mc:Choice>
              <mc:Fallback>
                <p:oleObj r:id="rId2" imgW="914400" imgH="215900" progId="Equation.KSEE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210175" y="3384550"/>
                        <a:ext cx="914400" cy="2159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" name="文本框 11"/>
          <p:cNvSpPr txBox="1"/>
          <p:nvPr/>
        </p:nvSpPr>
        <p:spPr>
          <a:xfrm>
            <a:off x="3746500" y="2654300"/>
            <a:ext cx="2291080" cy="31559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 sz="16600" b="0">
                <a:solidFill>
                  <a:srgbClr val="C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｛</a:t>
            </a:r>
            <a:endParaRPr lang="zh-CN" altLang="en-US" sz="16600" b="0">
              <a:solidFill>
                <a:srgbClr val="C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5583555" y="2960370"/>
            <a:ext cx="2374265" cy="27482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2pPr>
            <a:lvl3pPr marL="9144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3pPr>
            <a:lvl4pPr marL="13716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4pPr>
            <a:lvl5pPr marL="1828800" algn="l" rtl="0" fontAlgn="base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3600" b="1" kern="1200">
                <a:solidFill>
                  <a:schemeClr val="tx1"/>
                </a:solidFill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9pPr>
          </a:lstStyle>
          <a:p>
            <a:r>
              <a:rPr lang="zh-CN" altLang="en-US"/>
              <a:t>借景抒情</a:t>
            </a:r>
            <a:endParaRPr lang="zh-CN" altLang="en-US"/>
          </a:p>
          <a:p>
            <a:r>
              <a:rPr lang="zh-CN" altLang="en-US"/>
              <a:t>托物言志</a:t>
            </a:r>
            <a:endParaRPr lang="zh-CN" altLang="en-US"/>
          </a:p>
          <a:p>
            <a:r>
              <a:rPr lang="zh-CN" altLang="en-US"/>
              <a:t>用典抒情</a:t>
            </a:r>
            <a:endParaRPr lang="zh-CN" altLang="en-US"/>
          </a:p>
          <a:p>
            <a:r>
              <a:rPr lang="zh-CN" altLang="en-US"/>
              <a:t>借古讽今</a:t>
            </a:r>
            <a:endParaRPr lang="zh-CN" altLang="en-US"/>
          </a:p>
        </p:txBody>
      </p:sp>
      <p:grpSp>
        <p:nvGrpSpPr>
          <p:cNvPr id="7" name="组合 6"/>
          <p:cNvGrpSpPr/>
          <p:nvPr/>
        </p:nvGrpSpPr>
        <p:grpSpPr>
          <a:xfrm>
            <a:off x="9163685" y="1095375"/>
            <a:ext cx="1845310" cy="4836160"/>
            <a:chOff x="12556" y="2335"/>
            <a:chExt cx="5728" cy="7476"/>
          </a:xfrm>
          <a:solidFill>
            <a:schemeClr val="bg1"/>
          </a:solidFill>
        </p:grpSpPr>
        <p:sp>
          <p:nvSpPr>
            <p:cNvPr id="3" name="线形标注 2 2"/>
            <p:cNvSpPr/>
            <p:nvPr/>
          </p:nvSpPr>
          <p:spPr>
            <a:xfrm>
              <a:off x="12556" y="2335"/>
              <a:ext cx="5697" cy="7476"/>
            </a:xfrm>
            <a:prstGeom prst="borderCallout2">
              <a:avLst>
                <a:gd name="adj1" fmla="val 18750"/>
                <a:gd name="adj2" fmla="val -8333"/>
                <a:gd name="adj3" fmla="val 18750"/>
                <a:gd name="adj4" fmla="val -16667"/>
                <a:gd name="adj5" fmla="val 41242"/>
                <a:gd name="adj6" fmla="val -101547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rgbClr val="FFFFFF"/>
                  </a:solidFill>
                  <a:latin typeface="Calibri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rgbClr val="FFFFFF"/>
                  </a:solidFill>
                  <a:latin typeface="Calibri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rgbClr val="FFFFFF"/>
                  </a:solidFill>
                  <a:latin typeface="Calibri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rgbClr val="FFFFFF"/>
                  </a:solidFill>
                  <a:latin typeface="Calibri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rgbClr val="FFFFFF"/>
                  </a:solidFill>
                  <a:latin typeface="Calibri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3600" b="1" kern="1200">
                  <a:solidFill>
                    <a:srgbClr val="FFFFFF"/>
                  </a:solidFill>
                  <a:latin typeface="Calibri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3600" b="1" kern="1200">
                  <a:solidFill>
                    <a:srgbClr val="FFFFFF"/>
                  </a:solidFill>
                  <a:latin typeface="Calibri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3600" b="1" kern="1200">
                  <a:solidFill>
                    <a:srgbClr val="FFFFFF"/>
                  </a:solidFill>
                  <a:latin typeface="Calibri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3600" b="1" kern="1200">
                  <a:solidFill>
                    <a:srgbClr val="FFFFFF"/>
                  </a:solidFill>
                  <a:latin typeface="Calibri"/>
                  <a:ea typeface="黑体" panose="02010609060101010101" pitchFamily="49" charset="-122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" name="文本框 3"/>
            <p:cNvSpPr txBox="1"/>
            <p:nvPr/>
          </p:nvSpPr>
          <p:spPr>
            <a:xfrm>
              <a:off x="12562" y="2382"/>
              <a:ext cx="5722" cy="7332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1pPr>
              <a:lvl2pPr marL="457200" algn="l" rtl="0"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2pPr>
              <a:lvl3pPr marL="914400" algn="l" rtl="0"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3pPr>
              <a:lvl4pPr marL="1371600" algn="l" rtl="0"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4pPr>
              <a:lvl5pPr marL="1828800" algn="l" rtl="0" fontAlgn="base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36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5pPr>
              <a:lvl6pPr marL="2286000" algn="l" defTabSz="914400" rtl="0" eaLnBrk="1" latinLnBrk="0" hangingPunct="1">
                <a:defRPr sz="36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6pPr>
              <a:lvl7pPr marL="2743200" algn="l" defTabSz="914400" rtl="0" eaLnBrk="1" latinLnBrk="0" hangingPunct="1">
                <a:defRPr sz="36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7pPr>
              <a:lvl8pPr marL="3200400" algn="l" defTabSz="914400" rtl="0" eaLnBrk="1" latinLnBrk="0" hangingPunct="1">
                <a:defRPr sz="36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8pPr>
              <a:lvl9pPr marL="3657600" algn="l" defTabSz="914400" rtl="0" eaLnBrk="1" latinLnBrk="0" hangingPunct="1">
                <a:defRPr sz="3600" b="1" kern="1200">
                  <a:solidFill>
                    <a:schemeClr val="tx1"/>
                  </a:solidFill>
                  <a:latin typeface="黑体" panose="02010609060101010101" pitchFamily="49" charset="-122"/>
                  <a:ea typeface="黑体" panose="02010609060101010101" pitchFamily="49" charset="-122"/>
                  <a:cs typeface="+mn-cs"/>
                </a:defRPr>
              </a:lvl9pPr>
            </a:lstStyle>
            <a:p>
              <a:r>
                <a:rPr lang="zh-CN" altLang="en-US" sz="2800"/>
                <a:t>借景抒情</a:t>
              </a:r>
              <a:endParaRPr lang="zh-CN" altLang="en-US" sz="2800"/>
            </a:p>
            <a:p>
              <a:r>
                <a:rPr lang="zh-CN" altLang="en-US" sz="2800"/>
                <a:t>寓情于景</a:t>
              </a:r>
              <a:endParaRPr lang="zh-CN" altLang="en-US" sz="2800"/>
            </a:p>
            <a:p>
              <a:r>
                <a:rPr lang="zh-CN" altLang="en-US" sz="2800"/>
                <a:t>触景生情</a:t>
              </a:r>
              <a:endParaRPr lang="zh-CN" altLang="en-US" sz="2800"/>
            </a:p>
            <a:p>
              <a:r>
                <a:rPr lang="zh-CN" altLang="en-US" sz="2800"/>
                <a:t>以景结情</a:t>
              </a:r>
              <a:endParaRPr lang="zh-CN" altLang="en-US" sz="2800"/>
            </a:p>
            <a:p>
              <a:r>
                <a:rPr lang="zh-CN" altLang="en-US" sz="2800"/>
                <a:t>融情于景</a:t>
              </a:r>
              <a:endParaRPr lang="zh-CN" altLang="en-US" sz="2800"/>
            </a:p>
            <a:p>
              <a:r>
                <a:rPr lang="zh-CN" altLang="en-US" sz="2800"/>
                <a:t>乐景乐情</a:t>
              </a:r>
              <a:endParaRPr lang="zh-CN" altLang="en-US" sz="2800"/>
            </a:p>
            <a:p>
              <a:r>
                <a:rPr lang="zh-CN" altLang="en-US" sz="2800"/>
                <a:t>哀景哀情</a:t>
              </a:r>
              <a:endParaRPr lang="zh-CN" altLang="en-US" sz="2800"/>
            </a:p>
            <a:p>
              <a:r>
                <a:rPr lang="zh-CN" altLang="en-US" sz="2800"/>
                <a:t>乐景哀情</a:t>
              </a:r>
              <a:endParaRPr lang="zh-CN" altLang="en-US" sz="2800"/>
            </a:p>
            <a:p>
              <a:r>
                <a:rPr lang="zh-CN" altLang="en-US" sz="2800"/>
                <a:t>哀景乐情</a:t>
              </a:r>
              <a:endParaRPr lang="zh-CN" altLang="en-US" sz="2800"/>
            </a:p>
          </p:txBody>
        </p:sp>
      </p:grpSp>
      <p:sp>
        <p:nvSpPr>
          <p:cNvPr id="11" name="日期占位符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5C3921-999D-485C-A9F4-0F258374FBE3}" type="datetime9">
              <a:rPr lang="zh-CN" altLang="en-US"/>
              <a:t>2024年9月29日星期日7时27分58秒</a:t>
            </a:fld>
            <a:endParaRPr lang="zh-CN" altLang="en-US"/>
          </a:p>
        </p:txBody>
      </p:sp>
      <p:sp>
        <p:nvSpPr>
          <p:cNvPr id="14" name="灯片编号占位符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02D8E5-2D44-47DD-9E80-E85A5ACC5187}" type="slidenum">
              <a:rPr lang="zh-CN" altLang="en-US"/>
              <a:t>15</a:t>
            </a:fld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dur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5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12" grpId="0"/>
      <p:bldP spid="13" grpId="0"/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https://d.book118.com/097031041153006054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OMBINE_RELATE_SLIDE_ID" val="background20185116_1"/>
  <p:tag name="KSO_WM_SLIDE_ID" val="custom20189055_1"/>
  <p:tag name="KSO_WM_SLIDE_INDEX" val="1"/>
  <p:tag name="KSO_WM_SLIDE_ITEM_CNT" val="2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INDEX" val="20189055"/>
  <p:tag name="KSO_WM_TEMPLATE_JOB_ID" val="2"/>
  <p:tag name="KSO_WM_TEMPLATE_OUTLINE_ID" val="15"/>
  <p:tag name="KSO_WM_TEMPLATE_SCENE_ID" val="1"/>
  <p:tag name="KSO_WM_TEMPLATE_SUBCATEGORY" val="combine"/>
  <p:tag name="KSO_WM_TEMPLATE_THUMBS_INDEX" val="1、5、6、7、8、9、10、13、14、"/>
  <p:tag name="KSO_WM_TEMPLATE_TOPIC_DEFAULT" val="1"/>
  <p:tag name="KSO_WM_TEMPLATE_TOPIC_ID" val="2869567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宋体</vt:lpstr>
      <vt:lpstr>黑体</vt:lpstr>
      <vt:lpstr>Calibri Light</vt:lpstr>
      <vt:lpstr>楷体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鉴赏诗歌的表达方式——抒情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2024-09-29T07:27:56.403</cp:lastPrinted>
  <dcterms:created xsi:type="dcterms:W3CDTF">2024-09-28T23:27:56Z</dcterms:created>
  <dcterms:modified xsi:type="dcterms:W3CDTF">2024-09-28T23:27:58Z</dcterms:modified>
</cp:coreProperties>
</file>